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8" r:id="rId14"/>
    <p:sldId id="279" r:id="rId15"/>
    <p:sldId id="280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321" r:id="rId24"/>
    <p:sldId id="32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5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5018 w 4917"/>
                <a:gd name="T3" fmla="*/ 0 h 1000"/>
                <a:gd name="T4" fmla="*/ 27850 w 4917"/>
                <a:gd name="T5" fmla="*/ 576 h 1000"/>
                <a:gd name="T6" fmla="*/ 2501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634CB-9C37-40C4-BB3D-D45E8A958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BE3C-E365-4F03-91DE-289E1029B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AD305-97E9-4001-904E-E793E7E8C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531F8-AA53-4390-ADA1-9F9E8E376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F774E-76F7-4B43-A64C-F17EEACA1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4A68-9E73-4488-901E-475DDEEF3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FBC7C-E160-4602-B68B-ED83190B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3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7A8B-0C84-4B41-8A14-242BCDAD3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6A7F-74D0-408D-B4F8-DC24D9119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C0175-B399-4890-9B86-B9153A0D1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52C40-C942-4867-AB1F-38126937A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C041-F9FA-4E4B-AF6D-873A95603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1423E-56F8-486C-9AA9-2C995A730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4944 w 7000"/>
                <a:gd name="T3" fmla="*/ 0 h 1000"/>
                <a:gd name="T4" fmla="*/ 37632 w 7000"/>
                <a:gd name="T5" fmla="*/ 384 h 1000"/>
                <a:gd name="T6" fmla="*/ 34944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DC0BFDE-E8E0-401D-B3E7-FDB451BE3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CBE 333 - Adsorption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Adsorption Isotherms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Bed Porosity:  </a:t>
            </a:r>
            <a:r>
              <a:rPr lang="en-US" smtClean="0">
                <a:latin typeface="Symbol" panose="05050102010706020507" pitchFamily="18" charset="2"/>
              </a:rPr>
              <a:t>e</a:t>
            </a:r>
            <a:r>
              <a:rPr lang="en-US" baseline="-25000" smtClean="0"/>
              <a:t>b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720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Consider a packed bed of porous particles:</a:t>
            </a:r>
          </a:p>
          <a:p>
            <a:pPr eaLnBrk="1" hangingPunct="1"/>
            <a:r>
              <a:rPr lang="en-US" sz="2400" smtClean="0"/>
              <a:t>V</a:t>
            </a:r>
            <a:r>
              <a:rPr lang="en-US" sz="2400" baseline="-25000" smtClean="0"/>
              <a:t>bed</a:t>
            </a:r>
            <a:r>
              <a:rPr lang="en-US" sz="2400" smtClean="0"/>
              <a:t> = V</a:t>
            </a:r>
            <a:r>
              <a:rPr lang="en-US" sz="2400" baseline="-25000" smtClean="0"/>
              <a:t>particles</a:t>
            </a:r>
            <a:r>
              <a:rPr lang="en-US" sz="2400" smtClean="0"/>
              <a:t> + V</a:t>
            </a:r>
            <a:r>
              <a:rPr lang="en-US" sz="2400" baseline="-25000" smtClean="0"/>
              <a:t>voids</a:t>
            </a:r>
          </a:p>
          <a:p>
            <a:pPr eaLnBrk="1" hangingPunct="1"/>
            <a:r>
              <a:rPr lang="en-US" sz="2400" smtClean="0"/>
              <a:t>m</a:t>
            </a:r>
            <a:r>
              <a:rPr lang="en-US" sz="2400" baseline="-25000" smtClean="0"/>
              <a:t>bed</a:t>
            </a:r>
            <a:r>
              <a:rPr lang="en-US" sz="2400" smtClean="0"/>
              <a:t> = m</a:t>
            </a:r>
            <a:r>
              <a:rPr lang="en-US" sz="2400" baseline="-25000" smtClean="0"/>
              <a:t>particles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aseline="-25000" smtClean="0"/>
          </a:p>
          <a:p>
            <a:pPr eaLnBrk="1" hangingPunct="1"/>
            <a:r>
              <a:rPr lang="en-US" sz="2800" smtClean="0"/>
              <a:t>Bed density: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Symbol" panose="05050102010706020507" pitchFamily="18" charset="2"/>
              </a:rPr>
              <a:t>r</a:t>
            </a:r>
            <a:r>
              <a:rPr lang="en-US" sz="2400" baseline="-25000" smtClean="0"/>
              <a:t>b</a:t>
            </a:r>
            <a:r>
              <a:rPr lang="en-US" sz="2400" smtClean="0"/>
              <a:t> = m</a:t>
            </a:r>
            <a:r>
              <a:rPr lang="en-US" sz="2400" baseline="-25000" smtClean="0"/>
              <a:t>particles</a:t>
            </a:r>
            <a:r>
              <a:rPr lang="en-US" sz="2400" smtClean="0"/>
              <a:t>/V</a:t>
            </a:r>
            <a:r>
              <a:rPr lang="en-US" sz="2400" baseline="-25000" smtClean="0"/>
              <a:t>bed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400" baseline="-25000" smtClean="0"/>
          </a:p>
          <a:p>
            <a:pPr eaLnBrk="1" hangingPunct="1"/>
            <a:r>
              <a:rPr lang="en-US" sz="2800" smtClean="0"/>
              <a:t>Particle density: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Symbol" panose="05050102010706020507" pitchFamily="18" charset="2"/>
              </a:rPr>
              <a:t>r</a:t>
            </a:r>
            <a:r>
              <a:rPr lang="en-US" sz="2400" baseline="-25000" smtClean="0"/>
              <a:t>p</a:t>
            </a:r>
            <a:r>
              <a:rPr lang="en-US" sz="2400" smtClean="0"/>
              <a:t> = m</a:t>
            </a:r>
            <a:r>
              <a:rPr lang="en-US" sz="2400" baseline="-25000" smtClean="0"/>
              <a:t>particles</a:t>
            </a:r>
            <a:r>
              <a:rPr lang="en-US" sz="2400" smtClean="0"/>
              <a:t>/V</a:t>
            </a:r>
            <a:r>
              <a:rPr lang="en-US" sz="2400" baseline="-25000" smtClean="0"/>
              <a:t>particles</a:t>
            </a:r>
            <a:endParaRPr lang="en-US" sz="240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5372100" y="1701800"/>
          <a:ext cx="29987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498600" imgH="1854200" progId="Equation.3">
                  <p:embed/>
                </p:oleObj>
              </mc:Choice>
              <mc:Fallback>
                <p:oleObj name="Equation" r:id="rId3" imgW="1498600" imgH="185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701800"/>
                        <a:ext cx="2998788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Particle Porosity:  </a:t>
            </a:r>
            <a:r>
              <a:rPr lang="en-US" smtClean="0">
                <a:latin typeface="Symbol" panose="05050102010706020507" pitchFamily="18" charset="2"/>
              </a:rPr>
              <a:t>e</a:t>
            </a:r>
            <a:r>
              <a:rPr lang="en-US" baseline="-25000" smtClean="0"/>
              <a:t>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720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Consider a porous particle:</a:t>
            </a:r>
          </a:p>
          <a:p>
            <a:pPr eaLnBrk="1" hangingPunct="1"/>
            <a:r>
              <a:rPr lang="en-US" sz="2400" smtClean="0"/>
              <a:t>V</a:t>
            </a:r>
            <a:r>
              <a:rPr lang="en-US" sz="2400" baseline="-25000" smtClean="0"/>
              <a:t>particle</a:t>
            </a:r>
            <a:r>
              <a:rPr lang="en-US" sz="2400" smtClean="0"/>
              <a:t> = V</a:t>
            </a:r>
            <a:r>
              <a:rPr lang="en-US" sz="2400" baseline="-25000" smtClean="0"/>
              <a:t>solid</a:t>
            </a:r>
            <a:r>
              <a:rPr lang="en-US" sz="2400" smtClean="0"/>
              <a:t> + V</a:t>
            </a:r>
            <a:r>
              <a:rPr lang="en-US" sz="2400" baseline="-25000" smtClean="0"/>
              <a:t>pores</a:t>
            </a:r>
          </a:p>
          <a:p>
            <a:pPr eaLnBrk="1" hangingPunct="1"/>
            <a:r>
              <a:rPr lang="en-US" sz="2400" smtClean="0"/>
              <a:t>m</a:t>
            </a:r>
            <a:r>
              <a:rPr lang="en-US" sz="2400" baseline="-25000" smtClean="0"/>
              <a:t>particle</a:t>
            </a:r>
            <a:r>
              <a:rPr lang="en-US" sz="2400" smtClean="0"/>
              <a:t> = m</a:t>
            </a:r>
            <a:r>
              <a:rPr lang="en-US" sz="2400" baseline="-25000" smtClean="0"/>
              <a:t>solid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aseline="-25000" smtClean="0"/>
          </a:p>
          <a:p>
            <a:pPr eaLnBrk="1" hangingPunct="1"/>
            <a:r>
              <a:rPr lang="en-US" sz="2800" smtClean="0"/>
              <a:t>Particle density: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Symbol" panose="05050102010706020507" pitchFamily="18" charset="2"/>
              </a:rPr>
              <a:t>r</a:t>
            </a:r>
            <a:r>
              <a:rPr lang="en-US" sz="2400" baseline="-25000" smtClean="0"/>
              <a:t>P</a:t>
            </a:r>
            <a:r>
              <a:rPr lang="en-US" sz="2400" smtClean="0"/>
              <a:t> = m</a:t>
            </a:r>
            <a:r>
              <a:rPr lang="en-US" sz="2400" baseline="-25000" smtClean="0"/>
              <a:t>solid</a:t>
            </a:r>
            <a:r>
              <a:rPr lang="en-US" sz="2400" smtClean="0"/>
              <a:t>/V</a:t>
            </a:r>
            <a:r>
              <a:rPr lang="en-US" sz="2400" baseline="-25000" smtClean="0"/>
              <a:t>particle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400" baseline="-25000" smtClean="0"/>
          </a:p>
          <a:p>
            <a:pPr eaLnBrk="1" hangingPunct="1"/>
            <a:r>
              <a:rPr lang="en-US" sz="2800" smtClean="0"/>
              <a:t>True solid density or crystalline density: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Symbol" panose="05050102010706020507" pitchFamily="18" charset="2"/>
              </a:rPr>
              <a:t>r</a:t>
            </a:r>
            <a:r>
              <a:rPr lang="en-US" sz="2400" baseline="-25000" smtClean="0"/>
              <a:t>S</a:t>
            </a:r>
            <a:r>
              <a:rPr lang="en-US" sz="2400" smtClean="0"/>
              <a:t> = m</a:t>
            </a:r>
            <a:r>
              <a:rPr lang="en-US" sz="2400" baseline="-25000" smtClean="0"/>
              <a:t>solid</a:t>
            </a:r>
            <a:r>
              <a:rPr lang="en-US" sz="2400" smtClean="0"/>
              <a:t>/V</a:t>
            </a:r>
            <a:r>
              <a:rPr lang="en-US" sz="2400" baseline="-25000" smtClean="0"/>
              <a:t>solid</a:t>
            </a:r>
            <a:endParaRPr lang="en-US" sz="24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486400" y="1676400"/>
          <a:ext cx="2770188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384300" imgH="1879600" progId="Equation.3">
                  <p:embed/>
                </p:oleObj>
              </mc:Choice>
              <mc:Fallback>
                <p:oleObj name="Equation" r:id="rId3" imgW="1384300" imgH="187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76400"/>
                        <a:ext cx="2770188" cy="376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 Surface Area, S</a:t>
            </a:r>
            <a:r>
              <a:rPr lang="en-US" baseline="-25000" smtClean="0"/>
              <a:t>g</a:t>
            </a:r>
            <a:r>
              <a:rPr lang="en-US" smtClean="0"/>
              <a:t> [m</a:t>
            </a:r>
            <a:r>
              <a:rPr lang="en-US" baseline="30000" smtClean="0"/>
              <a:t>2</a:t>
            </a:r>
            <a:r>
              <a:rPr lang="en-US" smtClean="0"/>
              <a:t>/g]</a:t>
            </a:r>
            <a:endParaRPr lang="en-US" baseline="-25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486400"/>
            <a:ext cx="7924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Typical values of S</a:t>
            </a:r>
            <a:r>
              <a:rPr lang="en-US" baseline="-25000" smtClean="0">
                <a:solidFill>
                  <a:srgbClr val="0000FF"/>
                </a:solidFill>
              </a:rPr>
              <a:t>g</a:t>
            </a:r>
            <a:r>
              <a:rPr lang="en-US" smtClean="0">
                <a:solidFill>
                  <a:srgbClr val="0000FF"/>
                </a:solidFill>
              </a:rPr>
              <a:t> ~ 300 to 1200 m</a:t>
            </a:r>
            <a:r>
              <a:rPr lang="en-US" baseline="30000" smtClean="0">
                <a:solidFill>
                  <a:srgbClr val="0000FF"/>
                </a:solidFill>
              </a:rPr>
              <a:t>2</a:t>
            </a:r>
            <a:r>
              <a:rPr lang="en-US" smtClean="0">
                <a:solidFill>
                  <a:srgbClr val="0000FF"/>
                </a:solidFill>
              </a:rPr>
              <a:t>/g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4572000" y="1371600"/>
          <a:ext cx="399415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2222500" imgH="2133600" progId="Equation.3">
                  <p:embed/>
                </p:oleObj>
              </mc:Choice>
              <mc:Fallback>
                <p:oleObj name="Equation" r:id="rId3" imgW="2222500" imgH="213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1600"/>
                        <a:ext cx="399415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9600" y="1524000"/>
          <a:ext cx="3775075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2095500" imgH="2032000" progId="Equation.3">
                  <p:embed/>
                </p:oleObj>
              </mc:Choice>
              <mc:Fallback>
                <p:oleObj name="Equation" r:id="rId5" imgW="2095500" imgH="203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3775075" cy="365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Equilibrium Considerations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Solute molecules moving between fluid (liq or gas) and solid surface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Dynamic equilibrium established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Need to relate fluid phase concentration to solute loading on the adsorbent</a:t>
            </a:r>
          </a:p>
          <a:p>
            <a:pPr lvl="1" eaLnBrk="1" hangingPunct="1"/>
            <a:r>
              <a:rPr lang="en-US" sz="2000" smtClean="0"/>
              <a:t>Fluid concentration:  x</a:t>
            </a:r>
            <a:r>
              <a:rPr lang="en-US" sz="2000" baseline="-25000" smtClean="0"/>
              <a:t>i</a:t>
            </a:r>
            <a:r>
              <a:rPr lang="en-US" sz="2000" smtClean="0"/>
              <a:t>, c</a:t>
            </a:r>
            <a:r>
              <a:rPr lang="en-US" sz="2000" baseline="-25000" smtClean="0"/>
              <a:t>i</a:t>
            </a:r>
            <a:r>
              <a:rPr lang="en-US" sz="2000" smtClean="0"/>
              <a:t>, etc.</a:t>
            </a:r>
          </a:p>
          <a:p>
            <a:pPr lvl="1" eaLnBrk="1" hangingPunct="1"/>
            <a:r>
              <a:rPr lang="en-US" sz="2000" smtClean="0"/>
              <a:t>Solute loading: mass, moles or volume of solute per unit of surface area or unit of volume or unit of mass of the adsorbent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Partitioning between fluid and solid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Few predictive tools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Rely on experimental data for adsorbate/adsorbent of interest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Measure adsorption isotherms showing: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smtClean="0"/>
              <a:t>	Amount adsorbed versus amount in fluid phase at constant 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Adsorption of Gas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1600200"/>
            <a:ext cx="3048000" cy="4419600"/>
          </a:xfrm>
        </p:spPr>
        <p:txBody>
          <a:bodyPr/>
          <a:lstStyle/>
          <a:p>
            <a:pPr marL="812800" indent="-8128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sz="1800" smtClean="0"/>
              <a:t>Monolayer limited</a:t>
            </a:r>
          </a:p>
          <a:p>
            <a:pPr marL="812800" indent="-8128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sz="1800" smtClean="0"/>
              <a:t>Multilayer model</a:t>
            </a:r>
          </a:p>
          <a:p>
            <a:pPr marL="1168400" lvl="1" indent="-7112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1600" smtClean="0"/>
              <a:t>	(as in BET)</a:t>
            </a:r>
          </a:p>
          <a:p>
            <a:pPr marL="1168400" lvl="1" indent="-7112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1600" smtClean="0"/>
              <a:t>	</a:t>
            </a:r>
            <a:r>
              <a:rPr lang="en-US" sz="1600" smtClean="0">
                <a:latin typeface="Symbol" panose="05050102010706020507" pitchFamily="18" charset="2"/>
              </a:rPr>
              <a:t>D</a:t>
            </a:r>
            <a:r>
              <a:rPr lang="en-US" sz="1600" smtClean="0"/>
              <a:t>H</a:t>
            </a:r>
            <a:r>
              <a:rPr lang="en-US" sz="1600" baseline="-25000" smtClean="0"/>
              <a:t>ads</a:t>
            </a:r>
            <a:r>
              <a:rPr lang="en-US" sz="1600" smtClean="0"/>
              <a:t>&gt;</a:t>
            </a:r>
            <a:r>
              <a:rPr lang="en-US" sz="1600" smtClean="0">
                <a:latin typeface="Symbol" panose="05050102010706020507" pitchFamily="18" charset="2"/>
              </a:rPr>
              <a:t>D</a:t>
            </a:r>
            <a:r>
              <a:rPr lang="en-US" sz="1600" smtClean="0"/>
              <a:t>H</a:t>
            </a:r>
            <a:r>
              <a:rPr lang="en-US" sz="1600" baseline="-25000" smtClean="0"/>
              <a:t>cond</a:t>
            </a:r>
          </a:p>
          <a:p>
            <a:pPr marL="812800" indent="-8128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sz="1800" smtClean="0"/>
              <a:t>Convex multilayer</a:t>
            </a:r>
          </a:p>
          <a:p>
            <a:pPr marL="1168400" lvl="1" indent="-7112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1600" smtClean="0"/>
              <a:t>	undesirable</a:t>
            </a:r>
          </a:p>
          <a:p>
            <a:pPr marL="1168400" lvl="1" indent="-7112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1600" smtClean="0"/>
              <a:t>	 </a:t>
            </a:r>
            <a:r>
              <a:rPr lang="en-US" sz="1600" smtClean="0">
                <a:latin typeface="Symbol" panose="05050102010706020507" pitchFamily="18" charset="2"/>
              </a:rPr>
              <a:t>D</a:t>
            </a:r>
            <a:r>
              <a:rPr lang="en-US" sz="1600" smtClean="0"/>
              <a:t>H</a:t>
            </a:r>
            <a:r>
              <a:rPr lang="en-US" sz="1600" baseline="-25000" smtClean="0"/>
              <a:t>ads</a:t>
            </a:r>
            <a:r>
              <a:rPr lang="en-US" sz="1600" smtClean="0"/>
              <a:t>&lt;</a:t>
            </a:r>
            <a:r>
              <a:rPr lang="en-US" sz="1600" smtClean="0">
                <a:latin typeface="Symbol" panose="05050102010706020507" pitchFamily="18" charset="2"/>
              </a:rPr>
              <a:t>D</a:t>
            </a:r>
            <a:r>
              <a:rPr lang="en-US" sz="1600" smtClean="0"/>
              <a:t>H</a:t>
            </a:r>
            <a:r>
              <a:rPr lang="en-US" sz="1600" baseline="-25000" smtClean="0"/>
              <a:t>cond</a:t>
            </a:r>
            <a:endParaRPr lang="en-US" sz="1600" smtClean="0"/>
          </a:p>
          <a:p>
            <a:pPr marL="812800" indent="-8128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sz="1800" smtClean="0"/>
              <a:t>Multilayer with hysteresis</a:t>
            </a:r>
          </a:p>
          <a:p>
            <a:pPr marL="1168400" lvl="1" indent="-7112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1600" smtClean="0"/>
              <a:t>	filling vs emptying pores, or strong adsorption of impurities</a:t>
            </a:r>
          </a:p>
          <a:p>
            <a:pPr marL="812800" indent="-8128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sz="1800" smtClean="0"/>
              <a:t>Convex multilayer with hysteresis</a:t>
            </a:r>
          </a:p>
        </p:txBody>
      </p:sp>
      <p:pic>
        <p:nvPicPr>
          <p:cNvPr id="17412" name="Picture 4" descr="fig_15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3382963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Liquid Adsorption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Binary mixture – solute &amp; solvent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Generally assume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sz="2400" smtClean="0"/>
              <a:t>Solvent does not adsorb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sz="2400" smtClean="0">
                <a:latin typeface="Symbol" panose="05050102010706020507" pitchFamily="18" charset="2"/>
              </a:rPr>
              <a:t>D</a:t>
            </a:r>
            <a:r>
              <a:rPr lang="en-US" sz="2400" smtClean="0"/>
              <a:t> in composition of bulk liquid is due to adsorption of solute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Assumptions OK for dilute solutions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But give odd isotherms for concentrated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 excess of solute, </a:t>
            </a:r>
            <a:r>
              <a:rPr lang="en-US" sz="3800" smtClean="0"/>
              <a:t>q</a:t>
            </a:r>
            <a:r>
              <a:rPr lang="en-US" sz="3800" baseline="-25000" smtClean="0"/>
              <a:t>1</a:t>
            </a:r>
            <a:r>
              <a:rPr lang="en-US" sz="3800" baseline="30000" smtClean="0"/>
              <a:t>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Assume solid attracts solute, decreasing the solute concentration of the bulk liquid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baseline="30000" smtClean="0"/>
              <a:t>e</a:t>
            </a:r>
            <a:r>
              <a:rPr lang="en-US" sz="2000" smtClean="0"/>
              <a:t> = apparent moles of solute (1) adsorbed per unit mass of adsorbent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</a:t>
            </a:r>
            <a:r>
              <a:rPr lang="en-US" sz="2000" baseline="-25000" smtClean="0"/>
              <a:t>1</a:t>
            </a:r>
            <a:r>
              <a:rPr lang="en-US" sz="2000" baseline="30000" smtClean="0"/>
              <a:t>0</a:t>
            </a:r>
            <a:r>
              <a:rPr lang="en-US" sz="2000" smtClean="0"/>
              <a:t> = moles of 1 in solution before solid added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= moles of 1 in bulk solution after solid added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</a:t>
            </a:r>
            <a:r>
              <a:rPr lang="en-US" sz="2000" baseline="30000" smtClean="0"/>
              <a:t>0</a:t>
            </a:r>
            <a:r>
              <a:rPr lang="en-US" sz="2000" smtClean="0"/>
              <a:t> = total moles of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 = mass of adsorbent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x</a:t>
            </a:r>
            <a:r>
              <a:rPr lang="en-US" sz="2000" baseline="-25000" smtClean="0"/>
              <a:t>1</a:t>
            </a:r>
            <a:r>
              <a:rPr lang="en-US" sz="2000" baseline="30000" smtClean="0"/>
              <a:t>0</a:t>
            </a:r>
            <a:r>
              <a:rPr lang="en-US" sz="2000" smtClean="0"/>
              <a:t> =mole fraction of 1 in solution before solid added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x</a:t>
            </a:r>
            <a:r>
              <a:rPr lang="en-US" sz="2000" baseline="-25000" smtClean="0"/>
              <a:t>1</a:t>
            </a:r>
            <a:r>
              <a:rPr lang="en-US" sz="2000" smtClean="0"/>
              <a:t> = mole fraction of 1 in solution after solid added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286000" y="5181600"/>
          <a:ext cx="33448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1663700" imgH="419100" progId="Equation.3">
                  <p:embed/>
                </p:oleObj>
              </mc:Choice>
              <mc:Fallback>
                <p:oleObj name="Equation" r:id="rId3" imgW="1663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33448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Typical Isotherms for Liquid Adsorption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924800" cy="16002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LcParenR"/>
            </a:pPr>
            <a:r>
              <a:rPr lang="en-US" sz="2800" smtClean="0"/>
              <a:t>q increases with c, similar to gas system;  Seen if dilute solute in solvent that doesn’t adsorb or where adsorption is constant.</a:t>
            </a:r>
          </a:p>
        </p:txBody>
      </p:sp>
      <p:pic>
        <p:nvPicPr>
          <p:cNvPr id="20484" name="Picture 4" descr="fig_15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88263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Typical Isotherms for Liquid Adsorption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924800" cy="1600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lphaLcParenR" startAt="2"/>
            </a:pPr>
            <a:r>
              <a:rPr lang="en-US" sz="2400" smtClean="0"/>
              <a:t>Seen if solvent not adsorbed;  Initially solute adsorbed increases with concentration.  But once the surface is saturated, increasing the moles in solution without increasing moles adsorbed lowers the surface excess. </a:t>
            </a:r>
          </a:p>
        </p:txBody>
      </p:sp>
      <p:pic>
        <p:nvPicPr>
          <p:cNvPr id="21508" name="Picture 4" descr="fig_15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88263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Sorption Background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</a:t>
            </a:r>
            <a:r>
              <a:rPr lang="en-US" sz="2800" smtClean="0">
                <a:solidFill>
                  <a:srgbClr val="0000FF"/>
                </a:solidFill>
              </a:rPr>
              <a:t>d</a:t>
            </a:r>
            <a:r>
              <a:rPr lang="en-US" sz="2800" smtClean="0"/>
              <a:t>sorption process: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Solutes (aka </a:t>
            </a:r>
            <a:r>
              <a:rPr lang="en-US" sz="2400" smtClean="0">
                <a:solidFill>
                  <a:srgbClr val="0000FF"/>
                </a:solidFill>
              </a:rPr>
              <a:t>sorbate</a:t>
            </a:r>
            <a:r>
              <a:rPr lang="en-US" sz="2400" smtClean="0"/>
              <a:t>) selectively transferred to insoluble solid surface (aka </a:t>
            </a:r>
            <a:r>
              <a:rPr lang="en-US" sz="2400" smtClean="0">
                <a:solidFill>
                  <a:srgbClr val="0000FF"/>
                </a:solidFill>
              </a:rPr>
              <a:t>sorbent </a:t>
            </a:r>
            <a:r>
              <a:rPr lang="en-US" sz="2400" smtClean="0"/>
              <a:t>or</a:t>
            </a:r>
            <a:r>
              <a:rPr lang="en-US" sz="2400" smtClean="0">
                <a:solidFill>
                  <a:srgbClr val="0000FF"/>
                </a:solidFill>
              </a:rPr>
              <a:t> resin</a:t>
            </a:r>
            <a:r>
              <a:rPr lang="en-US" sz="240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800" smtClean="0"/>
              <a:t>A</a:t>
            </a:r>
            <a:r>
              <a:rPr lang="en-US" sz="2800" smtClean="0">
                <a:solidFill>
                  <a:srgbClr val="0000FF"/>
                </a:solidFill>
              </a:rPr>
              <a:t>b</a:t>
            </a:r>
            <a:r>
              <a:rPr lang="en-US" sz="2800" smtClean="0"/>
              <a:t>sorption process: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Solutes selectively transferred into bulk of solid or liquid (aka</a:t>
            </a:r>
            <a:r>
              <a:rPr lang="en-US" sz="2400" smtClean="0">
                <a:solidFill>
                  <a:srgbClr val="0000FF"/>
                </a:solidFill>
              </a:rPr>
              <a:t> absorbent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Typical Isotherms for Liquid Adsorption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419600"/>
            <a:ext cx="7924800" cy="16002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lphaLcParenR" startAt="3"/>
            </a:pPr>
            <a:r>
              <a:rPr lang="en-US" smtClean="0"/>
              <a:t>Solvent adsorbs.  Surface excess goes negative if amount of solute adsorbed isn’t high enough to compensate.</a:t>
            </a:r>
          </a:p>
        </p:txBody>
      </p:sp>
      <p:pic>
        <p:nvPicPr>
          <p:cNvPr id="22532" name="Picture 4" descr="fig_15_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88263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Surface Excess Examples</a:t>
            </a:r>
            <a:br>
              <a:rPr lang="en-US" sz="3200" smtClean="0"/>
            </a:br>
            <a:r>
              <a:rPr lang="en-US" sz="3200" smtClean="0"/>
              <a:t>	for n</a:t>
            </a:r>
            <a:r>
              <a:rPr lang="en-US" sz="3200" baseline="-25000" smtClean="0"/>
              <a:t>ads</a:t>
            </a:r>
            <a:r>
              <a:rPr lang="en-US" sz="3200" smtClean="0"/>
              <a:t> = 100 moles</a:t>
            </a:r>
          </a:p>
        </p:txBody>
      </p:sp>
      <p:graphicFrame>
        <p:nvGraphicFramePr>
          <p:cNvPr id="56371" name="Group 51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7745413" cy="4540251"/>
        </p:xfrm>
        <a:graphic>
          <a:graphicData uri="http://schemas.openxmlformats.org/drawingml/2006/table">
            <a:tbl>
              <a:tblPr/>
              <a:tblGrid>
                <a:gridCol w="998538"/>
                <a:gridCol w="1320800"/>
                <a:gridCol w="1320800"/>
                <a:gridCol w="1463675"/>
                <a:gridCol w="1320800"/>
                <a:gridCol w="1320800"/>
              </a:tblGrid>
              <a:tr h="12253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moles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1,ads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moles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2,ads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= 100 - n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1,ads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moles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490/900= 0.54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450/900 = 0.5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410/900= 0.46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&gt;0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Modeling Liquid Adsorption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40386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Familiar models</a:t>
            </a:r>
          </a:p>
          <a:p>
            <a:pPr lvl="1" eaLnBrk="1" hangingPunct="1"/>
            <a:r>
              <a:rPr lang="en-US" sz="2600" smtClean="0"/>
              <a:t>Henry’s Law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600" smtClean="0"/>
          </a:p>
          <a:p>
            <a:pPr lvl="1" eaLnBrk="1" hangingPunct="1"/>
            <a:r>
              <a:rPr lang="en-US" sz="2600" smtClean="0"/>
              <a:t>Langmuir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600" smtClean="0"/>
          </a:p>
          <a:p>
            <a:pPr lvl="1" eaLnBrk="1" hangingPunct="1"/>
            <a:r>
              <a:rPr lang="en-US" sz="2600" smtClean="0"/>
              <a:t>Freundlich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600" smtClean="0"/>
          </a:p>
          <a:p>
            <a:pPr eaLnBrk="1" hangingPunct="1"/>
            <a:r>
              <a:rPr lang="en-US" sz="2800" smtClean="0"/>
              <a:t>OK for limited range of conditions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73550" y="4054475"/>
          <a:ext cx="10572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533169" imgH="330057" progId="Equation.3">
                  <p:embed/>
                </p:oleObj>
              </mc:Choice>
              <mc:Fallback>
                <p:oleObj name="Equation" r:id="rId3" imgW="533169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054475"/>
                        <a:ext cx="10572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6400" y="3048000"/>
          <a:ext cx="13731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672808" imgH="393529" progId="Equation.3">
                  <p:embed/>
                </p:oleObj>
              </mc:Choice>
              <mc:Fallback>
                <p:oleObj name="Equation" r:id="rId5" imgW="67280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048000"/>
                        <a:ext cx="13731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4191000" y="2057400"/>
            <a:ext cx="120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/>
              <a:t>q</a:t>
            </a:r>
            <a:r>
              <a:rPr lang="en-US" sz="2400" baseline="-25000"/>
              <a:t>i</a:t>
            </a:r>
            <a:r>
              <a:rPr lang="en-US" sz="2400"/>
              <a:t> = k</a:t>
            </a:r>
            <a:r>
              <a:rPr lang="en-US" sz="2400" baseline="-25000"/>
              <a:t>i</a:t>
            </a:r>
            <a:r>
              <a:rPr lang="en-US" sz="2400"/>
              <a:t>C</a:t>
            </a:r>
            <a:r>
              <a:rPr lang="en-US" sz="2400" baseline="-25000"/>
              <a:t>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Adsorption Isotherm Experiments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Obtain isotherms for 2 proteins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Bovine Serum Albumin (BSA), Hemoglobin (Hb)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On 4 resins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Cation exchange (negative binding sites)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Toyopearl SP-650S (35 </a:t>
            </a:r>
            <a:r>
              <a:rPr lang="el-GR" sz="1600" smtClean="0">
                <a:cs typeface="Arial" panose="020B0604020202020204" pitchFamily="34" charset="0"/>
              </a:rPr>
              <a:t>μ</a:t>
            </a:r>
            <a:r>
              <a:rPr lang="en-US" sz="1600" smtClean="0">
                <a:cs typeface="Arial" panose="020B0604020202020204" pitchFamily="34" charset="0"/>
              </a:rPr>
              <a:t>m), </a:t>
            </a:r>
            <a:r>
              <a:rPr lang="en-US" sz="1600" smtClean="0"/>
              <a:t>Toyopearl CM-650S (35 </a:t>
            </a:r>
            <a:r>
              <a:rPr lang="el-GR" sz="1600" smtClean="0">
                <a:cs typeface="Arial" panose="020B0604020202020204" pitchFamily="34" charset="0"/>
              </a:rPr>
              <a:t>μ</a:t>
            </a:r>
            <a:r>
              <a:rPr lang="en-US" sz="1600" smtClean="0">
                <a:cs typeface="Arial" panose="020B0604020202020204" pitchFamily="34" charset="0"/>
              </a:rPr>
              <a:t>m)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l-GR" sz="160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Anion exchange (positive binding sites)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Toyopearl Super Q-650S (35 </a:t>
            </a:r>
            <a:r>
              <a:rPr lang="el-GR" sz="1600" smtClean="0">
                <a:cs typeface="Arial" panose="020B0604020202020204" pitchFamily="34" charset="0"/>
              </a:rPr>
              <a:t>μ</a:t>
            </a:r>
            <a:r>
              <a:rPr lang="en-US" sz="1600" smtClean="0">
                <a:cs typeface="Arial" panose="020B0604020202020204" pitchFamily="34" charset="0"/>
              </a:rPr>
              <a:t>m), </a:t>
            </a:r>
            <a:r>
              <a:rPr lang="en-US" sz="1600" smtClean="0"/>
              <a:t>Toyopearl DEAE-650S (35 </a:t>
            </a:r>
            <a:r>
              <a:rPr lang="el-GR" sz="1600" smtClean="0">
                <a:cs typeface="Arial" panose="020B0604020202020204" pitchFamily="34" charset="0"/>
              </a:rPr>
              <a:t>μ</a:t>
            </a:r>
            <a:r>
              <a:rPr lang="en-US" sz="1600" smtClean="0">
                <a:cs typeface="Arial" panose="020B0604020202020204" pitchFamily="34" charset="0"/>
              </a:rPr>
              <a:t>m)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buffers of 2 different pH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pH = 4.7 or 8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At 2 temperatures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25 </a:t>
            </a:r>
            <a:r>
              <a:rPr lang="en-US" sz="1800" smtClean="0">
                <a:cs typeface="Arial" panose="020B0604020202020204" pitchFamily="34" charset="0"/>
              </a:rPr>
              <a:t>°C, </a:t>
            </a:r>
            <a:r>
              <a:rPr lang="en-US" sz="1800" smtClean="0"/>
              <a:t>35 </a:t>
            </a:r>
            <a:r>
              <a:rPr lang="en-US" sz="1800" smtClean="0">
                <a:cs typeface="Arial" panose="020B0604020202020204" pitchFamily="34" charset="0"/>
              </a:rPr>
              <a:t>°C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Adsorption Isotherm Experiments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Each </a:t>
            </a:r>
            <a:r>
              <a:rPr lang="en-US" sz="2000" dirty="0" smtClean="0"/>
              <a:t>team </a:t>
            </a:r>
            <a:r>
              <a:rPr lang="en-US" sz="2000" dirty="0" smtClean="0"/>
              <a:t>collects data for 4 isotherms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cs typeface="Arial" panose="020B0604020202020204" pitchFamily="34" charset="0"/>
              </a:rPr>
              <a:t>→ </a:t>
            </a:r>
            <a:r>
              <a:rPr lang="en-US" sz="2000" dirty="0" err="1" smtClean="0">
                <a:cs typeface="Arial" panose="020B0604020202020204" pitchFamily="34" charset="0"/>
              </a:rPr>
              <a:t>Hb</a:t>
            </a:r>
            <a:r>
              <a:rPr lang="en-US" sz="2000" dirty="0" smtClean="0">
                <a:cs typeface="Arial" panose="020B0604020202020204" pitchFamily="34" charset="0"/>
              </a:rPr>
              <a:t> and BSA at 25 °C and 35 °C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Pools data with </a:t>
            </a:r>
            <a:r>
              <a:rPr lang="en-US" sz="2000" dirty="0" smtClean="0"/>
              <a:t>team </a:t>
            </a:r>
            <a:r>
              <a:rPr lang="en-US" sz="2000" dirty="0" smtClean="0"/>
              <a:t>from the other sections.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cs typeface="Arial" panose="020B0604020202020204" pitchFamily="34" charset="0"/>
              </a:rPr>
              <a:t>→ 4 different resins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Plots adsorption isotherms for 16 conditions, and fits each data set with a Langmuir model.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Compares </a:t>
            </a:r>
            <a:r>
              <a:rPr lang="en-US" sz="2000" dirty="0" err="1" smtClean="0"/>
              <a:t>Q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 and K values.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Identifies best system for separating mixtures of BSA &amp; </a:t>
            </a:r>
            <a:r>
              <a:rPr lang="en-US" sz="2000" dirty="0" err="1" smtClean="0"/>
              <a:t>Hb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Adsorption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What binds solutes on the sorbent?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Chemical bonds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Weak molecular interactions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Hydrophobic interactions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Entropic effects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Van Der Waals forces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Electrostatic interactions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+ cations attracted to – anions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Basis for ion exchange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Adsorption and Ion Exchange</a:t>
            </a:r>
          </a:p>
        </p:txBody>
      </p:sp>
      <p:pic>
        <p:nvPicPr>
          <p:cNvPr id="6147" name="Picture 4" descr="fig_15_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00200"/>
            <a:ext cx="6407150" cy="397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Demineralization/deionization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Water softening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Chromatography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Analytical tool – identify compounds in mixture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Processing – purify compounds, like proteins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Bulk filtration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Removal of salt/vapors from gas with bone 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Clarify water with charred wood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Features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FF"/>
                </a:solidFill>
              </a:rPr>
              <a:t>Capacity</a:t>
            </a:r>
            <a:r>
              <a:rPr lang="en-US" sz="2000" smtClean="0"/>
              <a:t> – how much solute the sorbent can adsorb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Increases with surface area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Porous materials attractive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Lots of small pores better than a few big pores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FF"/>
                </a:solidFill>
              </a:rPr>
              <a:t>Selectivity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FF"/>
                </a:solidFill>
              </a:rPr>
              <a:t>Stability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T, P, chemical contact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FF"/>
                </a:solidFill>
              </a:rPr>
              <a:t>Regeneration/cleaning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FF"/>
                </a:solidFill>
              </a:rPr>
              <a:t>Cost, availability, reproducibility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Good </a:t>
            </a:r>
            <a:r>
              <a:rPr lang="en-US" sz="2000" smtClean="0">
                <a:solidFill>
                  <a:srgbClr val="0000FF"/>
                </a:solidFill>
              </a:rPr>
              <a:t>transport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Low pressure drop across bed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Quick adsorption/desorption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Limited fouling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Ease of </a:t>
            </a:r>
            <a:r>
              <a:rPr lang="en-US" sz="2000" smtClean="0">
                <a:solidFill>
                  <a:srgbClr val="0000FF"/>
                </a:solidFill>
              </a:rPr>
              <a:t>handling</a:t>
            </a:r>
            <a:r>
              <a:rPr lang="en-US" sz="2000" smtClean="0"/>
              <a:t>/packing into bed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Adsorption of Liquid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Consider bulk liquid of known composition: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Different components</a:t>
            </a:r>
          </a:p>
          <a:p>
            <a:pPr lvl="1" eaLnBrk="1" hangingPunct="1"/>
            <a:r>
              <a:rPr lang="en-US" smtClean="0"/>
              <a:t>interact with surface differently</a:t>
            </a:r>
          </a:p>
          <a:p>
            <a:pPr lvl="1" eaLnBrk="1" hangingPunct="1"/>
            <a:r>
              <a:rPr lang="en-US" smtClean="0"/>
              <a:t>amount adsorbed varies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So surface composition is different than bulk composition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 Area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 a spherical sorbent particle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Surface/Vol </a:t>
            </a:r>
            <a:r>
              <a:rPr lang="en-US" sz="2800" smtClean="0">
                <a:cs typeface="Arial" panose="020B0604020202020204" pitchFamily="34" charset="0"/>
              </a:rPr>
              <a:t>↑ as r↓</a:t>
            </a:r>
          </a:p>
        </p:txBody>
      </p:sp>
      <p:sp>
        <p:nvSpPr>
          <p:cNvPr id="10244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 a cylindrical pore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Surface/Vol </a:t>
            </a:r>
            <a:r>
              <a:rPr lang="en-US" sz="2800" smtClean="0">
                <a:cs typeface="Arial" panose="020B0604020202020204" pitchFamily="34" charset="0"/>
              </a:rPr>
              <a:t>↑ as d</a:t>
            </a:r>
            <a:r>
              <a:rPr lang="en-US" sz="2800" baseline="-25000" smtClean="0">
                <a:cs typeface="Arial" panose="020B0604020202020204" pitchFamily="34" charset="0"/>
              </a:rPr>
              <a:t>P</a:t>
            </a:r>
            <a:r>
              <a:rPr lang="en-US" sz="2800" smtClean="0">
                <a:cs typeface="Arial" panose="020B0604020202020204" pitchFamily="34" charset="0"/>
              </a:rPr>
              <a:t>↓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352800" y="29718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8229600" y="2057400"/>
            <a:ext cx="228600" cy="1676400"/>
          </a:xfrm>
          <a:prstGeom prst="can">
            <a:avLst>
              <a:gd name="adj" fmla="val 183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977900" y="2400300"/>
          <a:ext cx="2068513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028700" imgH="1270000" progId="Equation.3">
                  <p:embed/>
                </p:oleObj>
              </mc:Choice>
              <mc:Fallback>
                <p:oleObj name="Equation" r:id="rId3" imgW="10287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400300"/>
                        <a:ext cx="2068513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105400" y="2590800"/>
          <a:ext cx="2970213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1485900" imgH="1143000" progId="Equation.3">
                  <p:embed/>
                </p:oleObj>
              </mc:Choice>
              <mc:Fallback>
                <p:oleObj name="Equation" r:id="rId5" imgW="148590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90800"/>
                        <a:ext cx="2970213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Surface Area to Volume Ratio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Improves with small particles, small pores</a:t>
            </a:r>
          </a:p>
          <a:p>
            <a:pPr lvl="1" eaLnBrk="1" hangingPunct="1"/>
            <a:r>
              <a:rPr lang="en-US" smtClean="0"/>
              <a:t>r ~ 50 </a:t>
            </a:r>
            <a:r>
              <a:rPr lang="en-US" smtClean="0">
                <a:latin typeface="Symbol" panose="05050102010706020507" pitchFamily="18" charset="2"/>
              </a:rPr>
              <a:t>m</a:t>
            </a:r>
            <a:r>
              <a:rPr lang="en-US" smtClean="0"/>
              <a:t>m to 1.2 cm</a:t>
            </a:r>
          </a:p>
          <a:p>
            <a:pPr lvl="1" eaLnBrk="1" hangingPunct="1"/>
            <a:r>
              <a:rPr lang="en-US" smtClean="0"/>
              <a:t>d</a:t>
            </a:r>
            <a:r>
              <a:rPr lang="en-US" baseline="-25000" smtClean="0"/>
              <a:t>P</a:t>
            </a:r>
            <a:r>
              <a:rPr lang="en-US" smtClean="0"/>
              <a:t> &lt; 20 </a:t>
            </a:r>
            <a:r>
              <a:rPr lang="en-US" smtClean="0">
                <a:cs typeface="Arial" panose="020B0604020202020204" pitchFamily="34" charset="0"/>
              </a:rPr>
              <a:t>Å to ~ 500 Å</a:t>
            </a:r>
          </a:p>
          <a:p>
            <a:pPr eaLnBrk="1" hangingPunct="1"/>
            <a:endParaRPr lang="en-US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>
                <a:cs typeface="Arial" panose="020B0604020202020204" pitchFamily="34" charset="0"/>
              </a:rPr>
              <a:t>Note:  10 Å = 1 nm = 10</a:t>
            </a:r>
            <a:r>
              <a:rPr lang="en-US" baseline="30000" smtClean="0">
                <a:cs typeface="Arial" panose="020B0604020202020204" pitchFamily="34" charset="0"/>
              </a:rPr>
              <a:t>-9</a:t>
            </a:r>
            <a:r>
              <a:rPr lang="en-US" smtClean="0">
                <a:cs typeface="Arial" panose="020B0604020202020204" pitchFamily="34" charset="0"/>
              </a:rPr>
              <a:t> 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1003</TotalTime>
  <Words>811</Words>
  <Application>Microsoft Office PowerPoint</Application>
  <PresentationFormat>On-screen Show (4:3)</PresentationFormat>
  <Paragraphs>221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Symbol</vt:lpstr>
      <vt:lpstr>Times New Roman</vt:lpstr>
      <vt:lpstr>Wingdings</vt:lpstr>
      <vt:lpstr>Radial</vt:lpstr>
      <vt:lpstr>Equation</vt:lpstr>
      <vt:lpstr>CBE 333 - Adsorption</vt:lpstr>
      <vt:lpstr>Sorption Background</vt:lpstr>
      <vt:lpstr>Adsorption</vt:lpstr>
      <vt:lpstr>Adsorption and Ion Exchange</vt:lpstr>
      <vt:lpstr>Applications</vt:lpstr>
      <vt:lpstr>Important Features</vt:lpstr>
      <vt:lpstr>Adsorption of Liquid</vt:lpstr>
      <vt:lpstr>Surface Area</vt:lpstr>
      <vt:lpstr>Surface Area to Volume Ratio</vt:lpstr>
      <vt:lpstr>Bed Porosity:  eb</vt:lpstr>
      <vt:lpstr>Particle Porosity:  eP</vt:lpstr>
      <vt:lpstr>Specific Surface Area, Sg [m2/g]</vt:lpstr>
      <vt:lpstr>Equilibrium Considerations</vt:lpstr>
      <vt:lpstr>Partitioning between fluid and solid</vt:lpstr>
      <vt:lpstr>Adsorption of Gas</vt:lpstr>
      <vt:lpstr>Liquid Adsorption</vt:lpstr>
      <vt:lpstr>Surface excess of solute, q1e</vt:lpstr>
      <vt:lpstr>Typical Isotherms for Liquid Adsorption</vt:lpstr>
      <vt:lpstr>Typical Isotherms for Liquid Adsorption</vt:lpstr>
      <vt:lpstr>Typical Isotherms for Liquid Adsorption</vt:lpstr>
      <vt:lpstr>Surface Excess Examples  for nads = 100 moles</vt:lpstr>
      <vt:lpstr>Modeling Liquid Adsorption</vt:lpstr>
      <vt:lpstr>Adsorption Isotherm Experiments</vt:lpstr>
      <vt:lpstr>Adsorption Isotherm Experiments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Perkins, Tracy</dc:creator>
  <cp:lastModifiedBy>Tracy Perkins</cp:lastModifiedBy>
  <cp:revision>22</cp:revision>
  <cp:lastPrinted>1601-01-01T00:00:00Z</cp:lastPrinted>
  <dcterms:created xsi:type="dcterms:W3CDTF">1601-01-01T00:00:00Z</dcterms:created>
  <dcterms:modified xsi:type="dcterms:W3CDTF">2016-09-16T16:50:44Z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