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61" r:id="rId3"/>
    <p:sldId id="257" r:id="rId4"/>
    <p:sldId id="259" r:id="rId5"/>
    <p:sldId id="258" r:id="rId6"/>
    <p:sldId id="260" r:id="rId7"/>
    <p:sldId id="287" r:id="rId8"/>
    <p:sldId id="262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5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2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7171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172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173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4417 w 1000"/>
                <a:gd name="T3" fmla="*/ 0 h 1000"/>
                <a:gd name="T4" fmla="*/ 4917 w 1000"/>
                <a:gd name="T5" fmla="*/ 500 h 1000"/>
                <a:gd name="T6" fmla="*/ 4417 w 1000"/>
                <a:gd name="T7" fmla="*/ 1000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4917" h="1000">
                  <a:moveTo>
                    <a:pt x="0" y="0"/>
                  </a:moveTo>
                  <a:lnTo>
                    <a:pt x="4417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1000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174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fld id="{A8943F69-C3EB-4FA2-A97F-002F9B8090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6873A-6BAF-4774-9F46-4CFD2472D2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5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C027BB-8C33-49D6-A5A0-0C9962D1C9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13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3FB9073-2019-4318-84D0-883E14437D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14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52FA402-FF37-47EC-89F8-0802856AC0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96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875AA10-1F44-4A92-89C8-F81766BA86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647DF-A160-4684-88B5-AA491526F1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2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D1ADC-592A-4033-B469-8594DD003E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3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5BFAF2-D558-409C-8430-C314578913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6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642A7F-8594-40B0-8963-1B7A7FE215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3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0CDA3B-6491-4EDA-B1C8-EAE848A4A9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4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F39116-81B6-4EA0-B60E-C4768721ED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6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51CDC-20B0-4CC6-A144-C2FEE30F03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1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3269C-B5A4-439F-8A07-69AD6F01AA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5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6147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48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6500 w 1000"/>
                <a:gd name="T3" fmla="*/ 0 h 1000"/>
                <a:gd name="T4" fmla="*/ 7000 w 1000"/>
                <a:gd name="T5" fmla="*/ 500 h 1000"/>
                <a:gd name="T6" fmla="*/ 6500 w 1000"/>
                <a:gd name="T7" fmla="*/ 1000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7000" h="1000">
                  <a:moveTo>
                    <a:pt x="0" y="0"/>
                  </a:moveTo>
                  <a:lnTo>
                    <a:pt x="6500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1000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49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EF7F47B8-A6CE-44B8-A8D9-B3CAAFE2C8E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7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9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2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CBE 333 - Distillation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Exploiting differences in volatilities.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Key Concepts:</a:t>
            </a:r>
          </a:p>
          <a:p>
            <a:pPr>
              <a:lnSpc>
                <a:spcPct val="80000"/>
              </a:lnSpc>
            </a:pPr>
            <a:r>
              <a:rPr lang="en-US" sz="2000"/>
              <a:t>	Material &amp; Energy Balances</a:t>
            </a:r>
          </a:p>
          <a:p>
            <a:pPr>
              <a:lnSpc>
                <a:spcPct val="80000"/>
              </a:lnSpc>
            </a:pPr>
            <a:r>
              <a:rPr lang="en-US" sz="2000"/>
              <a:t>	Vapor-Liquid Equilibrium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Distillation Column:  Material Balances on Top of Column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SS total material balance over top of column to n</a:t>
            </a:r>
            <a:r>
              <a:rPr lang="en-US" sz="2800" baseline="30000"/>
              <a:t>th</a:t>
            </a:r>
            <a:r>
              <a:rPr lang="en-US" sz="2800"/>
              <a:t> plate:</a:t>
            </a:r>
          </a:p>
          <a:p>
            <a:pPr>
              <a:buFont typeface="Wingdings" panose="05000000000000000000" pitchFamily="2" charset="2"/>
              <a:buNone/>
            </a:pPr>
            <a:endParaRPr lang="en-US" sz="2800"/>
          </a:p>
          <a:p>
            <a:r>
              <a:rPr lang="en-US" sz="2800"/>
              <a:t>SS material balance on solute over top of column to n</a:t>
            </a:r>
            <a:r>
              <a:rPr lang="en-US" sz="2800" baseline="30000"/>
              <a:t>th</a:t>
            </a:r>
            <a:r>
              <a:rPr lang="en-US" sz="2800"/>
              <a:t> plate:</a:t>
            </a:r>
          </a:p>
          <a:p>
            <a:pPr>
              <a:buFont typeface="Wingdings" panose="05000000000000000000" pitchFamily="2" charset="2"/>
              <a:buNone/>
            </a:pPr>
            <a:endParaRPr lang="en-US" sz="2800"/>
          </a:p>
          <a:p>
            <a:r>
              <a:rPr lang="en-US" sz="2800"/>
              <a:t>Solve for y</a:t>
            </a:r>
            <a:r>
              <a:rPr lang="en-US" sz="2800" baseline="-25000"/>
              <a:t>n+1</a:t>
            </a:r>
            <a:r>
              <a:rPr lang="en-US" sz="2800"/>
              <a:t>:</a:t>
            </a:r>
            <a:endParaRPr lang="en-US" sz="3000"/>
          </a:p>
          <a:p>
            <a:endParaRPr lang="en-US" sz="360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5257800" y="3657600"/>
          <a:ext cx="27178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Equation" r:id="rId3" imgW="1333440" imgH="228600" progId="Equation.3">
                  <p:embed/>
                </p:oleObj>
              </mc:Choice>
              <mc:Fallback>
                <p:oleObj name="Equation" r:id="rId3" imgW="133344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657600"/>
                        <a:ext cx="2717800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4800600" y="5029200"/>
          <a:ext cx="3471863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Equation" r:id="rId5" imgW="1739880" imgH="482400" progId="Equation.3">
                  <p:embed/>
                </p:oleObj>
              </mc:Choice>
              <mc:Fallback>
                <p:oleObj name="Equation" r:id="rId5" imgW="1739880" imgH="48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029200"/>
                        <a:ext cx="3471863" cy="969963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>
            <p:ph sz="half" idx="2"/>
          </p:nvPr>
        </p:nvGraphicFramePr>
        <p:xfrm>
          <a:off x="5600700" y="2133600"/>
          <a:ext cx="165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Equation" r:id="rId7" imgW="825480" imgH="241200" progId="Equation.3">
                  <p:embed/>
                </p:oleObj>
              </mc:Choice>
              <mc:Fallback>
                <p:oleObj name="Equation" r:id="rId7" imgW="82548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2133600"/>
                        <a:ext cx="1651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4800600" y="1600200"/>
            <a:ext cx="273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Counting plates from top: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 sz="3200"/>
              <a:t>Constant Molar Overflow Assumption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819400"/>
            <a:ext cx="7924800" cy="3200400"/>
          </a:xfrm>
        </p:spPr>
        <p:txBody>
          <a:bodyPr/>
          <a:lstStyle/>
          <a:p>
            <a:pPr marL="609600" indent="-609600">
              <a:buFont typeface="Wingdings" panose="05000000000000000000" pitchFamily="2" charset="2"/>
              <a:buNone/>
            </a:pPr>
            <a:r>
              <a:rPr lang="en-US"/>
              <a:t>Constant flow of liquid and vapor if:</a:t>
            </a:r>
          </a:p>
          <a:p>
            <a:pPr marL="990600" lvl="1" indent="-533400">
              <a:buFont typeface="Wingdings" panose="05000000000000000000" pitchFamily="2" charset="2"/>
              <a:buAutoNum type="arabicParenR"/>
            </a:pPr>
            <a:r>
              <a:rPr lang="el-GR">
                <a:cs typeface="Arial" panose="020B0604020202020204" pitchFamily="34" charset="0"/>
              </a:rPr>
              <a:t>Δ</a:t>
            </a:r>
            <a:r>
              <a:rPr lang="en-US">
                <a:cs typeface="Arial" panose="020B0604020202020204" pitchFamily="34" charset="0"/>
              </a:rPr>
              <a:t>H</a:t>
            </a:r>
            <a:r>
              <a:rPr lang="en-US" baseline="-25000">
                <a:cs typeface="Arial" panose="020B0604020202020204" pitchFamily="34" charset="0"/>
              </a:rPr>
              <a:t>A,vap</a:t>
            </a:r>
            <a:r>
              <a:rPr lang="en-US">
                <a:cs typeface="Arial" panose="020B0604020202020204" pitchFamily="34" charset="0"/>
              </a:rPr>
              <a:t>≈ </a:t>
            </a:r>
            <a:r>
              <a:rPr lang="el-GR">
                <a:cs typeface="Arial" panose="020B0604020202020204" pitchFamily="34" charset="0"/>
              </a:rPr>
              <a:t>Δ</a:t>
            </a:r>
            <a:r>
              <a:rPr lang="en-US">
                <a:cs typeface="Arial" panose="020B0604020202020204" pitchFamily="34" charset="0"/>
              </a:rPr>
              <a:t>H</a:t>
            </a:r>
            <a:r>
              <a:rPr lang="en-US" baseline="-25000">
                <a:cs typeface="Arial" panose="020B0604020202020204" pitchFamily="34" charset="0"/>
              </a:rPr>
              <a:t>B,vap </a:t>
            </a:r>
            <a:r>
              <a:rPr lang="en-US">
                <a:cs typeface="Arial" panose="020B0604020202020204" pitchFamily="34" charset="0"/>
              </a:rPr>
              <a:t>≈ constant</a:t>
            </a:r>
          </a:p>
          <a:p>
            <a:pPr marL="990600" lvl="1" indent="-533400">
              <a:buFont typeface="Wingdings" panose="05000000000000000000" pitchFamily="2" charset="2"/>
              <a:buAutoNum type="arabicParenR"/>
            </a:pPr>
            <a:r>
              <a:rPr lang="en-US">
                <a:cs typeface="Arial" panose="020B0604020202020204" pitchFamily="34" charset="0"/>
              </a:rPr>
              <a:t> 	   and </a:t>
            </a:r>
            <a:r>
              <a:rPr lang="el-GR">
                <a:cs typeface="Arial" panose="020B0604020202020204" pitchFamily="34" charset="0"/>
              </a:rPr>
              <a:t>Δ</a:t>
            </a:r>
            <a:r>
              <a:rPr lang="en-US">
                <a:cs typeface="Arial" panose="020B0604020202020204" pitchFamily="34" charset="0"/>
              </a:rPr>
              <a:t>H</a:t>
            </a:r>
            <a:r>
              <a:rPr lang="en-US" baseline="-25000">
                <a:cs typeface="Arial" panose="020B0604020202020204" pitchFamily="34" charset="0"/>
              </a:rPr>
              <a:t>mix </a:t>
            </a:r>
            <a:r>
              <a:rPr lang="en-US">
                <a:cs typeface="Arial" panose="020B0604020202020204" pitchFamily="34" charset="0"/>
              </a:rPr>
              <a:t>&lt;&lt; </a:t>
            </a:r>
            <a:r>
              <a:rPr lang="el-GR">
                <a:cs typeface="Arial" panose="020B0604020202020204" pitchFamily="34" charset="0"/>
              </a:rPr>
              <a:t>Δ</a:t>
            </a:r>
            <a:r>
              <a:rPr lang="en-US">
                <a:cs typeface="Arial" panose="020B0604020202020204" pitchFamily="34" charset="0"/>
              </a:rPr>
              <a:t>H</a:t>
            </a:r>
            <a:r>
              <a:rPr lang="en-US" baseline="-25000">
                <a:cs typeface="Arial" panose="020B0604020202020204" pitchFamily="34" charset="0"/>
              </a:rPr>
              <a:t>i,vap </a:t>
            </a:r>
          </a:p>
          <a:p>
            <a:pPr marL="990600" lvl="1" indent="-533400">
              <a:buFont typeface="Wingdings" panose="05000000000000000000" pitchFamily="2" charset="2"/>
              <a:buAutoNum type="arabicParenR"/>
            </a:pPr>
            <a:r>
              <a:rPr lang="en-US">
                <a:cs typeface="Arial" panose="020B0604020202020204" pitchFamily="34" charset="0"/>
              </a:rPr>
              <a:t>Q ≈ 0 (OK for a well-insulated column)</a:t>
            </a:r>
          </a:p>
          <a:p>
            <a:pPr marL="990600" lvl="1" indent="-533400">
              <a:buFont typeface="Wingdings" panose="05000000000000000000" pitchFamily="2" charset="2"/>
              <a:buAutoNum type="arabicParenR"/>
            </a:pPr>
            <a:r>
              <a:rPr lang="en-US">
                <a:cs typeface="Arial" panose="020B0604020202020204" pitchFamily="34" charset="0"/>
              </a:rPr>
              <a:t>P ≈ constant</a:t>
            </a:r>
          </a:p>
          <a:p>
            <a:pPr marL="990600" lvl="1" indent="-533400">
              <a:buFont typeface="Wingdings" panose="05000000000000000000" pitchFamily="2" charset="2"/>
              <a:buAutoNum type="arabicParenR"/>
            </a:pPr>
            <a:endParaRPr lang="en-US">
              <a:cs typeface="Arial" panose="020B0604020202020204" pitchFamily="34" charset="0"/>
            </a:endParaRPr>
          </a:p>
          <a:p>
            <a:pPr marL="990600" lvl="1" indent="-533400">
              <a:buFont typeface="Wingdings" panose="05000000000000000000" pitchFamily="2" charset="2"/>
              <a:buAutoNum type="arabicParenR"/>
            </a:pPr>
            <a:endParaRPr lang="en-US">
              <a:cs typeface="Arial" panose="020B0604020202020204" pitchFamily="34" charset="0"/>
            </a:endParaRPr>
          </a:p>
          <a:p>
            <a:pPr marL="990600" lvl="1" indent="-533400">
              <a:buFont typeface="Wingdings" panose="05000000000000000000" pitchFamily="2" charset="2"/>
              <a:buAutoNum type="arabicParenR"/>
            </a:pPr>
            <a:endParaRPr lang="en-US" baseline="-25000">
              <a:cs typeface="Arial" panose="020B0604020202020204" pitchFamily="34" charset="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295400" y="1676400"/>
          <a:ext cx="1196975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3" imgW="596641" imgH="444307" progId="Equation.3">
                  <p:embed/>
                </p:oleObj>
              </mc:Choice>
              <mc:Fallback>
                <p:oleObj name="Equation" r:id="rId3" imgW="596641" imgH="44430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76400"/>
                        <a:ext cx="1196975" cy="89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1676400" y="3962400"/>
          <a:ext cx="9969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Equation" r:id="rId5" imgW="495085" imgH="279279" progId="Equation.3">
                  <p:embed/>
                </p:oleObj>
              </mc:Choice>
              <mc:Fallback>
                <p:oleObj name="Equation" r:id="rId5" imgW="495085" imgH="27927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962400"/>
                        <a:ext cx="99695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Operating Line for Top of Column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7800"/>
            <a:ext cx="7848600" cy="4572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sz="2400"/>
              <a:t>With the constant molar overflow assumption:</a:t>
            </a:r>
          </a:p>
          <a:p>
            <a:endParaRPr lang="en-US" sz="2800"/>
          </a:p>
          <a:p>
            <a:endParaRPr lang="en-US" sz="2800"/>
          </a:p>
          <a:p>
            <a:pPr>
              <a:buFont typeface="Wingdings" panose="05000000000000000000" pitchFamily="2" charset="2"/>
              <a:buNone/>
            </a:pPr>
            <a:endParaRPr lang="en-US" sz="2400"/>
          </a:p>
          <a:p>
            <a:pPr>
              <a:buFont typeface="Wingdings" panose="05000000000000000000" pitchFamily="2" charset="2"/>
              <a:buNone/>
            </a:pPr>
            <a:r>
              <a:rPr lang="en-US" sz="2400"/>
              <a:t>Generates line linking y</a:t>
            </a:r>
            <a:r>
              <a:rPr lang="en-US" sz="2400" baseline="-25000"/>
              <a:t>n+1</a:t>
            </a:r>
            <a:r>
              <a:rPr lang="en-US" sz="2400"/>
              <a:t> and x</a:t>
            </a:r>
            <a:r>
              <a:rPr lang="en-US" sz="2400" baseline="-25000"/>
              <a:t>n</a:t>
            </a:r>
          </a:p>
          <a:p>
            <a:pPr lvl="1"/>
            <a:endParaRPr lang="en-US" sz="2600"/>
          </a:p>
          <a:p>
            <a:endParaRPr lang="en-US" sz="2800"/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447800" y="2057400"/>
          <a:ext cx="6078538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Equation" r:id="rId3" imgW="3047760" imgH="507960" progId="Equation.3">
                  <p:embed/>
                </p:oleObj>
              </mc:Choice>
              <mc:Fallback>
                <p:oleObj name="Equation" r:id="rId3" imgW="3047760" imgH="507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057400"/>
                        <a:ext cx="6078538" cy="1014413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1600200" y="3810000"/>
          <a:ext cx="1946275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Equation" r:id="rId5" imgW="1143000" imgH="1219200" progId="Equation.3">
                  <p:embed/>
                </p:oleObj>
              </mc:Choice>
              <mc:Fallback>
                <p:oleObj name="Equation" r:id="rId5" imgW="1143000" imgH="1219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10000"/>
                        <a:ext cx="1946275" cy="207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85800" y="4000500"/>
            <a:ext cx="83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Slope: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3962400" y="4000500"/>
            <a:ext cx="1136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Intercept: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5334000" y="3810000"/>
          <a:ext cx="2605088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Equation" r:id="rId7" imgW="1536700" imgH="1219200" progId="Equation.3">
                  <p:embed/>
                </p:oleObj>
              </mc:Choice>
              <mc:Fallback>
                <p:oleObj name="Equation" r:id="rId7" imgW="1536700" imgH="1219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810000"/>
                        <a:ext cx="2605088" cy="207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Distillation Column:  Material Balances on Bottom of Column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SS total material balance over bottom of column to m</a:t>
            </a:r>
            <a:r>
              <a:rPr lang="en-US" sz="2400" baseline="30000"/>
              <a:t>th</a:t>
            </a:r>
            <a:r>
              <a:rPr lang="en-US" sz="2400"/>
              <a:t> plate:</a:t>
            </a:r>
          </a:p>
          <a:p>
            <a:pPr>
              <a:buFont typeface="Wingdings" panose="05000000000000000000" pitchFamily="2" charset="2"/>
              <a:buNone/>
            </a:pPr>
            <a:endParaRPr lang="en-US" sz="2400"/>
          </a:p>
          <a:p>
            <a:r>
              <a:rPr lang="en-US" sz="2400"/>
              <a:t>SS material balance on solute over bottom of column to m</a:t>
            </a:r>
            <a:r>
              <a:rPr lang="en-US" sz="2400" baseline="30000"/>
              <a:t>th</a:t>
            </a:r>
            <a:r>
              <a:rPr lang="en-US" sz="2400"/>
              <a:t> plate:</a:t>
            </a:r>
          </a:p>
          <a:p>
            <a:pPr>
              <a:buFont typeface="Wingdings" panose="05000000000000000000" pitchFamily="2" charset="2"/>
              <a:buNone/>
            </a:pPr>
            <a:endParaRPr lang="en-US" sz="2400"/>
          </a:p>
          <a:p>
            <a:r>
              <a:rPr lang="en-US" sz="2400"/>
              <a:t>Solve for y</a:t>
            </a:r>
            <a:r>
              <a:rPr lang="en-US" sz="2400" baseline="-25000"/>
              <a:t>m</a:t>
            </a:r>
            <a:r>
              <a:rPr lang="en-US" sz="2400"/>
              <a:t>:</a:t>
            </a:r>
            <a:endParaRPr lang="en-US" sz="2600"/>
          </a:p>
          <a:p>
            <a:endParaRPr lang="en-US"/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5410200" y="2209800"/>
          <a:ext cx="18097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Equation" r:id="rId3" imgW="901440" imgH="241200" progId="Equation.3">
                  <p:embed/>
                </p:oleObj>
              </mc:Choice>
              <mc:Fallback>
                <p:oleObj name="Equation" r:id="rId3" imgW="90144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209800"/>
                        <a:ext cx="180975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4813300" y="5029200"/>
          <a:ext cx="3446463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Equation" r:id="rId5" imgW="1726920" imgH="482400" progId="Equation.3">
                  <p:embed/>
                </p:oleObj>
              </mc:Choice>
              <mc:Fallback>
                <p:oleObj name="Equation" r:id="rId5" imgW="1726920" imgH="48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5029200"/>
                        <a:ext cx="3446463" cy="969963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>
            <p:ph sz="quarter" idx="3"/>
          </p:nvPr>
        </p:nvGraphicFramePr>
        <p:xfrm>
          <a:off x="5029200" y="3429000"/>
          <a:ext cx="291623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Equation" r:id="rId7" imgW="1460160" imgH="279360" progId="Equation.3">
                  <p:embed/>
                </p:oleObj>
              </mc:Choice>
              <mc:Fallback>
                <p:oleObj name="Equation" r:id="rId7" imgW="1460160" imgH="2793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429000"/>
                        <a:ext cx="2916238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4800600" y="1600200"/>
            <a:ext cx="311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Counting plates from bottom: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Operating Line for Bottom of Column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7800"/>
            <a:ext cx="7848600" cy="4572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sz="2400"/>
              <a:t>With the constant molar overflow assumption:</a:t>
            </a:r>
          </a:p>
          <a:p>
            <a:endParaRPr lang="en-US" sz="2800"/>
          </a:p>
          <a:p>
            <a:endParaRPr lang="en-US" sz="2800"/>
          </a:p>
          <a:p>
            <a:pPr>
              <a:buFont typeface="Wingdings" panose="05000000000000000000" pitchFamily="2" charset="2"/>
              <a:buNone/>
            </a:pPr>
            <a:endParaRPr lang="en-US" sz="2400"/>
          </a:p>
          <a:p>
            <a:pPr>
              <a:buFont typeface="Wingdings" panose="05000000000000000000" pitchFamily="2" charset="2"/>
              <a:buNone/>
            </a:pPr>
            <a:endParaRPr lang="en-US" sz="2400"/>
          </a:p>
          <a:p>
            <a:pPr>
              <a:buFont typeface="Wingdings" panose="05000000000000000000" pitchFamily="2" charset="2"/>
              <a:buNone/>
            </a:pPr>
            <a:r>
              <a:rPr lang="en-US" sz="2400"/>
              <a:t>Where V</a:t>
            </a:r>
            <a:r>
              <a:rPr lang="en-US" sz="2400" baseline="-25000"/>
              <a:t>B</a:t>
            </a:r>
            <a:r>
              <a:rPr lang="en-US" sz="2400"/>
              <a:t> is the boil-up ratio defined by</a:t>
            </a:r>
          </a:p>
          <a:p>
            <a:pPr>
              <a:buFont typeface="Wingdings" panose="05000000000000000000" pitchFamily="2" charset="2"/>
              <a:buNone/>
            </a:pPr>
            <a:endParaRPr lang="en-US" sz="2400"/>
          </a:p>
          <a:p>
            <a:pPr>
              <a:buFont typeface="Wingdings" panose="05000000000000000000" pitchFamily="2" charset="2"/>
              <a:buNone/>
            </a:pPr>
            <a:r>
              <a:rPr lang="en-US" sz="2400"/>
              <a:t>Analogous to reflux ratio.  Both a ratios of flow rate of material returned to column to flow rate of product withdrawn.</a:t>
            </a:r>
          </a:p>
          <a:p>
            <a:endParaRPr lang="en-US" sz="2400"/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447800" y="2081213"/>
          <a:ext cx="6078538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Equation" r:id="rId3" imgW="3035160" imgH="482400" progId="Equation.3">
                  <p:embed/>
                </p:oleObj>
              </mc:Choice>
              <mc:Fallback>
                <p:oleObj name="Equation" r:id="rId3" imgW="303516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081213"/>
                        <a:ext cx="6078538" cy="966787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6629400" y="3581400"/>
          <a:ext cx="1004888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Equation" r:id="rId5" imgW="495085" imgH="431613" progId="Equation.3">
                  <p:embed/>
                </p:oleObj>
              </mc:Choice>
              <mc:Fallback>
                <p:oleObj name="Equation" r:id="rId5" imgW="495085" imgH="4316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581400"/>
                        <a:ext cx="1004888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McCabe Thiele Diagram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Graphical method showing</a:t>
            </a:r>
          </a:p>
          <a:p>
            <a:pPr lvl="1"/>
            <a:r>
              <a:rPr lang="en-US" sz="2400"/>
              <a:t> # of stages</a:t>
            </a:r>
          </a:p>
          <a:p>
            <a:pPr lvl="1"/>
            <a:r>
              <a:rPr lang="en-US" sz="2400"/>
              <a:t>Stream compositions</a:t>
            </a:r>
          </a:p>
          <a:p>
            <a:pPr lvl="1"/>
            <a:r>
              <a:rPr lang="en-US" sz="2400"/>
              <a:t>Operating conditions</a:t>
            </a:r>
          </a:p>
          <a:p>
            <a:pPr lvl="1">
              <a:buFont typeface="Wingdings" panose="05000000000000000000" pitchFamily="2" charset="2"/>
              <a:buNone/>
            </a:pPr>
            <a:endParaRPr lang="en-US" sz="2400"/>
          </a:p>
          <a:p>
            <a:r>
              <a:rPr lang="en-US" sz="2400"/>
              <a:t>Allows determination of</a:t>
            </a:r>
          </a:p>
          <a:p>
            <a:pPr lvl="1"/>
            <a:r>
              <a:rPr lang="en-US" sz="2400"/>
              <a:t>Number of theoretical trays, N</a:t>
            </a:r>
            <a:r>
              <a:rPr lang="en-US" sz="2400" baseline="-25000"/>
              <a:t>t</a:t>
            </a:r>
          </a:p>
          <a:p>
            <a:pPr lvl="1"/>
            <a:r>
              <a:rPr lang="en-US" sz="2400"/>
              <a:t>Minimum Number of theoretical trays, N</a:t>
            </a:r>
            <a:r>
              <a:rPr lang="en-US" sz="2400" baseline="-25000"/>
              <a:t>t,min</a:t>
            </a:r>
          </a:p>
          <a:p>
            <a:pPr lvl="1"/>
            <a:r>
              <a:rPr lang="en-US" sz="2400"/>
              <a:t>Minimum reflux ratio, R</a:t>
            </a:r>
            <a:r>
              <a:rPr lang="en-US" sz="2400" baseline="-25000"/>
              <a:t>min</a:t>
            </a:r>
          </a:p>
          <a:p>
            <a:pPr lvl="1"/>
            <a:r>
              <a:rPr lang="en-US" sz="2400"/>
              <a:t>Optimal feed tray location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Construction of a McCabe-Thiele Diagram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Char char="o"/>
            </a:pPr>
            <a:r>
              <a:rPr lang="en-US" sz="2800"/>
              <a:t>Consider a binary system, where species 1 is the more volatile component</a:t>
            </a:r>
          </a:p>
          <a:p>
            <a:pPr marL="609600" indent="-609600">
              <a:buFontTx/>
              <a:buNone/>
            </a:pPr>
            <a:endParaRPr lang="en-US" sz="2800"/>
          </a:p>
          <a:p>
            <a:pPr marL="609600" indent="-609600">
              <a:buFontTx/>
              <a:buChar char="o"/>
            </a:pPr>
            <a:r>
              <a:rPr lang="en-US" sz="2800"/>
              <a:t>x = mole fraction of species 1 in the liquid phase</a:t>
            </a:r>
          </a:p>
          <a:p>
            <a:pPr marL="609600" indent="-609600">
              <a:buFontTx/>
              <a:buNone/>
            </a:pPr>
            <a:endParaRPr lang="en-US" sz="2800"/>
          </a:p>
          <a:p>
            <a:pPr marL="609600" indent="-609600">
              <a:buFontTx/>
              <a:buChar char="o"/>
            </a:pPr>
            <a:r>
              <a:rPr lang="en-US" sz="2800"/>
              <a:t>y = mole fraction of species 1 in the vapor phase</a:t>
            </a:r>
          </a:p>
          <a:p>
            <a:pPr marL="609600" indent="-609600">
              <a:buFontTx/>
              <a:buAutoNum type="arabicParenR"/>
            </a:pP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Distillation Requires VLE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0" y="1600200"/>
            <a:ext cx="2438400" cy="4419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sz="2400"/>
              <a:t>Workable operating conditions set by thermo!</a:t>
            </a:r>
          </a:p>
          <a:p>
            <a:pPr>
              <a:buFont typeface="Wingdings" panose="05000000000000000000" pitchFamily="2" charset="2"/>
              <a:buNone/>
            </a:pPr>
            <a:endParaRPr lang="en-US" sz="2400"/>
          </a:p>
          <a:p>
            <a:pPr>
              <a:buFont typeface="Wingdings" panose="05000000000000000000" pitchFamily="2" charset="2"/>
              <a:buNone/>
            </a:pPr>
            <a:r>
              <a:rPr lang="en-US" sz="2400"/>
              <a:t>If column P is fixed, need </a:t>
            </a:r>
            <a:r>
              <a:rPr lang="en-US" sz="2400">
                <a:solidFill>
                  <a:srgbClr val="0000FF"/>
                </a:solidFill>
              </a:rPr>
              <a:t>T</a:t>
            </a:r>
            <a:r>
              <a:rPr lang="en-US" sz="2400" baseline="-25000">
                <a:solidFill>
                  <a:srgbClr val="0000FF"/>
                </a:solidFill>
              </a:rPr>
              <a:t>bub</a:t>
            </a:r>
            <a:r>
              <a:rPr lang="en-US" sz="2400">
                <a:solidFill>
                  <a:srgbClr val="0000FF"/>
                </a:solidFill>
              </a:rPr>
              <a:t>&lt;T&lt;T</a:t>
            </a:r>
            <a:r>
              <a:rPr lang="en-US" sz="2400" baseline="-25000">
                <a:solidFill>
                  <a:srgbClr val="0000FF"/>
                </a:solidFill>
              </a:rPr>
              <a:t>dew</a:t>
            </a:r>
          </a:p>
          <a:p>
            <a:pPr>
              <a:buFont typeface="Wingdings" panose="05000000000000000000" pitchFamily="2" charset="2"/>
              <a:buNone/>
            </a:pPr>
            <a:endParaRPr lang="en-US" sz="2400" baseline="-25000"/>
          </a:p>
        </p:txBody>
      </p:sp>
      <p:pic>
        <p:nvPicPr>
          <p:cNvPr id="20484" name="Picture 4" descr="fig_04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5338763" cy="457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Construction of a McCabe-Thiele Diagram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McCabe-Thiele Diagram is an xy diagram with 5 parts:</a:t>
            </a:r>
          </a:p>
          <a:p>
            <a:pPr marL="990600" lvl="1" indent="-533400">
              <a:lnSpc>
                <a:spcPct val="90000"/>
              </a:lnSpc>
              <a:buFontTx/>
              <a:buAutoNum type="arabicParenR"/>
            </a:pPr>
            <a:r>
              <a:rPr lang="en-US" sz="2000"/>
              <a:t>45</a:t>
            </a:r>
            <a:r>
              <a:rPr lang="en-US" sz="2000">
                <a:cs typeface="Arial" panose="020B0604020202020204" pitchFamily="34" charset="0"/>
              </a:rPr>
              <a:t>° reference</a:t>
            </a:r>
            <a:r>
              <a:rPr lang="en-US" sz="2000"/>
              <a:t> line, y = x</a:t>
            </a:r>
          </a:p>
          <a:p>
            <a:pPr marL="990600" lvl="1" indent="-533400">
              <a:lnSpc>
                <a:spcPct val="90000"/>
              </a:lnSpc>
              <a:buFontTx/>
              <a:buAutoNum type="arabicParenR"/>
            </a:pPr>
            <a:r>
              <a:rPr lang="en-US" sz="2000"/>
              <a:t>Vapor-liquid equilibrium curve, y = Kx</a:t>
            </a:r>
          </a:p>
          <a:p>
            <a:pPr marL="990600" lvl="1" indent="-533400">
              <a:lnSpc>
                <a:spcPct val="90000"/>
              </a:lnSpc>
              <a:buFontTx/>
              <a:buAutoNum type="arabicParenR"/>
            </a:pPr>
            <a:r>
              <a:rPr lang="en-US" sz="2000"/>
              <a:t>Known concentrations of streams (x</a:t>
            </a:r>
            <a:r>
              <a:rPr lang="en-US" sz="2000" baseline="-25000"/>
              <a:t>F</a:t>
            </a:r>
            <a:r>
              <a:rPr lang="en-US" sz="2000"/>
              <a:t>, x</a:t>
            </a:r>
            <a:r>
              <a:rPr lang="en-US" sz="2000" baseline="-25000"/>
              <a:t>B</a:t>
            </a:r>
            <a:r>
              <a:rPr lang="en-US" sz="2000"/>
              <a:t>, x</a:t>
            </a:r>
            <a:r>
              <a:rPr lang="en-US" sz="2000" baseline="-25000"/>
              <a:t>D</a:t>
            </a:r>
            <a:r>
              <a:rPr lang="en-US" sz="2000"/>
              <a:t>) or trays (x</a:t>
            </a:r>
            <a:r>
              <a:rPr lang="en-US" sz="2000" baseline="-25000"/>
              <a:t>1</a:t>
            </a:r>
            <a:r>
              <a:rPr lang="en-US" sz="2000"/>
              <a:t>,x</a:t>
            </a:r>
            <a:r>
              <a:rPr lang="en-US" sz="2000" baseline="-25000"/>
              <a:t>2</a:t>
            </a:r>
            <a:r>
              <a:rPr lang="en-US" sz="2000"/>
              <a:t>…x</a:t>
            </a:r>
            <a:r>
              <a:rPr lang="en-US" sz="2000" baseline="-25000"/>
              <a:t>n</a:t>
            </a:r>
            <a:r>
              <a:rPr lang="en-US" sz="2000"/>
              <a:t>)</a:t>
            </a:r>
          </a:p>
          <a:p>
            <a:pPr marL="990600" lvl="1" indent="-533400">
              <a:lnSpc>
                <a:spcPct val="90000"/>
              </a:lnSpc>
              <a:buFontTx/>
              <a:buAutoNum type="arabicParenR"/>
            </a:pPr>
            <a:r>
              <a:rPr lang="en-US" sz="2000"/>
              <a:t>q line, depicting phase or thermal condition of the feed</a:t>
            </a:r>
          </a:p>
          <a:p>
            <a:pPr marL="990600" lvl="1" indent="-533400">
              <a:lnSpc>
                <a:spcPct val="90000"/>
              </a:lnSpc>
              <a:buFontTx/>
              <a:buAutoNum type="arabicParenR"/>
            </a:pPr>
            <a:r>
              <a:rPr lang="en-US" sz="2000"/>
              <a:t>Two operating lines</a:t>
            </a:r>
          </a:p>
          <a:p>
            <a:pPr marL="1371600" lvl="2" indent="-457200">
              <a:lnSpc>
                <a:spcPct val="90000"/>
              </a:lnSpc>
              <a:buFontTx/>
              <a:buNone/>
            </a:pPr>
            <a:r>
              <a:rPr lang="en-US" sz="1800"/>
              <a:t>	(top section of column, and bottom section of column)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en-US" sz="2000"/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2000"/>
              <a:t>	Recognize that the Feed Tray is part of both the top and the bottom of the column.  So feed line and both operating lines must intersect at a common point!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29699" name="Picture 3" descr="fig_07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0"/>
            <a:ext cx="4818063" cy="457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Distillation Overview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Separation by phase creation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2 phases – liquid and vapor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More volatile components enrich vapor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Less volatile components enrich liquid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800"/>
              <a:t>Advantages: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Well-developed technology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Can produce high purity product(s)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No new mass separating agent to remove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400"/>
              <a:t>Disadvantages: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Energy intensive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Costly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q-line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Depicts composition and quality of feed</a:t>
            </a:r>
          </a:p>
          <a:p>
            <a:r>
              <a:rPr lang="en-US" sz="2000"/>
              <a:t>Feed is some combination of liquid and vapor</a:t>
            </a:r>
          </a:p>
          <a:p>
            <a:pPr lvl="1"/>
            <a:r>
              <a:rPr lang="en-US" sz="2000"/>
              <a:t>Material balance:</a:t>
            </a:r>
          </a:p>
          <a:p>
            <a:pPr lvl="3"/>
            <a:r>
              <a:rPr lang="en-US"/>
              <a:t>Fz</a:t>
            </a:r>
            <a:r>
              <a:rPr lang="en-US" baseline="-25000"/>
              <a:t>A</a:t>
            </a:r>
            <a:r>
              <a:rPr lang="en-US"/>
              <a:t> = Vy</a:t>
            </a:r>
            <a:r>
              <a:rPr lang="en-US" baseline="-25000"/>
              <a:t>A</a:t>
            </a:r>
            <a:r>
              <a:rPr lang="en-US"/>
              <a:t> + Lx</a:t>
            </a:r>
            <a:r>
              <a:rPr lang="en-US" baseline="-25000"/>
              <a:t>A</a:t>
            </a:r>
            <a:endParaRPr lang="en-US"/>
          </a:p>
          <a:p>
            <a:pPr lvl="3"/>
            <a:r>
              <a:rPr lang="en-US"/>
              <a:t>z</a:t>
            </a:r>
            <a:r>
              <a:rPr lang="en-US" baseline="-25000"/>
              <a:t>A </a:t>
            </a:r>
            <a:r>
              <a:rPr lang="en-US"/>
              <a:t>= (V/F) y</a:t>
            </a:r>
            <a:r>
              <a:rPr lang="en-US" baseline="-25000"/>
              <a:t>A</a:t>
            </a:r>
            <a:r>
              <a:rPr lang="en-US"/>
              <a:t> + (F-V)/F x</a:t>
            </a:r>
            <a:r>
              <a:rPr lang="en-US" baseline="-25000"/>
              <a:t>A</a:t>
            </a:r>
            <a:r>
              <a:rPr lang="en-US"/>
              <a:t> = </a:t>
            </a:r>
            <a:r>
              <a:rPr lang="en-US">
                <a:latin typeface="Kunstler Script" panose="030304020206070D0D06" pitchFamily="66" charset="0"/>
              </a:rPr>
              <a:t>V</a:t>
            </a:r>
            <a:r>
              <a:rPr lang="en-US"/>
              <a:t>   y</a:t>
            </a:r>
            <a:r>
              <a:rPr lang="en-US" baseline="-25000"/>
              <a:t>A</a:t>
            </a:r>
            <a:r>
              <a:rPr lang="en-US"/>
              <a:t> + (1- </a:t>
            </a:r>
            <a:r>
              <a:rPr lang="en-US">
                <a:latin typeface="Kunstler Script" panose="030304020206070D0D06" pitchFamily="66" charset="0"/>
              </a:rPr>
              <a:t>V</a:t>
            </a:r>
            <a:r>
              <a:rPr lang="en-US"/>
              <a:t>   )x</a:t>
            </a:r>
            <a:r>
              <a:rPr lang="en-US" baseline="-25000"/>
              <a:t>A</a:t>
            </a:r>
          </a:p>
          <a:p>
            <a:pPr lvl="3"/>
            <a:r>
              <a:rPr lang="en-US"/>
              <a:t>Where </a:t>
            </a:r>
            <a:r>
              <a:rPr lang="en-US">
                <a:latin typeface="Kunstler Script" panose="030304020206070D0D06" pitchFamily="66" charset="0"/>
              </a:rPr>
              <a:t>V</a:t>
            </a:r>
            <a:r>
              <a:rPr lang="en-US"/>
              <a:t>    = fraction vapor</a:t>
            </a:r>
          </a:p>
          <a:p>
            <a:pPr lvl="3">
              <a:buFont typeface="Wingdings" panose="05000000000000000000" pitchFamily="2" charset="2"/>
              <a:buNone/>
            </a:pPr>
            <a:endParaRPr lang="en-US"/>
          </a:p>
          <a:p>
            <a:pPr lvl="1"/>
            <a:r>
              <a:rPr lang="en-US" sz="2000"/>
              <a:t>Rearrange to get </a:t>
            </a:r>
            <a:r>
              <a:rPr lang="en-US" sz="2000">
                <a:solidFill>
                  <a:srgbClr val="0000FF"/>
                </a:solidFill>
              </a:rPr>
              <a:t>q-line</a:t>
            </a:r>
            <a:r>
              <a:rPr lang="en-US" sz="2000"/>
              <a:t>:</a:t>
            </a:r>
          </a:p>
          <a:p>
            <a:pPr lvl="3"/>
            <a:r>
              <a:rPr lang="en-US"/>
              <a:t>y</a:t>
            </a:r>
            <a:r>
              <a:rPr lang="en-US" baseline="-25000"/>
              <a:t>A </a:t>
            </a:r>
            <a:r>
              <a:rPr lang="en-US"/>
              <a:t>= (</a:t>
            </a:r>
            <a:r>
              <a:rPr lang="en-US">
                <a:latin typeface="Kunstler Script" panose="030304020206070D0D06" pitchFamily="66" charset="0"/>
              </a:rPr>
              <a:t>V</a:t>
            </a:r>
            <a:r>
              <a:rPr lang="en-US"/>
              <a:t>   - 1)/</a:t>
            </a:r>
            <a:r>
              <a:rPr lang="en-US">
                <a:latin typeface="Kunstler Script" panose="030304020206070D0D06" pitchFamily="66" charset="0"/>
              </a:rPr>
              <a:t>V</a:t>
            </a:r>
            <a:r>
              <a:rPr lang="en-US"/>
              <a:t>    x</a:t>
            </a:r>
            <a:r>
              <a:rPr lang="en-US" baseline="-25000"/>
              <a:t>A</a:t>
            </a:r>
            <a:r>
              <a:rPr lang="en-US"/>
              <a:t> + 1/</a:t>
            </a:r>
            <a:r>
              <a:rPr lang="en-US">
                <a:latin typeface="Kunstler Script" panose="030304020206070D0D06" pitchFamily="66" charset="0"/>
              </a:rPr>
              <a:t>V     </a:t>
            </a:r>
            <a:r>
              <a:rPr lang="en-US"/>
              <a:t> z</a:t>
            </a:r>
            <a:r>
              <a:rPr lang="en-US" baseline="-25000"/>
              <a:t>A</a:t>
            </a:r>
          </a:p>
          <a:p>
            <a:pPr lvl="3"/>
            <a:r>
              <a:rPr lang="en-US"/>
              <a:t>y</a:t>
            </a:r>
            <a:r>
              <a:rPr lang="en-US" baseline="-25000"/>
              <a:t>A </a:t>
            </a:r>
            <a:r>
              <a:rPr lang="en-US"/>
              <a:t>= q/(q – 1) x</a:t>
            </a:r>
            <a:r>
              <a:rPr lang="en-US" baseline="-25000"/>
              <a:t>A</a:t>
            </a:r>
            <a:r>
              <a:rPr lang="en-US"/>
              <a:t> – 1/(q-1)</a:t>
            </a:r>
            <a:r>
              <a:rPr lang="en-US">
                <a:latin typeface="Kunstler Script" panose="030304020206070D0D06" pitchFamily="66" charset="0"/>
              </a:rPr>
              <a:t> </a:t>
            </a:r>
            <a:r>
              <a:rPr lang="en-US"/>
              <a:t> z</a:t>
            </a:r>
            <a:r>
              <a:rPr lang="en-US" baseline="-25000"/>
              <a:t>A</a:t>
            </a:r>
            <a:endParaRPr lang="en-US"/>
          </a:p>
          <a:p>
            <a:pPr lvl="3"/>
            <a:r>
              <a:rPr lang="en-US"/>
              <a:t>Where q = 1-</a:t>
            </a:r>
            <a:r>
              <a:rPr lang="en-US">
                <a:latin typeface="Kunstler Script" panose="030304020206070D0D06" pitchFamily="66" charset="0"/>
              </a:rPr>
              <a:t>V</a:t>
            </a:r>
            <a:r>
              <a:rPr lang="en-US"/>
              <a:t>   = fraction liquid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q-line and Flows at the Feed Tray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62600" y="1524000"/>
            <a:ext cx="3886200" cy="4419600"/>
          </a:xfrm>
        </p:spPr>
        <p:txBody>
          <a:bodyPr/>
          <a:lstStyle/>
          <a:p>
            <a:pPr marL="533400" indent="-533400">
              <a:buFont typeface="Wingdings" panose="05000000000000000000" pitchFamily="2" charset="2"/>
              <a:buNone/>
            </a:pPr>
            <a:r>
              <a:rPr lang="en-US" sz="2400"/>
              <a:t>State of Feed:</a:t>
            </a:r>
          </a:p>
          <a:p>
            <a:pPr marL="533400" indent="-533400">
              <a:buClr>
                <a:srgbClr val="0000FF"/>
              </a:buClr>
              <a:buFont typeface="Wingdings" panose="05000000000000000000" pitchFamily="2" charset="2"/>
              <a:buAutoNum type="alphaLcParenR"/>
            </a:pPr>
            <a:r>
              <a:rPr lang="en-US" sz="2000"/>
              <a:t>Sub-cooled liquid</a:t>
            </a:r>
          </a:p>
          <a:p>
            <a:pPr marL="533400" indent="-533400">
              <a:buClr>
                <a:srgbClr val="0000FF"/>
              </a:buClr>
              <a:buFont typeface="Wingdings" panose="05000000000000000000" pitchFamily="2" charset="2"/>
              <a:buAutoNum type="alphaLcParenR"/>
            </a:pPr>
            <a:r>
              <a:rPr lang="en-US" sz="2000"/>
              <a:t>Saturated liquid</a:t>
            </a:r>
          </a:p>
          <a:p>
            <a:pPr marL="533400" indent="-533400">
              <a:buClr>
                <a:srgbClr val="0000FF"/>
              </a:buClr>
              <a:buFont typeface="Wingdings" panose="05000000000000000000" pitchFamily="2" charset="2"/>
              <a:buAutoNum type="alphaLcParenR"/>
            </a:pPr>
            <a:r>
              <a:rPr lang="en-US" sz="2000"/>
              <a:t>L-V mixture</a:t>
            </a:r>
          </a:p>
          <a:p>
            <a:pPr marL="533400" indent="-533400">
              <a:buClr>
                <a:srgbClr val="0000FF"/>
              </a:buClr>
              <a:buFont typeface="Wingdings" panose="05000000000000000000" pitchFamily="2" charset="2"/>
              <a:buAutoNum type="alphaLcParenR"/>
            </a:pPr>
            <a:r>
              <a:rPr lang="en-US" sz="2000"/>
              <a:t>Saturated vapor</a:t>
            </a:r>
          </a:p>
          <a:p>
            <a:pPr marL="533400" indent="-533400">
              <a:buClr>
                <a:srgbClr val="0000FF"/>
              </a:buClr>
              <a:buFont typeface="Wingdings" panose="05000000000000000000" pitchFamily="2" charset="2"/>
              <a:buAutoNum type="alphaLcParenR"/>
            </a:pPr>
            <a:r>
              <a:rPr lang="en-US" sz="2000"/>
              <a:t>Superheated vapor</a:t>
            </a:r>
          </a:p>
          <a:p>
            <a:pPr marL="533400" indent="-533400">
              <a:buFont typeface="Wingdings" panose="05000000000000000000" pitchFamily="2" charset="2"/>
              <a:buNone/>
            </a:pPr>
            <a:endParaRPr lang="en-US" sz="2400"/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sz="2400"/>
              <a:t>At Feed Tray:</a:t>
            </a:r>
          </a:p>
        </p:txBody>
      </p:sp>
      <p:pic>
        <p:nvPicPr>
          <p:cNvPr id="32772" name="Picture 4" descr="fig_07_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4725988" cy="45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6019800" y="4724400"/>
          <a:ext cx="24130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Equation" r:id="rId4" imgW="1054100" imgH="508000" progId="Equation.3">
                  <p:embed/>
                </p:oleObj>
              </mc:Choice>
              <mc:Fallback>
                <p:oleObj name="Equation" r:id="rId4" imgW="1054100" imgH="508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724400"/>
                        <a:ext cx="2413000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 – line slope = q/(q-1)</a:t>
            </a:r>
          </a:p>
        </p:txBody>
      </p:sp>
      <p:pic>
        <p:nvPicPr>
          <p:cNvPr id="31747" name="Picture 3" descr="fig_07_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905000"/>
            <a:ext cx="4267200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8" name="Picture 4" descr="fig_07_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312737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Finding N</a:t>
            </a:r>
            <a:r>
              <a:rPr lang="en-US" sz="3200" baseline="-25000"/>
              <a:t>t,min</a:t>
            </a:r>
            <a:r>
              <a:rPr lang="en-US" sz="3200"/>
              <a:t> for a specified x</a:t>
            </a:r>
            <a:r>
              <a:rPr lang="en-US" sz="3200" baseline="-25000"/>
              <a:t>D</a:t>
            </a:r>
            <a:r>
              <a:rPr lang="en-US" sz="3200"/>
              <a:t>, x</a:t>
            </a:r>
            <a:r>
              <a:rPr lang="en-US" sz="3200" baseline="-25000"/>
              <a:t>B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Fewer trays needed as R increases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400"/>
              <a:t>Minimum trays found at max R, and max value seen when D = 0 and R = </a:t>
            </a:r>
            <a:r>
              <a:rPr lang="en-US" sz="2400">
                <a:latin typeface=""/>
              </a:rPr>
              <a:t>∞</a:t>
            </a:r>
          </a:p>
          <a:p>
            <a:pPr>
              <a:lnSpc>
                <a:spcPct val="80000"/>
              </a:lnSpc>
            </a:pPr>
            <a:endParaRPr lang="en-US" sz="2400">
              <a:latin typeface=""/>
            </a:endParaRPr>
          </a:p>
          <a:p>
            <a:pPr>
              <a:lnSpc>
                <a:spcPct val="80000"/>
              </a:lnSpc>
            </a:pPr>
            <a:r>
              <a:rPr lang="en-US" sz="2400">
                <a:latin typeface=""/>
              </a:rPr>
              <a:t>As </a:t>
            </a:r>
            <a:r>
              <a:rPr lang="en-US" sz="2400"/>
              <a:t>R </a:t>
            </a:r>
            <a:r>
              <a:rPr lang="en-US" sz="2400">
                <a:cs typeface="Arial" panose="020B0604020202020204" pitchFamily="34" charset="0"/>
              </a:rPr>
              <a:t>→</a:t>
            </a:r>
            <a:r>
              <a:rPr lang="en-US" sz="2400"/>
              <a:t> </a:t>
            </a:r>
            <a:r>
              <a:rPr lang="en-US" sz="2400">
                <a:latin typeface=""/>
              </a:rPr>
              <a:t>∞: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"/>
              </a:rPr>
              <a:t>slopes of top and bottom op lines </a:t>
            </a:r>
            <a:r>
              <a:rPr lang="en-US" sz="2000">
                <a:cs typeface="Arial" panose="020B0604020202020204" pitchFamily="34" charset="0"/>
              </a:rPr>
              <a:t>→</a:t>
            </a:r>
            <a:r>
              <a:rPr lang="en-US" sz="2000">
                <a:latin typeface=""/>
              </a:rPr>
              <a:t> 1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"/>
              </a:rPr>
              <a:t>Converge on the 45° reference line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400">
              <a:latin typeface=""/>
            </a:endParaRPr>
          </a:p>
          <a:p>
            <a:pPr>
              <a:lnSpc>
                <a:spcPct val="80000"/>
              </a:lnSpc>
            </a:pPr>
            <a:r>
              <a:rPr lang="en-US" sz="2400">
                <a:latin typeface=""/>
              </a:rPr>
              <a:t>As </a:t>
            </a:r>
            <a:r>
              <a:rPr lang="en-US" sz="2400"/>
              <a:t>R </a:t>
            </a:r>
            <a:r>
              <a:rPr lang="en-US" sz="2400">
                <a:cs typeface="Arial" panose="020B0604020202020204" pitchFamily="34" charset="0"/>
              </a:rPr>
              <a:t>decreases</a:t>
            </a:r>
            <a:r>
              <a:rPr lang="en-US" sz="2400">
                <a:latin typeface="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"/>
              </a:rPr>
              <a:t>Intersection of q-line and op lines moves closer to VLE curve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"/>
              </a:rPr>
              <a:t>Separation per step drops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"/>
              </a:rPr>
              <a:t>Number of trays required increases</a:t>
            </a:r>
          </a:p>
          <a:p>
            <a:pPr>
              <a:lnSpc>
                <a:spcPct val="80000"/>
              </a:lnSpc>
            </a:pPr>
            <a:endParaRPr lang="en-US" sz="2400">
              <a:latin typeface="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Finding N</a:t>
            </a:r>
            <a:r>
              <a:rPr lang="en-US" sz="3200" baseline="-25000"/>
              <a:t>t,min</a:t>
            </a:r>
            <a:r>
              <a:rPr lang="en-US" sz="3200"/>
              <a:t> for a specified x</a:t>
            </a:r>
            <a:r>
              <a:rPr lang="en-US" sz="3200" baseline="-25000"/>
              <a:t>D</a:t>
            </a:r>
            <a:r>
              <a:rPr lang="en-US" sz="3200"/>
              <a:t>, x</a:t>
            </a:r>
            <a:r>
              <a:rPr lang="en-US" sz="3200" baseline="-25000"/>
              <a:t>B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924800" cy="4419600"/>
          </a:xfrm>
        </p:spPr>
        <p:txBody>
          <a:bodyPr/>
          <a:lstStyle/>
          <a:p>
            <a:r>
              <a:rPr lang="en-US" sz="2400">
                <a:latin typeface=""/>
              </a:rPr>
              <a:t>Step off between 45° reference line and VLE curve to get N</a:t>
            </a:r>
            <a:r>
              <a:rPr lang="en-US" sz="2400" baseline="-25000">
                <a:latin typeface=""/>
              </a:rPr>
              <a:t>t,min</a:t>
            </a:r>
          </a:p>
        </p:txBody>
      </p:sp>
      <p:pic>
        <p:nvPicPr>
          <p:cNvPr id="34820" name="Picture 4" descr="fig_07_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057400"/>
            <a:ext cx="4113213" cy="397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R</a:t>
            </a:r>
            <a:r>
              <a:rPr lang="en-US" baseline="-25000"/>
              <a:t>min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The intersection of the feed line and the 2 operating lines must be between the reference line and the VLE curve.</a:t>
            </a:r>
          </a:p>
          <a:p>
            <a:pPr>
              <a:buFont typeface="Wingdings" panose="05000000000000000000" pitchFamily="2" charset="2"/>
              <a:buNone/>
            </a:pPr>
            <a:endParaRPr lang="en-US" sz="2800"/>
          </a:p>
          <a:p>
            <a:r>
              <a:rPr lang="en-US" sz="2800"/>
              <a:t>All points on the operating lines must be between the reference line and the VLE curve.</a:t>
            </a:r>
          </a:p>
          <a:p>
            <a:endParaRPr lang="en-US" sz="2800"/>
          </a:p>
          <a:p>
            <a:r>
              <a:rPr lang="en-US" sz="2800"/>
              <a:t>If an operating line intersects the VLE curve, an infinite number of stages is required!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3" descr="fig_07_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7267575" cy="377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R</a:t>
            </a:r>
            <a:r>
              <a:rPr lang="en-US" baseline="-25000"/>
              <a:t>min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>
            <p:ph idx="1"/>
          </p:nvPr>
        </p:nvGraphicFramePr>
        <p:xfrm>
          <a:off x="2514600" y="1447800"/>
          <a:ext cx="4122738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Equation" r:id="rId4" imgW="2070000" imgH="482400" progId="Equation.3">
                  <p:embed/>
                </p:oleObj>
              </mc:Choice>
              <mc:Fallback>
                <p:oleObj name="Equation" r:id="rId4" imgW="207000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447800"/>
                        <a:ext cx="4122738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Finding Optimal Feed Tray Location for a Specific R Value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0" y="1600200"/>
            <a:ext cx="3200400" cy="4419600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600">
                <a:solidFill>
                  <a:srgbClr val="0000FF"/>
                </a:solidFill>
              </a:rPr>
              <a:t>Construct McCabe-Thiele Diagram</a:t>
            </a:r>
          </a:p>
          <a:p>
            <a:pPr marL="990600" lvl="1" indent="-533400">
              <a:lnSpc>
                <a:spcPct val="90000"/>
              </a:lnSpc>
              <a:buFontTx/>
              <a:buChar char="o"/>
            </a:pPr>
            <a:r>
              <a:rPr lang="en-US" sz="1600"/>
              <a:t>Reference line</a:t>
            </a:r>
          </a:p>
          <a:p>
            <a:pPr marL="990600" lvl="1" indent="-533400">
              <a:lnSpc>
                <a:spcPct val="90000"/>
              </a:lnSpc>
              <a:buFontTx/>
              <a:buChar char="o"/>
            </a:pPr>
            <a:r>
              <a:rPr lang="en-US" sz="1600"/>
              <a:t>VLE curve</a:t>
            </a:r>
          </a:p>
          <a:p>
            <a:pPr marL="990600" lvl="1" indent="-533400">
              <a:lnSpc>
                <a:spcPct val="90000"/>
              </a:lnSpc>
              <a:buFontTx/>
              <a:buChar char="o"/>
            </a:pPr>
            <a:r>
              <a:rPr lang="en-US" sz="1600"/>
              <a:t>Known concentrations</a:t>
            </a:r>
          </a:p>
          <a:p>
            <a:pPr marL="990600" lvl="1" indent="-533400">
              <a:lnSpc>
                <a:spcPct val="90000"/>
              </a:lnSpc>
              <a:buFontTx/>
              <a:buChar char="o"/>
            </a:pPr>
            <a:r>
              <a:rPr lang="en-US" sz="1600"/>
              <a:t>q line </a:t>
            </a:r>
          </a:p>
          <a:p>
            <a:pPr marL="990600" lvl="1" indent="-533400">
              <a:lnSpc>
                <a:spcPct val="90000"/>
              </a:lnSpc>
              <a:buFontTx/>
              <a:buChar char="o"/>
            </a:pPr>
            <a:r>
              <a:rPr lang="en-US" sz="1600"/>
              <a:t>Two op lines</a:t>
            </a:r>
          </a:p>
          <a:p>
            <a:pPr marL="990600" lvl="1" indent="-533400">
              <a:lnSpc>
                <a:spcPct val="90000"/>
              </a:lnSpc>
              <a:buFontTx/>
              <a:buChar char="o"/>
            </a:pPr>
            <a:endParaRPr lang="en-US" sz="1600"/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600"/>
              <a:t>Step off trays from the top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600"/>
              <a:t>Switch from top op to btm op as soon as the stage with the feed line has vapor on top op and liquid on btm op</a:t>
            </a:r>
          </a:p>
          <a:p>
            <a:pPr marL="1371600" lvl="2" indent="-457200">
              <a:lnSpc>
                <a:spcPct val="90000"/>
              </a:lnSpc>
              <a:buFontTx/>
              <a:buNone/>
            </a:pPr>
            <a:r>
              <a:rPr lang="en-US" sz="1800"/>
              <a:t>	</a:t>
            </a:r>
          </a:p>
        </p:txBody>
      </p:sp>
      <p:pic>
        <p:nvPicPr>
          <p:cNvPr id="37892" name="Picture 4" descr="fig_07_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4424363" cy="456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Finding N</a:t>
            </a:r>
            <a:r>
              <a:rPr lang="en-US" sz="3800" baseline="-25000"/>
              <a:t>t</a:t>
            </a:r>
            <a:r>
              <a:rPr lang="en-US" sz="3800"/>
              <a:t> when R and Feed Tray Location is Specified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0200" y="1600200"/>
            <a:ext cx="3276600" cy="4191000"/>
          </a:xfrm>
        </p:spPr>
        <p:txBody>
          <a:bodyPr/>
          <a:lstStyle/>
          <a:p>
            <a:pPr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sz="2400"/>
              <a:t>Just right</a:t>
            </a:r>
          </a:p>
          <a:p>
            <a:pPr lvl="1"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sz="2000"/>
              <a:t>	N</a:t>
            </a:r>
            <a:r>
              <a:rPr lang="en-US" sz="2000" baseline="-25000"/>
              <a:t>t</a:t>
            </a:r>
            <a:r>
              <a:rPr lang="en-US" sz="2000"/>
              <a:t> = 5</a:t>
            </a:r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Ø"/>
            </a:pPr>
            <a:endParaRPr lang="en-US" sz="2400"/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Ø"/>
            </a:pPr>
            <a:endParaRPr lang="en-US" sz="2400"/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Ø"/>
            </a:pPr>
            <a:endParaRPr lang="en-US" sz="2400"/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Ø"/>
            </a:pPr>
            <a:endParaRPr lang="en-US" sz="2400"/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sz="2400"/>
              <a:t>Left: feed too low</a:t>
            </a:r>
          </a:p>
          <a:p>
            <a:pPr lvl="1"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sz="2000"/>
              <a:t>	N</a:t>
            </a:r>
            <a:r>
              <a:rPr lang="en-US" sz="2000" baseline="-25000"/>
              <a:t>t</a:t>
            </a:r>
            <a:r>
              <a:rPr lang="en-US" sz="2000"/>
              <a:t> </a:t>
            </a:r>
            <a:r>
              <a:rPr lang="en-US" sz="2000">
                <a:cs typeface="Arial" panose="020B0604020202020204" pitchFamily="34" charset="0"/>
              </a:rPr>
              <a:t>↑ to 7</a:t>
            </a:r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sz="2400"/>
              <a:t>Right: feed too high</a:t>
            </a:r>
          </a:p>
          <a:p>
            <a:pPr lvl="1"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sz="2000"/>
              <a:t>	 N</a:t>
            </a:r>
            <a:r>
              <a:rPr lang="en-US" sz="2000" baseline="-25000"/>
              <a:t>t</a:t>
            </a:r>
            <a:r>
              <a:rPr lang="en-US" sz="2000"/>
              <a:t> </a:t>
            </a:r>
            <a:r>
              <a:rPr lang="en-US" sz="2000">
                <a:cs typeface="Arial" panose="020B0604020202020204" pitchFamily="34" charset="0"/>
              </a:rPr>
              <a:t>↑ to 6</a:t>
            </a:r>
          </a:p>
        </p:txBody>
      </p:sp>
      <p:pic>
        <p:nvPicPr>
          <p:cNvPr id="38916" name="Picture 4" descr="fig_07_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4533900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if VLE isn’t achieved?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Can incorporate Murphree Vapor Efficiency with modified VLE curve</a:t>
            </a:r>
          </a:p>
        </p:txBody>
      </p:sp>
      <p:pic>
        <p:nvPicPr>
          <p:cNvPr id="39940" name="Picture 4" descr="fig_07_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90800"/>
            <a:ext cx="5978525" cy="360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Distillation Column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endParaRPr lang="en-US" sz="280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Figure 7.2, Seader et al, Separation Process Principles, 3</a:t>
            </a:r>
            <a:r>
              <a:rPr lang="en-US" sz="1800" baseline="30000"/>
              <a:t>rd</a:t>
            </a:r>
            <a:r>
              <a:rPr lang="en-US" sz="1800"/>
              <a:t> ed., John Wiley &amp; Sons, New York (2011)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Equipment: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1800"/>
              <a:t>Column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1800"/>
              <a:t>Condenser – total vs. partial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1800"/>
              <a:t>Reboiler – total vs. partial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Streams: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1800"/>
              <a:t>In:  Feed (</a:t>
            </a:r>
            <a:r>
              <a:rPr lang="en-US" sz="1800">
                <a:solidFill>
                  <a:srgbClr val="0000FF"/>
                </a:solidFill>
              </a:rPr>
              <a:t>F</a:t>
            </a:r>
            <a:r>
              <a:rPr lang="en-US" sz="1800"/>
              <a:t>)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1800"/>
              <a:t>Out:  Distillate (</a:t>
            </a:r>
            <a:r>
              <a:rPr lang="en-US" sz="1800">
                <a:solidFill>
                  <a:srgbClr val="0000FF"/>
                </a:solidFill>
              </a:rPr>
              <a:t>D</a:t>
            </a:r>
            <a:r>
              <a:rPr lang="en-US" sz="1800"/>
              <a:t>) &amp; Bottoms (</a:t>
            </a:r>
            <a:r>
              <a:rPr lang="en-US" sz="1800">
                <a:solidFill>
                  <a:srgbClr val="0000FF"/>
                </a:solidFill>
              </a:rPr>
              <a:t>B</a:t>
            </a:r>
            <a:r>
              <a:rPr lang="en-US" sz="1800"/>
              <a:t>)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1800"/>
              <a:t>Reflux (</a:t>
            </a:r>
            <a:r>
              <a:rPr lang="en-US" sz="1800">
                <a:solidFill>
                  <a:srgbClr val="0000FF"/>
                </a:solidFill>
              </a:rPr>
              <a:t>L</a:t>
            </a:r>
            <a:r>
              <a:rPr lang="en-US" sz="1800"/>
              <a:t>)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1800"/>
              <a:t>Boilup (</a:t>
            </a:r>
            <a:r>
              <a:rPr lang="en-US" sz="1800">
                <a:solidFill>
                  <a:srgbClr val="0000FF"/>
                </a:solidFill>
              </a:rPr>
              <a:t>V’</a:t>
            </a:r>
            <a:r>
              <a:rPr lang="en-US" sz="160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3957638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if the reflux is subcooled?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sz="2400"/>
              <a:t>Subcooled reflux:</a:t>
            </a:r>
          </a:p>
          <a:p>
            <a:r>
              <a:rPr lang="en-US" sz="2400"/>
              <a:t>Cold reflux condenses some of V before it leaves the column</a:t>
            </a:r>
          </a:p>
          <a:p>
            <a:r>
              <a:rPr lang="en-US" sz="2400"/>
              <a:t>So real reflux ratio in column &gt; L/D</a:t>
            </a:r>
          </a:p>
          <a:p>
            <a:pPr lvl="1"/>
            <a:r>
              <a:rPr lang="en-US" sz="2400"/>
              <a:t>Beneficial!</a:t>
            </a:r>
          </a:p>
          <a:p>
            <a:pPr lvl="1"/>
            <a:r>
              <a:rPr lang="en-US" sz="2400"/>
              <a:t>McCabe-Thiele still works, but use real R for slope of top operating line</a:t>
            </a:r>
          </a:p>
          <a:p>
            <a:r>
              <a:rPr lang="en-US" sz="2400"/>
              <a:t>Real reflux ratio:</a:t>
            </a:r>
          </a:p>
          <a:p>
            <a:endParaRPr lang="en-US" sz="2400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2514600" y="5029200"/>
          <a:ext cx="34734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" name="Equation" r:id="rId3" imgW="1739900" imgH="482600" progId="Equation.3">
                  <p:embed/>
                </p:oleObj>
              </mc:Choice>
              <mc:Fallback>
                <p:oleObj name="Equation" r:id="rId3" imgW="17399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029200"/>
                        <a:ext cx="3473450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Tray Efficiency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</a:t>
            </a:r>
            <a:r>
              <a:rPr lang="en-US" baseline="-25000"/>
              <a:t>o</a:t>
            </a:r>
            <a:r>
              <a:rPr lang="en-US"/>
              <a:t> experimental = N</a:t>
            </a:r>
            <a:r>
              <a:rPr lang="en-US" baseline="-25000"/>
              <a:t>t</a:t>
            </a:r>
            <a:r>
              <a:rPr lang="en-US"/>
              <a:t>/N</a:t>
            </a:r>
            <a:r>
              <a:rPr lang="en-US" baseline="-25000"/>
              <a:t>act</a:t>
            </a:r>
          </a:p>
          <a:p>
            <a:pPr>
              <a:buFont typeface="Wingdings" panose="05000000000000000000" pitchFamily="2" charset="2"/>
              <a:buNone/>
            </a:pPr>
            <a:endParaRPr lang="en-US" baseline="-25000"/>
          </a:p>
          <a:p>
            <a:r>
              <a:rPr lang="en-US"/>
              <a:t>Drickamar and Bradford correlation: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1400"/>
              <a:t>	Equation 7-42, Seader et al, Separation Process Principles, 3</a:t>
            </a:r>
            <a:r>
              <a:rPr lang="en-US" sz="1400" baseline="30000"/>
              <a:t>rd</a:t>
            </a:r>
            <a:r>
              <a:rPr lang="en-US" sz="1400"/>
              <a:t> ed., John Wiley &amp; Sons, New York (2011).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>
                <a:solidFill>
                  <a:srgbClr val="0000FF"/>
                </a:solidFill>
              </a:rPr>
              <a:t>			E</a:t>
            </a:r>
            <a:r>
              <a:rPr lang="en-US" baseline="-25000">
                <a:solidFill>
                  <a:srgbClr val="0000FF"/>
                </a:solidFill>
              </a:rPr>
              <a:t>o</a:t>
            </a:r>
            <a:r>
              <a:rPr lang="en-US">
                <a:solidFill>
                  <a:srgbClr val="0000FF"/>
                </a:solidFill>
              </a:rPr>
              <a:t> = 13.3 – 66.8log(</a:t>
            </a:r>
            <a:r>
              <a:rPr lang="en-US">
                <a:solidFill>
                  <a:srgbClr val="0000FF"/>
                </a:solidFill>
                <a:latin typeface="Symbol" panose="05050102010706020507" pitchFamily="18" charset="2"/>
              </a:rPr>
              <a:t>m</a:t>
            </a:r>
            <a:r>
              <a:rPr lang="en-US" baseline="-25000">
                <a:solidFill>
                  <a:srgbClr val="0000FF"/>
                </a:solidFill>
              </a:rPr>
              <a:t>L</a:t>
            </a:r>
            <a:r>
              <a:rPr lang="en-US">
                <a:solidFill>
                  <a:srgbClr val="0000FF"/>
                </a:solidFill>
              </a:rPr>
              <a:t>[cP])</a:t>
            </a:r>
            <a:endParaRPr lang="en-US"/>
          </a:p>
          <a:p>
            <a:pPr lvl="1">
              <a:buFont typeface="Wingdings" panose="05000000000000000000" pitchFamily="2" charset="2"/>
              <a:buNone/>
            </a:pPr>
            <a:endParaRPr lang="en-US"/>
          </a:p>
          <a:p>
            <a:r>
              <a:rPr lang="en-US"/>
              <a:t>Murphree Tray Efficiency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1800"/>
              <a:t>	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2895600" y="5257800"/>
          <a:ext cx="24955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Equation" r:id="rId3" imgW="1244600" imgH="457200" progId="Equation.3">
                  <p:embed/>
                </p:oleObj>
              </mc:Choice>
              <mc:Fallback>
                <p:oleObj name="Equation" r:id="rId3" imgW="12446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257800"/>
                        <a:ext cx="249555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Experiment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Separating a mixture of isopropanol/water</a:t>
                </a:r>
              </a:p>
              <a:p>
                <a:r>
                  <a:rPr lang="en-US" sz="2800" dirty="0" smtClean="0"/>
                  <a:t>Looking at separation factor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baseline="-2500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baseline="-2500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𝑥𝐷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𝑥𝐵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r>
                  <a:rPr lang="en-US" sz="2800" dirty="0" smtClean="0"/>
                  <a:t>Pooling data between teams &amp; sections</a:t>
                </a:r>
              </a:p>
              <a:p>
                <a:pPr lvl="1"/>
                <a:r>
                  <a:rPr lang="en-US" sz="2400" dirty="0" smtClean="0"/>
                  <a:t>Effect of reflux ratio?</a:t>
                </a:r>
              </a:p>
              <a:p>
                <a:pPr lvl="1"/>
                <a:r>
                  <a:rPr lang="en-US" sz="2400" dirty="0" smtClean="0"/>
                  <a:t>Effect of saturated/superheated/</a:t>
                </a:r>
                <a:r>
                  <a:rPr lang="en-US" sz="2400" dirty="0" err="1" smtClean="0"/>
                  <a:t>subcooled</a:t>
                </a:r>
                <a:r>
                  <a:rPr lang="en-US" sz="2400" dirty="0" smtClean="0"/>
                  <a:t> feed?</a:t>
                </a:r>
              </a:p>
              <a:p>
                <a:pPr lvl="1"/>
                <a:r>
                  <a:rPr lang="en-US" sz="2400" dirty="0" smtClean="0"/>
                  <a:t>Effect of saturated/</a:t>
                </a:r>
                <a:r>
                  <a:rPr lang="en-US" sz="2400" dirty="0" err="1" smtClean="0"/>
                  <a:t>subcooled</a:t>
                </a:r>
                <a:r>
                  <a:rPr lang="en-US" sz="2400" dirty="0" smtClean="0"/>
                  <a:t> reflux?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46" t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18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Series of Equilibrium Stages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886200" y="1600200"/>
            <a:ext cx="4648200" cy="4419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Figure 5.12 (c), Seader et al, Separation Process Principles, 3</a:t>
            </a:r>
            <a:r>
              <a:rPr lang="en-US" sz="1400" baseline="30000"/>
              <a:t>rd</a:t>
            </a:r>
            <a:r>
              <a:rPr lang="en-US" sz="1400"/>
              <a:t> ed., John Wiley &amp; Sons, New York (2011)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/>
              <a:t>Each stage (n) is at equilibrium: </a:t>
            </a:r>
          </a:p>
          <a:p>
            <a:pPr>
              <a:lnSpc>
                <a:spcPct val="80000"/>
              </a:lnSpc>
              <a:spcAft>
                <a:spcPct val="30000"/>
              </a:spcAft>
            </a:pPr>
            <a:r>
              <a:rPr lang="en-US" sz="1600"/>
              <a:t>T</a:t>
            </a:r>
            <a:r>
              <a:rPr lang="en-US" sz="1600" baseline="-25000"/>
              <a:t>V,n</a:t>
            </a:r>
            <a:r>
              <a:rPr lang="en-US" sz="1600"/>
              <a:t> = T</a:t>
            </a:r>
            <a:r>
              <a:rPr lang="en-US" sz="1600" baseline="-25000"/>
              <a:t>L,n</a:t>
            </a:r>
            <a:r>
              <a:rPr lang="en-US" sz="1600"/>
              <a:t> = T</a:t>
            </a:r>
            <a:r>
              <a:rPr lang="en-US" sz="1600" baseline="-25000"/>
              <a:t>n</a:t>
            </a:r>
            <a:r>
              <a:rPr lang="en-US" sz="1600"/>
              <a:t>	</a:t>
            </a:r>
          </a:p>
          <a:p>
            <a:pPr>
              <a:lnSpc>
                <a:spcPct val="80000"/>
              </a:lnSpc>
              <a:spcAft>
                <a:spcPct val="30000"/>
              </a:spcAft>
            </a:pPr>
            <a:r>
              <a:rPr lang="en-US" sz="1600"/>
              <a:t>P</a:t>
            </a:r>
            <a:r>
              <a:rPr lang="en-US" sz="1600" baseline="-25000"/>
              <a:t>V,n</a:t>
            </a:r>
            <a:r>
              <a:rPr lang="en-US" sz="1600"/>
              <a:t> = P</a:t>
            </a:r>
            <a:r>
              <a:rPr lang="en-US" sz="1600" baseline="-25000"/>
              <a:t>L,n</a:t>
            </a:r>
            <a:r>
              <a:rPr lang="en-US" sz="1600"/>
              <a:t> = P</a:t>
            </a:r>
            <a:r>
              <a:rPr lang="en-US" sz="1600" baseline="-25000"/>
              <a:t>n</a:t>
            </a:r>
            <a:endParaRPr lang="en-US" sz="1600"/>
          </a:p>
          <a:p>
            <a:pPr>
              <a:lnSpc>
                <a:spcPct val="80000"/>
              </a:lnSpc>
              <a:spcAft>
                <a:spcPct val="30000"/>
              </a:spcAft>
            </a:pPr>
            <a:r>
              <a:rPr lang="el-GR" sz="1600"/>
              <a:t>μ</a:t>
            </a:r>
            <a:r>
              <a:rPr lang="en-US" sz="1600" baseline="-25000"/>
              <a:t>i,Vn</a:t>
            </a:r>
            <a:r>
              <a:rPr lang="en-US" sz="1600"/>
              <a:t> = </a:t>
            </a:r>
            <a:r>
              <a:rPr lang="el-GR" sz="1600"/>
              <a:t>μ </a:t>
            </a:r>
            <a:r>
              <a:rPr lang="en-US" sz="1600" baseline="-25000"/>
              <a:t>i,Ln</a:t>
            </a:r>
            <a:r>
              <a:rPr lang="en-US" sz="1600"/>
              <a:t> = </a:t>
            </a:r>
            <a:r>
              <a:rPr lang="el-GR" sz="1600"/>
              <a:t>μ</a:t>
            </a:r>
            <a:r>
              <a:rPr lang="en-US" sz="1600" baseline="-25000"/>
              <a:t>i,n</a:t>
            </a:r>
            <a:r>
              <a:rPr lang="en-US" sz="1400"/>
              <a:t> </a:t>
            </a:r>
          </a:p>
          <a:p>
            <a:pPr>
              <a:lnSpc>
                <a:spcPct val="80000"/>
              </a:lnSpc>
              <a:spcAft>
                <a:spcPct val="30000"/>
              </a:spcAft>
            </a:pPr>
            <a:endParaRPr lang="en-US" sz="1400"/>
          </a:p>
          <a:p>
            <a:pPr>
              <a:lnSpc>
                <a:spcPct val="80000"/>
              </a:lnSpc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sz="1400"/>
              <a:t>Basic Idea:</a:t>
            </a:r>
          </a:p>
          <a:p>
            <a:pPr>
              <a:lnSpc>
                <a:spcPct val="80000"/>
              </a:lnSpc>
              <a:spcAft>
                <a:spcPct val="30000"/>
              </a:spcAft>
            </a:pPr>
            <a:r>
              <a:rPr lang="en-US" sz="1400"/>
              <a:t>More volatile components increase in V,</a:t>
            </a:r>
          </a:p>
          <a:p>
            <a:pPr>
              <a:lnSpc>
                <a:spcPct val="80000"/>
              </a:lnSpc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sz="1400"/>
              <a:t>		and V</a:t>
            </a:r>
            <a:r>
              <a:rPr lang="en-US" sz="1400" baseline="-25000"/>
              <a:t>n</a:t>
            </a:r>
            <a:r>
              <a:rPr lang="en-US" sz="1400"/>
              <a:t> fed to stage above</a:t>
            </a:r>
          </a:p>
          <a:p>
            <a:pPr>
              <a:lnSpc>
                <a:spcPct val="80000"/>
              </a:lnSpc>
              <a:spcAft>
                <a:spcPct val="30000"/>
              </a:spcAft>
            </a:pPr>
            <a:r>
              <a:rPr lang="en-US" sz="1400"/>
              <a:t>Less volatile components increase in L,</a:t>
            </a:r>
          </a:p>
          <a:p>
            <a:pPr>
              <a:lnSpc>
                <a:spcPct val="80000"/>
              </a:lnSpc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sz="1400"/>
              <a:t>		and L</a:t>
            </a:r>
            <a:r>
              <a:rPr lang="en-US" sz="1400" baseline="-25000"/>
              <a:t>n</a:t>
            </a:r>
            <a:r>
              <a:rPr lang="en-US" sz="1400"/>
              <a:t> fed to stage below</a:t>
            </a:r>
          </a:p>
          <a:p>
            <a:pPr>
              <a:lnSpc>
                <a:spcPct val="80000"/>
              </a:lnSpc>
              <a:spcAft>
                <a:spcPct val="30000"/>
              </a:spcAft>
            </a:pPr>
            <a:r>
              <a:rPr lang="en-US" sz="1400"/>
              <a:t>Separation of components amplified by series of equilibrium stages</a:t>
            </a:r>
            <a:endParaRPr lang="en-US" sz="1200"/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1481138" cy="446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Equilibrium Stage: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0" y="1600200"/>
            <a:ext cx="3886200" cy="4419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sz="2000"/>
              <a:t>L</a:t>
            </a:r>
            <a:r>
              <a:rPr lang="en-US" sz="2000" baseline="-25000"/>
              <a:t>n</a:t>
            </a:r>
            <a:r>
              <a:rPr lang="en-US" sz="2000"/>
              <a:t> and V</a:t>
            </a:r>
            <a:r>
              <a:rPr lang="en-US" sz="2000" baseline="-25000"/>
              <a:t>n</a:t>
            </a:r>
            <a:r>
              <a:rPr lang="en-US" sz="2000"/>
              <a:t> produced at each stage are in equilibrium:</a:t>
            </a:r>
          </a:p>
          <a:p>
            <a:pPr>
              <a:buFont typeface="Wingdings" panose="05000000000000000000" pitchFamily="2" charset="2"/>
              <a:buNone/>
            </a:pPr>
            <a:endParaRPr lang="en-US" sz="2000"/>
          </a:p>
          <a:p>
            <a:pPr>
              <a:buFont typeface="Wingdings" panose="05000000000000000000" pitchFamily="2" charset="2"/>
              <a:buNone/>
            </a:pPr>
            <a:endParaRPr lang="en-US" sz="2800"/>
          </a:p>
          <a:p>
            <a:pPr>
              <a:buFont typeface="Wingdings" panose="05000000000000000000" pitchFamily="2" charset="2"/>
              <a:buNone/>
            </a:pPr>
            <a:r>
              <a:rPr lang="en-US" sz="2000"/>
              <a:t>L</a:t>
            </a:r>
            <a:r>
              <a:rPr lang="en-US" sz="2000" baseline="-25000"/>
              <a:t>n+1</a:t>
            </a:r>
            <a:r>
              <a:rPr lang="en-US" sz="2000"/>
              <a:t> and V</a:t>
            </a:r>
            <a:r>
              <a:rPr lang="en-US" sz="2000" baseline="-25000"/>
              <a:t>n-1</a:t>
            </a:r>
            <a:r>
              <a:rPr lang="en-US" sz="2000"/>
              <a:t> fed to stage and L</a:t>
            </a:r>
            <a:r>
              <a:rPr lang="en-US" sz="2000" baseline="-25000"/>
              <a:t>n </a:t>
            </a:r>
            <a:r>
              <a:rPr lang="en-US" sz="2000"/>
              <a:t>and V</a:t>
            </a:r>
            <a:r>
              <a:rPr lang="en-US" sz="2000" baseline="-25000"/>
              <a:t>n</a:t>
            </a:r>
            <a:r>
              <a:rPr lang="en-US" sz="2000"/>
              <a:t> produced at the stage are linked by SS material balances:</a:t>
            </a:r>
            <a:r>
              <a:rPr lang="en-US" sz="2800"/>
              <a:t> 		</a:t>
            </a:r>
          </a:p>
        </p:txBody>
      </p:sp>
      <p:grpSp>
        <p:nvGrpSpPr>
          <p:cNvPr id="11283" name="Group 19"/>
          <p:cNvGrpSpPr>
            <a:grpSpLocks/>
          </p:cNvGrpSpPr>
          <p:nvPr/>
        </p:nvGrpSpPr>
        <p:grpSpPr bwMode="auto">
          <a:xfrm>
            <a:off x="1676400" y="2438400"/>
            <a:ext cx="1692275" cy="914400"/>
            <a:chOff x="1629" y="1104"/>
            <a:chExt cx="1066" cy="576"/>
          </a:xfrm>
        </p:grpSpPr>
        <p:sp>
          <p:nvSpPr>
            <p:cNvPr id="11279" name="Rectangle 15"/>
            <p:cNvSpPr>
              <a:spLocks noChangeArrowheads="1"/>
            </p:cNvSpPr>
            <p:nvPr/>
          </p:nvSpPr>
          <p:spPr bwMode="auto">
            <a:xfrm>
              <a:off x="1632" y="1104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auto">
            <a:xfrm>
              <a:off x="1629" y="1351"/>
              <a:ext cx="1066" cy="59"/>
            </a:xfrm>
            <a:custGeom>
              <a:avLst/>
              <a:gdLst>
                <a:gd name="T0" fmla="*/ 0 w 1066"/>
                <a:gd name="T1" fmla="*/ 26 h 59"/>
                <a:gd name="T2" fmla="*/ 106 w 1066"/>
                <a:gd name="T3" fmla="*/ 19 h 59"/>
                <a:gd name="T4" fmla="*/ 139 w 1066"/>
                <a:gd name="T5" fmla="*/ 6 h 59"/>
                <a:gd name="T6" fmla="*/ 251 w 1066"/>
                <a:gd name="T7" fmla="*/ 26 h 59"/>
                <a:gd name="T8" fmla="*/ 503 w 1066"/>
                <a:gd name="T9" fmla="*/ 59 h 59"/>
                <a:gd name="T10" fmla="*/ 682 w 1066"/>
                <a:gd name="T11" fmla="*/ 33 h 59"/>
                <a:gd name="T12" fmla="*/ 1013 w 1066"/>
                <a:gd name="T13" fmla="*/ 33 h 59"/>
                <a:gd name="T14" fmla="*/ 1066 w 1066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6" h="59">
                  <a:moveTo>
                    <a:pt x="0" y="26"/>
                  </a:moveTo>
                  <a:cubicBezTo>
                    <a:pt x="35" y="24"/>
                    <a:pt x="71" y="24"/>
                    <a:pt x="106" y="19"/>
                  </a:cubicBezTo>
                  <a:cubicBezTo>
                    <a:pt x="118" y="17"/>
                    <a:pt x="127" y="7"/>
                    <a:pt x="139" y="6"/>
                  </a:cubicBezTo>
                  <a:cubicBezTo>
                    <a:pt x="167" y="4"/>
                    <a:pt x="223" y="22"/>
                    <a:pt x="251" y="26"/>
                  </a:cubicBezTo>
                  <a:cubicBezTo>
                    <a:pt x="326" y="52"/>
                    <a:pt x="417" y="33"/>
                    <a:pt x="503" y="59"/>
                  </a:cubicBezTo>
                  <a:cubicBezTo>
                    <a:pt x="564" y="54"/>
                    <a:pt x="621" y="42"/>
                    <a:pt x="682" y="33"/>
                  </a:cubicBezTo>
                  <a:cubicBezTo>
                    <a:pt x="773" y="0"/>
                    <a:pt x="925" y="30"/>
                    <a:pt x="1013" y="33"/>
                  </a:cubicBezTo>
                  <a:cubicBezTo>
                    <a:pt x="1029" y="57"/>
                    <a:pt x="1035" y="59"/>
                    <a:pt x="1066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82" name="Line 18"/>
          <p:cNvSpPr>
            <a:spLocks noChangeShapeType="1"/>
          </p:cNvSpPr>
          <p:nvPr/>
        </p:nvSpPr>
        <p:spPr bwMode="auto">
          <a:xfrm flipV="1">
            <a:off x="20574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flipV="1">
            <a:off x="2057400" y="1828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>
            <a:off x="2971800" y="1828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>
            <a:off x="29718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1295400" y="3733800"/>
            <a:ext cx="593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n-1</a:t>
            </a:r>
          </a:p>
          <a:p>
            <a:r>
              <a:rPr lang="en-US"/>
              <a:t>y</a:t>
            </a:r>
            <a:r>
              <a:rPr lang="en-US" baseline="-25000"/>
              <a:t>i,n-1</a:t>
            </a:r>
            <a:endParaRPr lang="en-US"/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3276600" y="3810000"/>
            <a:ext cx="458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</a:t>
            </a:r>
            <a:r>
              <a:rPr lang="en-US" baseline="-25000"/>
              <a:t>n</a:t>
            </a:r>
          </a:p>
          <a:p>
            <a:r>
              <a:rPr lang="en-US"/>
              <a:t>x</a:t>
            </a:r>
            <a:r>
              <a:rPr lang="en-US" baseline="-25000"/>
              <a:t>i,n</a:t>
            </a:r>
            <a:endParaRPr lang="en-US"/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1447800" y="1524000"/>
            <a:ext cx="463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n </a:t>
            </a:r>
          </a:p>
          <a:p>
            <a:r>
              <a:rPr lang="en-US"/>
              <a:t>y</a:t>
            </a:r>
            <a:r>
              <a:rPr lang="en-US" baseline="-25000"/>
              <a:t>i,n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3124200" y="1676400"/>
            <a:ext cx="6318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</a:t>
            </a:r>
            <a:r>
              <a:rPr lang="en-US" baseline="-25000"/>
              <a:t>n+1</a:t>
            </a:r>
          </a:p>
          <a:p>
            <a:r>
              <a:rPr lang="en-US"/>
              <a:t>x</a:t>
            </a:r>
            <a:r>
              <a:rPr lang="en-US" baseline="-25000"/>
              <a:t>i,n+1</a:t>
            </a:r>
          </a:p>
          <a:p>
            <a:endParaRPr lang="en-US"/>
          </a:p>
        </p:txBody>
      </p:sp>
      <p:sp>
        <p:nvSpPr>
          <p:cNvPr id="1129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291" name="Object 27"/>
          <p:cNvGraphicFramePr>
            <a:graphicFrameLocks noChangeAspect="1"/>
          </p:cNvGraphicFramePr>
          <p:nvPr/>
        </p:nvGraphicFramePr>
        <p:xfrm>
          <a:off x="5486400" y="2362200"/>
          <a:ext cx="16256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Equation" r:id="rId3" imgW="812520" imgH="241200" progId="Equation.3">
                  <p:embed/>
                </p:oleObj>
              </mc:Choice>
              <mc:Fallback>
                <p:oleObj name="Equation" r:id="rId3" imgW="812520" imgH="241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362200"/>
                        <a:ext cx="16256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3" name="Object 29"/>
          <p:cNvGraphicFramePr>
            <a:graphicFrameLocks noChangeAspect="1"/>
          </p:cNvGraphicFramePr>
          <p:nvPr>
            <p:ph sz="half" idx="2"/>
          </p:nvPr>
        </p:nvGraphicFramePr>
        <p:xfrm>
          <a:off x="4572000" y="4724400"/>
          <a:ext cx="38385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5" imgW="1917360" imgH="457200" progId="Equation.3">
                  <p:embed/>
                </p:oleObj>
              </mc:Choice>
              <mc:Fallback>
                <p:oleObj name="Equation" r:id="rId5" imgW="1917360" imgH="4572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724400"/>
                        <a:ext cx="38385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Distillation Experiment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>
            <p:ph type="body"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447800"/>
            <a:ext cx="1465263" cy="441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038600" y="1600200"/>
            <a:ext cx="4495800" cy="4419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/>
              <a:t>Our Column:</a:t>
            </a:r>
          </a:p>
          <a:p>
            <a:pPr>
              <a:lnSpc>
                <a:spcPct val="90000"/>
              </a:lnSpc>
            </a:pPr>
            <a:r>
              <a:rPr lang="en-US" sz="2800"/>
              <a:t>6 trays</a:t>
            </a:r>
            <a:endParaRPr lang="en-US" sz="28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/>
              <a:t>Partial reboiler</a:t>
            </a:r>
          </a:p>
          <a:p>
            <a:pPr>
              <a:lnSpc>
                <a:spcPct val="90000"/>
              </a:lnSpc>
            </a:pPr>
            <a:r>
              <a:rPr lang="en-US" sz="2800"/>
              <a:t>Total condenser</a:t>
            </a:r>
          </a:p>
          <a:p>
            <a:pPr>
              <a:lnSpc>
                <a:spcPct val="90000"/>
              </a:lnSpc>
            </a:pPr>
            <a:r>
              <a:rPr lang="en-US" sz="2800"/>
              <a:t>Total of 7 stages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/>
              <a:t>We select:</a:t>
            </a:r>
          </a:p>
          <a:p>
            <a:pPr>
              <a:lnSpc>
                <a:spcPct val="90000"/>
              </a:lnSpc>
            </a:pPr>
            <a:r>
              <a:rPr lang="en-US" sz="2800"/>
              <a:t>Feed tray location</a:t>
            </a:r>
          </a:p>
          <a:p>
            <a:pPr>
              <a:lnSpc>
                <a:spcPct val="90000"/>
              </a:lnSpc>
            </a:pPr>
            <a:r>
              <a:rPr lang="en-US" sz="2800"/>
              <a:t>Reflux ratio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Feed Tray Location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/>
              <a:t>Above feed tray</a:t>
            </a:r>
          </a:p>
          <a:p>
            <a:pPr>
              <a:lnSpc>
                <a:spcPct val="80000"/>
              </a:lnSpc>
            </a:pPr>
            <a:r>
              <a:rPr lang="en-US" sz="2800"/>
              <a:t>Rectification or enriching section</a:t>
            </a:r>
          </a:p>
          <a:p>
            <a:pPr>
              <a:lnSpc>
                <a:spcPct val="80000"/>
              </a:lnSpc>
            </a:pPr>
            <a:r>
              <a:rPr lang="en-US" sz="2800"/>
              <a:t>Vapor is enriched with more volatile components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8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/>
              <a:t>Below feed tray</a:t>
            </a:r>
          </a:p>
          <a:p>
            <a:pPr>
              <a:lnSpc>
                <a:spcPct val="80000"/>
              </a:lnSpc>
            </a:pPr>
            <a:r>
              <a:rPr lang="en-US" sz="2800"/>
              <a:t>Stripping section</a:t>
            </a:r>
          </a:p>
          <a:p>
            <a:pPr>
              <a:lnSpc>
                <a:spcPct val="80000"/>
              </a:lnSpc>
            </a:pPr>
            <a:r>
              <a:rPr lang="en-US" sz="2800"/>
              <a:t>Liquid is depleted of more volatile components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8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/>
              <a:t>Feed tray belongs to both sections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Reflux versus Reflux Ratio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924800" cy="4419600"/>
          </a:xfrm>
        </p:spPr>
        <p:txBody>
          <a:bodyPr/>
          <a:lstStyle/>
          <a:p>
            <a:r>
              <a:rPr lang="en-US" sz="2400"/>
              <a:t>V = L + D</a:t>
            </a:r>
          </a:p>
          <a:p>
            <a:endParaRPr lang="en-US" sz="2400"/>
          </a:p>
          <a:p>
            <a:r>
              <a:rPr lang="en-US" sz="2400"/>
              <a:t>Distillate (</a:t>
            </a:r>
            <a:r>
              <a:rPr lang="en-US" sz="2400">
                <a:solidFill>
                  <a:srgbClr val="0000FF"/>
                </a:solidFill>
              </a:rPr>
              <a:t>D</a:t>
            </a:r>
            <a:r>
              <a:rPr lang="en-US" sz="2400"/>
              <a:t>) = liquid product from the top</a:t>
            </a:r>
          </a:p>
          <a:p>
            <a:endParaRPr lang="en-US" sz="2400"/>
          </a:p>
          <a:p>
            <a:r>
              <a:rPr lang="en-US" sz="2400"/>
              <a:t>Reflux (</a:t>
            </a:r>
            <a:r>
              <a:rPr lang="en-US" sz="2400">
                <a:solidFill>
                  <a:srgbClr val="0000FF"/>
                </a:solidFill>
              </a:rPr>
              <a:t>L</a:t>
            </a:r>
            <a:r>
              <a:rPr lang="en-US" sz="2400"/>
              <a:t>) = liquid returned to the column</a:t>
            </a:r>
          </a:p>
          <a:p>
            <a:pPr>
              <a:buFont typeface="Wingdings" panose="05000000000000000000" pitchFamily="2" charset="2"/>
              <a:buNone/>
            </a:pPr>
            <a:endParaRPr lang="en-US" sz="2400"/>
          </a:p>
          <a:p>
            <a:r>
              <a:rPr lang="en-US" sz="2400"/>
              <a:t>Reflux ratio (</a:t>
            </a:r>
            <a:r>
              <a:rPr lang="en-US" sz="2400">
                <a:solidFill>
                  <a:srgbClr val="0000FF"/>
                </a:solidFill>
              </a:rPr>
              <a:t>R</a:t>
            </a:r>
            <a:r>
              <a:rPr lang="en-US" sz="2400"/>
              <a:t>) = ratio of reflux flow rate to distillate flow rate</a:t>
            </a:r>
          </a:p>
          <a:p>
            <a:endParaRPr lang="en-US" sz="2400"/>
          </a:p>
          <a:p>
            <a:endParaRPr lang="en-US" sz="280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3276600" y="4876800"/>
          <a:ext cx="114300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3" imgW="457002" imgH="393529" progId="Equation.3">
                  <p:embed/>
                </p:oleObj>
              </mc:Choice>
              <mc:Fallback>
                <p:oleObj name="Equation" r:id="rId3" imgW="457002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876800"/>
                        <a:ext cx="1143000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Values of 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7772400" cy="4572000"/>
          </a:xfrm>
        </p:spPr>
        <p:txBody>
          <a:bodyPr/>
          <a:lstStyle/>
          <a:p>
            <a:r>
              <a:rPr lang="en-US" sz="2400"/>
              <a:t>As L </a:t>
            </a:r>
            <a:r>
              <a:rPr lang="en-US" sz="2400">
                <a:cs typeface="Arial" panose="020B0604020202020204" pitchFamily="34" charset="0"/>
              </a:rPr>
              <a:t>→ 0,</a:t>
            </a:r>
            <a:r>
              <a:rPr lang="en-US" sz="2400"/>
              <a:t> R </a:t>
            </a:r>
            <a:r>
              <a:rPr lang="en-US" sz="2400">
                <a:cs typeface="Arial" panose="020B0604020202020204" pitchFamily="34" charset="0"/>
              </a:rPr>
              <a:t>→ 0</a:t>
            </a:r>
          </a:p>
          <a:p>
            <a:pPr lvl="1"/>
            <a:r>
              <a:rPr lang="en-US" sz="2200">
                <a:cs typeface="Arial" panose="020B0604020202020204" pitchFamily="34" charset="0"/>
              </a:rPr>
              <a:t>Lots of distillate!</a:t>
            </a:r>
          </a:p>
          <a:p>
            <a:pPr lvl="1"/>
            <a:r>
              <a:rPr lang="en-US" sz="2200">
                <a:cs typeface="Arial" panose="020B0604020202020204" pitchFamily="34" charset="0"/>
              </a:rPr>
              <a:t>No liquid flow to top of column</a:t>
            </a:r>
          </a:p>
          <a:p>
            <a:pPr lvl="1"/>
            <a:r>
              <a:rPr lang="en-US" sz="2200">
                <a:cs typeface="Arial" panose="020B0604020202020204" pitchFamily="34" charset="0"/>
              </a:rPr>
              <a:t>No absorption of less volatile species by liquid</a:t>
            </a:r>
          </a:p>
          <a:p>
            <a:pPr lvl="1">
              <a:buFont typeface="Wingdings" panose="05000000000000000000" pitchFamily="2" charset="2"/>
              <a:buNone/>
            </a:pPr>
            <a:endParaRPr lang="en-US" sz="2200">
              <a:cs typeface="Arial" panose="020B0604020202020204" pitchFamily="34" charset="0"/>
            </a:endParaRPr>
          </a:p>
          <a:p>
            <a:r>
              <a:rPr lang="en-US" sz="2400">
                <a:cs typeface="Arial" panose="020B0604020202020204" pitchFamily="34" charset="0"/>
              </a:rPr>
              <a:t>As </a:t>
            </a:r>
            <a:r>
              <a:rPr lang="en-US" sz="2400"/>
              <a:t>D </a:t>
            </a:r>
            <a:r>
              <a:rPr lang="en-US" sz="2400">
                <a:cs typeface="Arial" panose="020B0604020202020204" pitchFamily="34" charset="0"/>
              </a:rPr>
              <a:t>→ 0,</a:t>
            </a:r>
            <a:r>
              <a:rPr lang="en-US" sz="2400"/>
              <a:t> R </a:t>
            </a:r>
            <a:r>
              <a:rPr lang="en-US" sz="2400">
                <a:cs typeface="Arial" panose="020B0604020202020204" pitchFamily="34" charset="0"/>
              </a:rPr>
              <a:t>→ ∞</a:t>
            </a:r>
          </a:p>
          <a:p>
            <a:pPr lvl="1"/>
            <a:r>
              <a:rPr lang="en-US" sz="2200">
                <a:cs typeface="Arial" panose="020B0604020202020204" pitchFamily="34" charset="0"/>
              </a:rPr>
              <a:t>Lots of liquid flow in top of column</a:t>
            </a:r>
          </a:p>
          <a:p>
            <a:pPr lvl="1"/>
            <a:r>
              <a:rPr lang="en-US" sz="2200">
                <a:cs typeface="Arial" panose="020B0604020202020204" pitchFamily="34" charset="0"/>
              </a:rPr>
              <a:t>Good removal of less volatile species</a:t>
            </a:r>
          </a:p>
          <a:p>
            <a:pPr lvl="1"/>
            <a:r>
              <a:rPr lang="en-US" sz="2200">
                <a:cs typeface="Arial" panose="020B0604020202020204" pitchFamily="34" charset="0"/>
              </a:rPr>
              <a:t>No product!</a:t>
            </a:r>
          </a:p>
          <a:p>
            <a:pPr lvl="1">
              <a:buFont typeface="Wingdings" panose="05000000000000000000" pitchFamily="2" charset="2"/>
              <a:buNone/>
            </a:pPr>
            <a:endParaRPr lang="en-US" sz="2200">
              <a:cs typeface="Arial" panose="020B0604020202020204" pitchFamily="34" charset="0"/>
            </a:endParaRPr>
          </a:p>
          <a:p>
            <a:r>
              <a:rPr lang="en-US" sz="2400">
                <a:cs typeface="Arial" panose="020B0604020202020204" pitchFamily="34" charset="0"/>
              </a:rPr>
              <a:t>Good operation: R ~ 1.1 to 1.5 x R</a:t>
            </a:r>
            <a:r>
              <a:rPr lang="en-US" sz="2400" baseline="-25000">
                <a:cs typeface="Arial" panose="020B0604020202020204" pitchFamily="34" charset="0"/>
              </a:rPr>
              <a:t>min</a:t>
            </a:r>
          </a:p>
          <a:p>
            <a:endParaRPr lang="en-US" sz="2400">
              <a:cs typeface="Arial" panose="020B0604020202020204" pitchFamily="34" charset="0"/>
            </a:endParaRP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6553200" y="1524000"/>
          <a:ext cx="13716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3" imgW="457002" imgH="393529" progId="Equation.3">
                  <p:embed/>
                </p:oleObj>
              </mc:Choice>
              <mc:Fallback>
                <p:oleObj name="Equation" r:id="rId3" imgW="457002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524000"/>
                        <a:ext cx="1371600" cy="11811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888</TotalTime>
  <Words>1149</Words>
  <Application>Microsoft Office PowerPoint</Application>
  <PresentationFormat>On-screen Show (4:3)</PresentationFormat>
  <Paragraphs>262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Times New Roman</vt:lpstr>
      <vt:lpstr>Wingdings</vt:lpstr>
      <vt:lpstr>Arial Black</vt:lpstr>
      <vt:lpstr/>
      <vt:lpstr>Kunstler Script</vt:lpstr>
      <vt:lpstr>Symbol</vt:lpstr>
      <vt:lpstr>Radial</vt:lpstr>
      <vt:lpstr>Microsoft Equation 3.0</vt:lpstr>
      <vt:lpstr>CBE 333 - Distillation</vt:lpstr>
      <vt:lpstr>Distillation Overview</vt:lpstr>
      <vt:lpstr>Distillation Column</vt:lpstr>
      <vt:lpstr>Series of Equilibrium Stages</vt:lpstr>
      <vt:lpstr>Equilibrium Stage:</vt:lpstr>
      <vt:lpstr>Our Distillation Experiment</vt:lpstr>
      <vt:lpstr>Feed Tray Location</vt:lpstr>
      <vt:lpstr>Reflux versus Reflux Ratio</vt:lpstr>
      <vt:lpstr>Values of R</vt:lpstr>
      <vt:lpstr>Distillation Column:  Material Balances on Top of Column</vt:lpstr>
      <vt:lpstr> Constant Molar Overflow Assumption</vt:lpstr>
      <vt:lpstr>Operating Line for Top of Column</vt:lpstr>
      <vt:lpstr>Distillation Column:  Material Balances on Bottom of Column</vt:lpstr>
      <vt:lpstr>Operating Line for Bottom of Column</vt:lpstr>
      <vt:lpstr>McCabe Thiele Diagram</vt:lpstr>
      <vt:lpstr>Construction of a McCabe-Thiele Diagram</vt:lpstr>
      <vt:lpstr>Distillation Requires VLE</vt:lpstr>
      <vt:lpstr>Construction of a McCabe-Thiele Diagram</vt:lpstr>
      <vt:lpstr>Example</vt:lpstr>
      <vt:lpstr>q-line</vt:lpstr>
      <vt:lpstr>q-line and Flows at the Feed Tray</vt:lpstr>
      <vt:lpstr>q – line slope = q/(q-1)</vt:lpstr>
      <vt:lpstr>Finding Nt,min for a specified xD, xB</vt:lpstr>
      <vt:lpstr>Finding Nt,min for a specified xD, xB</vt:lpstr>
      <vt:lpstr>Finding Rmin</vt:lpstr>
      <vt:lpstr>Finding Rmin</vt:lpstr>
      <vt:lpstr>Finding Optimal Feed Tray Location for a Specific R Value</vt:lpstr>
      <vt:lpstr>Finding Nt when R and Feed Tray Location is Specified</vt:lpstr>
      <vt:lpstr>What if VLE isn’t achieved?</vt:lpstr>
      <vt:lpstr>What if the reflux is subcooled?</vt:lpstr>
      <vt:lpstr>Tray Efficiency</vt:lpstr>
      <vt:lpstr>Our Experiment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Tracy Perkins</cp:lastModifiedBy>
  <cp:revision>10</cp:revision>
  <cp:lastPrinted>1601-01-01T00:00:00Z</cp:lastPrinted>
  <dcterms:created xsi:type="dcterms:W3CDTF">1601-01-01T00:00:00Z</dcterms:created>
  <dcterms:modified xsi:type="dcterms:W3CDTF">2016-10-20T16:56:07Z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