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9"/>
  </p:notesMasterIdLst>
  <p:sldIdLst>
    <p:sldId id="256" r:id="rId2"/>
    <p:sldId id="258" r:id="rId3"/>
    <p:sldId id="288" r:id="rId4"/>
    <p:sldId id="264" r:id="rId5"/>
    <p:sldId id="262" r:id="rId6"/>
    <p:sldId id="265" r:id="rId7"/>
    <p:sldId id="266" r:id="rId8"/>
    <p:sldId id="261" r:id="rId9"/>
    <p:sldId id="263" r:id="rId10"/>
    <p:sldId id="290" r:id="rId11"/>
    <p:sldId id="267" r:id="rId12"/>
    <p:sldId id="268" r:id="rId13"/>
    <p:sldId id="269" r:id="rId14"/>
    <p:sldId id="270" r:id="rId15"/>
    <p:sldId id="284" r:id="rId16"/>
    <p:sldId id="271" r:id="rId17"/>
    <p:sldId id="272" r:id="rId18"/>
    <p:sldId id="273" r:id="rId19"/>
    <p:sldId id="274" r:id="rId20"/>
    <p:sldId id="275" r:id="rId21"/>
    <p:sldId id="285" r:id="rId22"/>
    <p:sldId id="287" r:id="rId23"/>
    <p:sldId id="286" r:id="rId24"/>
    <p:sldId id="289" r:id="rId25"/>
    <p:sldId id="294" r:id="rId26"/>
    <p:sldId id="295" r:id="rId27"/>
    <p:sldId id="296" r:id="rId28"/>
    <p:sldId id="297" r:id="rId29"/>
    <p:sldId id="292" r:id="rId30"/>
    <p:sldId id="293" r:id="rId31"/>
    <p:sldId id="278" r:id="rId32"/>
    <p:sldId id="279" r:id="rId33"/>
    <p:sldId id="280" r:id="rId34"/>
    <p:sldId id="281" r:id="rId35"/>
    <p:sldId id="282" r:id="rId36"/>
    <p:sldId id="283" r:id="rId37"/>
    <p:sldId id="26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9" autoAdjust="0"/>
    <p:restoredTop sz="84472" autoAdjust="0"/>
  </p:normalViewPr>
  <p:slideViewPr>
    <p:cSldViewPr>
      <p:cViewPr varScale="1">
        <p:scale>
          <a:sx n="96" d="100"/>
          <a:sy n="96" d="100"/>
        </p:scale>
        <p:origin x="1548" y="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EC3FBD-D8D4-42E1-B454-0EC1F9246C0C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1F97B55-0F2E-4A59-9DF6-30F1332635A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177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888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64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802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69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471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621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898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82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686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581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69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7862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896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05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890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14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83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692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472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67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유대감을 바탕으로 한 협동학습으로 동기부여가 목적이었습니다</a:t>
            </a:r>
            <a:r>
              <a:rPr lang="en-US" altLang="ko-KR"/>
              <a:t>.</a:t>
            </a:r>
          </a:p>
          <a:p>
            <a:pPr lvl="0">
              <a:defRPr/>
            </a:pPr>
            <a:r>
              <a:rPr lang="ko-KR" altLang="en-US"/>
              <a:t>기대효과로는 전공 학습에 요구되는 기초학습능력향상과</a:t>
            </a:r>
            <a:r>
              <a:rPr lang="en-US" altLang="ko-KR" baseline="0"/>
              <a:t>  </a:t>
            </a:r>
            <a:r>
              <a:rPr lang="ko-KR" altLang="en-US" baseline="0"/>
              <a:t>정해져 있지 않은 코딩을 서로 토의하며 해결해나가는 협동학습입니다</a:t>
            </a:r>
            <a:r>
              <a:rPr lang="en-US" altLang="ko-KR" baseline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6297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215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434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7060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0963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81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4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42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498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339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246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517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F97B55-0F2E-4A59-9DF6-30F1332635A5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696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044830CC-91F3-4A68-AD3E-D96BA25916FE}" type="datetime1">
              <a:rPr lang="ko-KR" altLang="en-US"/>
              <a:pPr lvl="0">
                <a:defRPr/>
              </a:pPr>
              <a:t>2018-11-10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6F67D12E-3F17-4989-935E-8CE2636B23B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51784" y="2492896"/>
            <a:ext cx="633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헤드라인M"/>
                <a:ea typeface="HY헤드라인M"/>
              </a:rPr>
              <a:t>데이터 분석 입문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79776" y="3373698"/>
            <a:ext cx="6552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- 2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장 서울시 범죄 현황 분석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51584" y="2132856"/>
            <a:ext cx="720080" cy="184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>
                <a:solidFill>
                  <a:schemeClr val="tx2">
                    <a:lumMod val="75000"/>
                  </a:schemeClr>
                </a:solidFill>
              </a:rPr>
              <a:t>[</a:t>
            </a:r>
            <a:endParaRPr lang="ko-KR" altLang="en-US" sz="115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36360" y="2132856"/>
            <a:ext cx="720080" cy="184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500">
                <a:solidFill>
                  <a:schemeClr val="tx2">
                    <a:lumMod val="75000"/>
                  </a:schemeClr>
                </a:solidFill>
              </a:rPr>
              <a:t>]</a:t>
            </a:r>
            <a:endParaRPr lang="ko-KR" altLang="en-US" sz="1150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0F3FEE-E8F6-4CE6-8F82-11D0119F2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928" y="2780928"/>
            <a:ext cx="7892143" cy="1647056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BAF5268-F6F1-4A00-A213-7EBD3A8DB556}"/>
              </a:ext>
            </a:extLst>
          </p:cNvPr>
          <p:cNvSpPr/>
          <p:nvPr/>
        </p:nvSpPr>
        <p:spPr>
          <a:xfrm rot="16200000">
            <a:off x="3659431" y="3424436"/>
            <a:ext cx="128701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82C90-1E56-4A19-B00D-9D7DCF63516D}"/>
              </a:ext>
            </a:extLst>
          </p:cNvPr>
          <p:cNvSpPr txBox="1"/>
          <p:nvPr/>
        </p:nvSpPr>
        <p:spPr>
          <a:xfrm>
            <a:off x="3464093" y="4603357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파일 이름 설정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35408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772E71-648E-42B5-81FC-CBFC77D8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36" y="1510879"/>
            <a:ext cx="9526167" cy="765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46193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Pandas,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numpy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모듈 가져오기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92BA9-A859-4752-8835-A8201BB9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136" y="3212976"/>
            <a:ext cx="9526166" cy="2924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E4E6F0-76B5-43BB-BABB-FA86940247C7}"/>
              </a:ext>
            </a:extLst>
          </p:cNvPr>
          <p:cNvSpPr txBox="1"/>
          <p:nvPr/>
        </p:nvSpPr>
        <p:spPr>
          <a:xfrm>
            <a:off x="1230085" y="2771636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Pandas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를 이용하여 데이터 정리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207D186-18AC-4924-92D8-249DB7AD1CD8}"/>
              </a:ext>
            </a:extLst>
          </p:cNvPr>
          <p:cNvSpPr/>
          <p:nvPr/>
        </p:nvSpPr>
        <p:spPr>
          <a:xfrm>
            <a:off x="7392144" y="2863156"/>
            <a:ext cx="432048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00DB7-1E1D-4B1C-A86A-2DDA284CD8B8}"/>
              </a:ext>
            </a:extLst>
          </p:cNvPr>
          <p:cNvSpPr txBox="1"/>
          <p:nvPr/>
        </p:nvSpPr>
        <p:spPr>
          <a:xfrm>
            <a:off x="4167098" y="2409536"/>
            <a:ext cx="725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자신이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Clone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으로 받아온 자료 위치의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02. crime_in_Seoul.csv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불러오기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56508-B005-4BB9-BBD4-CD990101ADDD}"/>
              </a:ext>
            </a:extLst>
          </p:cNvPr>
          <p:cNvSpPr txBox="1"/>
          <p:nvPr/>
        </p:nvSpPr>
        <p:spPr>
          <a:xfrm>
            <a:off x="1224136" y="6210981"/>
            <a:ext cx="997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경찰서별로 살인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강도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강간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절도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폭력이라는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5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대 범죄에 대해 발생 건수와 검거 건수 불러오기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9838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988840"/>
            <a:ext cx="6023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Googlemaps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모듈 불러오기 및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key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등록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F41B25-9B93-4130-97E9-40E503BF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29257"/>
            <a:ext cx="9108752" cy="1970571"/>
          </a:xfrm>
          <a:prstGeom prst="rect">
            <a:avLst/>
          </a:prstGeom>
        </p:spPr>
      </p:pic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73AF88A6-C37A-4E6E-81EC-CF045C870CA8}"/>
              </a:ext>
            </a:extLst>
          </p:cNvPr>
          <p:cNvSpPr/>
          <p:nvPr/>
        </p:nvSpPr>
        <p:spPr>
          <a:xfrm>
            <a:off x="7312954" y="3359126"/>
            <a:ext cx="648072" cy="6298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01FFD-79AD-4F87-9C9B-CBA911AC3F47}"/>
              </a:ext>
            </a:extLst>
          </p:cNvPr>
          <p:cNvSpPr txBox="1"/>
          <p:nvPr/>
        </p:nvSpPr>
        <p:spPr>
          <a:xfrm>
            <a:off x="7998986" y="3509242"/>
            <a:ext cx="3999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메모장에 저장해둔 키 입력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2132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83804" y="1036644"/>
            <a:ext cx="3596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를 사용하여 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  <a:p>
            <a:pPr lvl="0"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‘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서울중부경찰서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‘ 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검색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1CEF26-B4EA-47CF-B1A2-11D229D80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523782"/>
            <a:ext cx="6899893" cy="5810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709682" y="3244334"/>
            <a:ext cx="359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주소와 위도 경도 정보를 확인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2D4961-7454-414E-8D5A-474D42D9742B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983432" y="1268760"/>
            <a:ext cx="5256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간단하게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Python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짚고 넘어가기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1666C8-D808-47B3-A1AB-C48D3A989943}"/>
              </a:ext>
            </a:extLst>
          </p:cNvPr>
          <p:cNvSpPr/>
          <p:nvPr/>
        </p:nvSpPr>
        <p:spPr>
          <a:xfrm>
            <a:off x="839416" y="1340768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81EFDD-9DB0-4574-B672-0B202558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113" y="2204864"/>
            <a:ext cx="7275774" cy="35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2855640" y="1196752"/>
            <a:ext cx="2744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관서명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불러오기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709682" y="3244334"/>
            <a:ext cx="359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경찰서 이름들을 리스트로 저장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DD20B7-B9D6-43B4-AE97-EF40867E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020" y="233362"/>
            <a:ext cx="6600825" cy="6391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A1666C8-D808-47B3-A1AB-C48D3A989943}"/>
              </a:ext>
            </a:extLst>
          </p:cNvPr>
          <p:cNvSpPr/>
          <p:nvPr/>
        </p:nvSpPr>
        <p:spPr>
          <a:xfrm>
            <a:off x="2711624" y="1268760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경찰서 이름을 이용해서 주소 검색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2419041" y="3275478"/>
            <a:ext cx="3596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경찰서 이름들을 저장해둔 리스트로 주소를 불러온다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5A114-7934-4D8E-8D19-526A1BF3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966" y="0"/>
            <a:ext cx="6067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575508" y="3275476"/>
            <a:ext cx="3596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리스트에 경찰서 주소들이 저장되어 있는 것을 확인할 수 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8A2FFF5-8A34-438C-AB9B-81FBE5749FBD}"/>
              </a:ext>
            </a:extLst>
          </p:cNvPr>
          <p:cNvGrpSpPr/>
          <p:nvPr/>
        </p:nvGrpSpPr>
        <p:grpSpPr>
          <a:xfrm>
            <a:off x="1257854" y="1435604"/>
            <a:ext cx="5634638" cy="461665"/>
            <a:chOff x="1083835" y="1200625"/>
            <a:chExt cx="5634638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D89118-1CD3-448E-AD3A-562BB3CFEBBF}"/>
                </a:ext>
              </a:extLst>
            </p:cNvPr>
            <p:cNvSpPr txBox="1"/>
            <p:nvPr/>
          </p:nvSpPr>
          <p:spPr>
            <a:xfrm>
              <a:off x="1224136" y="1200625"/>
              <a:ext cx="5494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저장된 주소 리스트 확인</a:t>
              </a:r>
              <a:endPara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E4492E-EA82-4C89-9D60-D83215AD7BF7}"/>
                </a:ext>
              </a:extLst>
            </p:cNvPr>
            <p:cNvSpPr/>
            <p:nvPr/>
          </p:nvSpPr>
          <p:spPr>
            <a:xfrm>
              <a:off x="1083835" y="1224522"/>
              <a:ext cx="171574" cy="14401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8821B1C-5EE8-44C1-8EDA-7785C835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681037"/>
            <a:ext cx="65246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5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위도 확인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2353928" y="3244334"/>
            <a:ext cx="359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위도들을 저장해둔 리스트 확인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A48F29-09CC-481A-8A9F-287742F6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76" y="527515"/>
            <a:ext cx="65627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경도 확인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2419041" y="3275478"/>
            <a:ext cx="3596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경도들을 저장해둔 리스트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확인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4E141-C4D3-4F4B-8222-50F1FB5B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9" y="632854"/>
            <a:ext cx="65341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4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8E10692-331B-4EE7-BEFA-229876CE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410" y="2600798"/>
            <a:ext cx="5257800" cy="1028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06CDD65-8633-4C2D-B257-315FF52C30B0}"/>
              </a:ext>
            </a:extLst>
          </p:cNvPr>
          <p:cNvSpPr txBox="1"/>
          <p:nvPr/>
        </p:nvSpPr>
        <p:spPr>
          <a:xfrm>
            <a:off x="3287688" y="1916832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자신이 작업을 원하는 폴더에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git clone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F11B31C-1E36-4C96-91F1-E22245F8B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410" y="3978860"/>
            <a:ext cx="5616624" cy="102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577167" y="3284984"/>
            <a:ext cx="4028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관서명에서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의 도움을 받아 구별 이름으로 저장할 수 있게 된다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9381757-DDD0-4B7B-994E-0870EB3A8F18}"/>
              </a:ext>
            </a:extLst>
          </p:cNvPr>
          <p:cNvGrpSpPr/>
          <p:nvPr/>
        </p:nvGrpSpPr>
        <p:grpSpPr>
          <a:xfrm>
            <a:off x="492267" y="1234831"/>
            <a:ext cx="5634638" cy="461665"/>
            <a:chOff x="1083835" y="1160502"/>
            <a:chExt cx="5634638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D89118-1CD3-448E-AD3A-562BB3CFEBBF}"/>
                </a:ext>
              </a:extLst>
            </p:cNvPr>
            <p:cNvSpPr txBox="1"/>
            <p:nvPr/>
          </p:nvSpPr>
          <p:spPr>
            <a:xfrm>
              <a:off x="1224136" y="1160502"/>
              <a:ext cx="5494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구별 이름으로 리스트에 저장</a:t>
              </a:r>
              <a:endPara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E4492E-EA82-4C89-9D60-D83215AD7BF7}"/>
                </a:ext>
              </a:extLst>
            </p:cNvPr>
            <p:cNvSpPr/>
            <p:nvPr/>
          </p:nvSpPr>
          <p:spPr>
            <a:xfrm>
              <a:off x="1083835" y="1224522"/>
              <a:ext cx="171574" cy="14401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0ADC467-22A5-4623-B75D-52E4B58FC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1042987"/>
            <a:ext cx="65722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금천 경찰서 예외 처리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487488" y="4365104"/>
            <a:ext cx="9433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금천 경찰서는 금천구에 위치하고 있지만 관악구로 쓰여 있으므로 금천서는 예외 처리를 해야 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79AA0-E95F-40DF-8364-CD67CF63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97" y="1801942"/>
            <a:ext cx="9724388" cy="2129428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E198D4B3-35A6-4A01-A879-5711AAFE5AE6}"/>
              </a:ext>
            </a:extLst>
          </p:cNvPr>
          <p:cNvSpPr/>
          <p:nvPr/>
        </p:nvSpPr>
        <p:spPr>
          <a:xfrm>
            <a:off x="10506501" y="3772606"/>
            <a:ext cx="574781" cy="4337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금천 경찰서 예외 처리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4871864" y="4869160"/>
            <a:ext cx="611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관악구에서 금천구로 변경된 것을 확인할 수 있습니다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9A818-3B2B-4137-AD50-9A207F4C8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87" y="1890473"/>
            <a:ext cx="9607310" cy="2346294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E198D4B3-35A6-4A01-A879-5711AAFE5AE6}"/>
              </a:ext>
            </a:extLst>
          </p:cNvPr>
          <p:cNvSpPr/>
          <p:nvPr/>
        </p:nvSpPr>
        <p:spPr>
          <a:xfrm>
            <a:off x="10412222" y="4071339"/>
            <a:ext cx="574781" cy="4337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F9450-522C-48D1-AACB-ADB9CDC69084}"/>
              </a:ext>
            </a:extLst>
          </p:cNvPr>
          <p:cNvSpPr txBox="1"/>
          <p:nvPr/>
        </p:nvSpPr>
        <p:spPr>
          <a:xfrm>
            <a:off x="1487488" y="5578868"/>
            <a:ext cx="94330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이와 같은 예외처리나 같은 이름을 합치는데 편리한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pandas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의 </a:t>
            </a:r>
            <a:r>
              <a:rPr lang="en-US" altLang="ko-KR" sz="2000" b="1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pivot_table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에 대해 학습해보도록 하겠습니다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8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Pandas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의 </a:t>
            </a:r>
            <a:r>
              <a:rPr lang="en-US" altLang="ko-KR" sz="2400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pivot_table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학습하기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61A6E-F1B4-4ED0-85F7-4EC00A43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54" y="1801942"/>
            <a:ext cx="10301611" cy="2856851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E198D4B3-35A6-4A01-A879-5711AAFE5AE6}"/>
              </a:ext>
            </a:extLst>
          </p:cNvPr>
          <p:cNvSpPr/>
          <p:nvPr/>
        </p:nvSpPr>
        <p:spPr>
          <a:xfrm rot="16200000">
            <a:off x="6980228" y="1565787"/>
            <a:ext cx="574781" cy="1047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5879976" y="1296530"/>
            <a:ext cx="611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자신이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Clone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한 위치에서 데이터를 가져와야 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74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339757" y="1239143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Name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항목으로 정렬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199456" y="1303163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6BBF9-EE23-40A0-A7BC-FC37B65F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477570"/>
            <a:ext cx="6558309" cy="5748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055440" y="2828835"/>
            <a:ext cx="6115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이처럼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pivot_table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을 이용하면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Name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항목으로만 정렬을 할 수도 있습니다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그리고 중복된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Name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의 항목은 하나로 합쳐지고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Value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들은 평균값을 가지게 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282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339757" y="1239143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Index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여러 개 지정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199456" y="1303163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896682" y="3090357"/>
            <a:ext cx="611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Index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를 여러 개로 지정할 수도 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917FDC8-2E15-4155-A024-5BD3D2A71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619844"/>
            <a:ext cx="6233110" cy="54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339757" y="1239143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특정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value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만 지정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199456" y="1303163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2448272" y="5618857"/>
            <a:ext cx="611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특정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value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만 지정해서 나타나도록 할 수도 있습니다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FC39AA-9CF2-40C6-8A58-D020760DB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43" y="1951982"/>
            <a:ext cx="7659313" cy="3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3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339757" y="1239143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합계를 이용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199456" y="1303163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2448272" y="5592572"/>
            <a:ext cx="7320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Aggfunc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옵션을 사용해서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np.sum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을 이용하면 합계를 보여줄 수 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238B1-52DB-43CF-AA12-6C03D7BD4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1959224"/>
            <a:ext cx="9319257" cy="33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339757" y="1239143"/>
            <a:ext cx="6672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합산과 평균을 이용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199456" y="1303163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16282F-647A-401D-B014-CF373B4FF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565749"/>
            <a:ext cx="6672064" cy="57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0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055440" y="5550156"/>
            <a:ext cx="856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구별로 중복되는 구는 하나로 합쳐지게 됩니다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8723E5-EE17-4411-AFD3-75885BF08981}"/>
              </a:ext>
            </a:extLst>
          </p:cNvPr>
          <p:cNvGrpSpPr/>
          <p:nvPr/>
        </p:nvGrpSpPr>
        <p:grpSpPr>
          <a:xfrm>
            <a:off x="751896" y="1123178"/>
            <a:ext cx="7720367" cy="830997"/>
            <a:chOff x="1083835" y="1160502"/>
            <a:chExt cx="5634638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D89118-1CD3-448E-AD3A-562BB3CFEBBF}"/>
                </a:ext>
              </a:extLst>
            </p:cNvPr>
            <p:cNvSpPr txBox="1"/>
            <p:nvPr/>
          </p:nvSpPr>
          <p:spPr>
            <a:xfrm>
              <a:off x="1224136" y="1160502"/>
              <a:ext cx="549433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앞서 배운 </a:t>
              </a:r>
              <a:r>
                <a:rPr lang="en-US" altLang="ko-KR" sz="2400" dirty="0" err="1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Pivot_table</a:t>
              </a: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을 이용해서 데이터 정리</a:t>
              </a:r>
              <a:endPara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E4492E-EA82-4C89-9D60-D83215AD7BF7}"/>
                </a:ext>
              </a:extLst>
            </p:cNvPr>
            <p:cNvSpPr/>
            <p:nvPr/>
          </p:nvSpPr>
          <p:spPr>
            <a:xfrm>
              <a:off x="1083835" y="1224522"/>
              <a:ext cx="171574" cy="14401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6907BA8-277E-42C2-9C51-F510D875E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97" y="1612333"/>
            <a:ext cx="10688205" cy="37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04E984-959B-43DA-B9CD-E86A181C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223" y="2276872"/>
            <a:ext cx="4644072" cy="1790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8DD935-2099-428D-9FFB-138440A3C3F6}"/>
              </a:ext>
            </a:extLst>
          </p:cNvPr>
          <p:cNvSpPr txBox="1"/>
          <p:nvPr/>
        </p:nvSpPr>
        <p:spPr>
          <a:xfrm>
            <a:off x="1128191" y="1370943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Clone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이 잘 되었는지 확인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A5F37A-2ECC-4A47-B6F8-E74C7CFFE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37" y="2060848"/>
            <a:ext cx="3609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7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991544" y="3105834"/>
            <a:ext cx="8563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범죄별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검거율을 계산하고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</a:p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검거 건수는 검거율로 대체 한다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28723E5-EE17-4411-AFD3-75885BF08981}"/>
              </a:ext>
            </a:extLst>
          </p:cNvPr>
          <p:cNvGrpSpPr/>
          <p:nvPr/>
        </p:nvGrpSpPr>
        <p:grpSpPr>
          <a:xfrm>
            <a:off x="940596" y="1224602"/>
            <a:ext cx="5634638" cy="461665"/>
            <a:chOff x="1083835" y="1160502"/>
            <a:chExt cx="5634638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D89118-1CD3-448E-AD3A-562BB3CFEBBF}"/>
                </a:ext>
              </a:extLst>
            </p:cNvPr>
            <p:cNvSpPr txBox="1"/>
            <p:nvPr/>
          </p:nvSpPr>
          <p:spPr>
            <a:xfrm>
              <a:off x="1224136" y="1160502"/>
              <a:ext cx="5494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범죄 </a:t>
              </a:r>
              <a:r>
                <a:rPr lang="ko-KR" altLang="en-US" sz="2400" dirty="0" err="1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검거율</a:t>
              </a: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 계산</a:t>
              </a:r>
              <a:endPara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E4492E-EA82-4C89-9D60-D83215AD7BF7}"/>
                </a:ext>
              </a:extLst>
            </p:cNvPr>
            <p:cNvSpPr/>
            <p:nvPr/>
          </p:nvSpPr>
          <p:spPr>
            <a:xfrm>
              <a:off x="1083835" y="1224522"/>
              <a:ext cx="171574" cy="14401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E71AE92-8054-4C6A-8F19-DD6DF0D3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66700"/>
            <a:ext cx="65532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2063552" y="3105834"/>
            <a:ext cx="324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검거율이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100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이 넘는 숫자들은 모두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100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으로 수정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E797849-D250-4588-A5C0-51516AC54D12}"/>
              </a:ext>
            </a:extLst>
          </p:cNvPr>
          <p:cNvGrpSpPr/>
          <p:nvPr/>
        </p:nvGrpSpPr>
        <p:grpSpPr>
          <a:xfrm>
            <a:off x="3503712" y="980727"/>
            <a:ext cx="5634638" cy="461665"/>
            <a:chOff x="1083835" y="1160502"/>
            <a:chExt cx="5634638" cy="4616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D89118-1CD3-448E-AD3A-562BB3CFEBBF}"/>
                </a:ext>
              </a:extLst>
            </p:cNvPr>
            <p:cNvSpPr txBox="1"/>
            <p:nvPr/>
          </p:nvSpPr>
          <p:spPr>
            <a:xfrm>
              <a:off x="1224136" y="1160502"/>
              <a:ext cx="549433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400" dirty="0"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HY동녘B"/>
                  <a:ea typeface="HY동녘B"/>
                </a:rPr>
                <a:t>수치 계산</a:t>
              </a:r>
              <a:endPara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2E4492E-EA82-4C89-9D60-D83215AD7BF7}"/>
                </a:ext>
              </a:extLst>
            </p:cNvPr>
            <p:cNvSpPr/>
            <p:nvPr/>
          </p:nvSpPr>
          <p:spPr>
            <a:xfrm>
              <a:off x="1083835" y="1224522"/>
              <a:ext cx="171574" cy="144016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E832D0B-99AF-425B-A15B-DA4D5EEC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909005"/>
            <a:ext cx="658177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3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10704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서울시 구별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5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대 범죄의 발생건수와 </a:t>
            </a: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검거율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데이터 정리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991544" y="6021288"/>
            <a:ext cx="7124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강간 발생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강도 발생 에서 발생이라는 단어는 제거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5541CC-DEAD-4E64-96F6-9CF7F7CE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919" y="1801779"/>
            <a:ext cx="7814161" cy="38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9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데이터 표현을 위해 다듬기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991544" y="6156013"/>
            <a:ext cx="77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강도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,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살인 사건은 두 자릿수인데 절도와 폭력은 네 자릿수 이므로 각 컬럼별로 정규화를 시켜줍니다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0972E-4CA5-4D93-8932-DDDCEC1F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1622167"/>
            <a:ext cx="7772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구별 인구수와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CCTV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개수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343472" y="5697498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구별 인구수와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CCTV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개수를 가져옵니다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8A13A5-65EA-4815-B8E8-9B248444D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17" y="1887216"/>
            <a:ext cx="1067385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발생 건수의 합 구하기</a:t>
            </a:r>
            <a:endParaRPr lang="en-US" altLang="ko-KR" sz="2400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6FC52-1869-4B70-90DD-A7C35913879E}"/>
              </a:ext>
            </a:extLst>
          </p:cNvPr>
          <p:cNvSpPr txBox="1"/>
          <p:nvPr/>
        </p:nvSpPr>
        <p:spPr>
          <a:xfrm>
            <a:off x="1415480" y="5212312"/>
            <a:ext cx="8712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발생 건수의 합을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‘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범죄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＇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라는 항목으로 두고 이를 합한다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093B16-BEE2-498F-8567-0D4A3CEE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409" y="1958687"/>
            <a:ext cx="9750053" cy="29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8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데이터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89118-1CD3-448E-AD3A-562BB3CFEBBF}"/>
              </a:ext>
            </a:extLst>
          </p:cNvPr>
          <p:cNvSpPr txBox="1"/>
          <p:nvPr/>
        </p:nvSpPr>
        <p:spPr>
          <a:xfrm>
            <a:off x="1224136" y="1160502"/>
            <a:ext cx="54943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검거율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통합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테이블 완성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E4492E-EA82-4C89-9D60-D83215AD7BF7}"/>
              </a:ext>
            </a:extLst>
          </p:cNvPr>
          <p:cNvSpPr/>
          <p:nvPr/>
        </p:nvSpPr>
        <p:spPr>
          <a:xfrm>
            <a:off x="1083835" y="1224522"/>
            <a:ext cx="171574" cy="1440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3B42A-A171-4D2B-9194-432BF429D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35" y="1801942"/>
            <a:ext cx="100584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6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75420" y="3249176"/>
            <a:ext cx="10441160" cy="978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900"/>
              <a:t>감 사 합 니 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CEBEA9-C1F3-452E-BB13-D1B099AE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13" y="2492896"/>
            <a:ext cx="10245974" cy="22501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EEAA59-9B7C-4CDC-B2C6-A1098C855756}"/>
              </a:ext>
            </a:extLst>
          </p:cNvPr>
          <p:cNvSpPr txBox="1"/>
          <p:nvPr/>
        </p:nvSpPr>
        <p:spPr>
          <a:xfrm>
            <a:off x="1137801" y="1988840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 API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키 받는 단계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1A31031-D01B-434A-827D-3A3B10C47089}"/>
              </a:ext>
            </a:extLst>
          </p:cNvPr>
          <p:cNvSpPr/>
          <p:nvPr/>
        </p:nvSpPr>
        <p:spPr>
          <a:xfrm>
            <a:off x="8688288" y="4000018"/>
            <a:ext cx="1224136" cy="72008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29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0BF1C5-FB03-484C-B98B-D34E876C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741" y="1556792"/>
            <a:ext cx="7668518" cy="4333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87E29F-5084-49C5-AABA-17B2136BE1B2}"/>
              </a:ext>
            </a:extLst>
          </p:cNvPr>
          <p:cNvSpPr txBox="1"/>
          <p:nvPr/>
        </p:nvSpPr>
        <p:spPr>
          <a:xfrm>
            <a:off x="2295257" y="1052404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 API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키 받는 단계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10750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0BB2A6-649C-4875-A54C-E4EE59656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71" y="1660772"/>
            <a:ext cx="5936457" cy="4648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D4D01-4F81-4AA3-B5C5-CF60C7FED9DA}"/>
              </a:ext>
            </a:extLst>
          </p:cNvPr>
          <p:cNvSpPr txBox="1"/>
          <p:nvPr/>
        </p:nvSpPr>
        <p:spPr>
          <a:xfrm>
            <a:off x="3125732" y="1204826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 API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키 받는 단계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FD2C822-FFAF-4614-8AF8-E9CA684157F3}"/>
              </a:ext>
            </a:extLst>
          </p:cNvPr>
          <p:cNvSpPr/>
          <p:nvPr/>
        </p:nvSpPr>
        <p:spPr>
          <a:xfrm>
            <a:off x="2301191" y="3661010"/>
            <a:ext cx="86409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51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D4D01-4F81-4AA3-B5C5-CF60C7FED9DA}"/>
              </a:ext>
            </a:extLst>
          </p:cNvPr>
          <p:cNvSpPr txBox="1"/>
          <p:nvPr/>
        </p:nvSpPr>
        <p:spPr>
          <a:xfrm>
            <a:off x="587205" y="1420850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 API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키 받는 단계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5FECC5-0A5D-4E0A-BCC7-218F6CA5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060848"/>
            <a:ext cx="5544616" cy="3988258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FD2C822-FFAF-4614-8AF8-E9CA684157F3}"/>
              </a:ext>
            </a:extLst>
          </p:cNvPr>
          <p:cNvSpPr/>
          <p:nvPr/>
        </p:nvSpPr>
        <p:spPr>
          <a:xfrm>
            <a:off x="2639616" y="3933056"/>
            <a:ext cx="271694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A23C2-1CBF-4D8A-A9DC-9D7AB5476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794" y="2234096"/>
            <a:ext cx="3978654" cy="3397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59EB4-2CCC-470A-B7BD-A232E18654B4}"/>
              </a:ext>
            </a:extLst>
          </p:cNvPr>
          <p:cNvSpPr txBox="1"/>
          <p:nvPr/>
        </p:nvSpPr>
        <p:spPr>
          <a:xfrm>
            <a:off x="7444794" y="1605516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 maps API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키 받는 단계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2F967-DFAA-4655-9B93-A881C76FCAE9}"/>
              </a:ext>
            </a:extLst>
          </p:cNvPr>
          <p:cNvSpPr txBox="1"/>
          <p:nvPr/>
        </p:nvSpPr>
        <p:spPr>
          <a:xfrm>
            <a:off x="7834319" y="4698487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메모장에 저장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27869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03DAF5-48EF-45A7-8868-5171F676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462465"/>
            <a:ext cx="5740355" cy="403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24C52D-2279-4BAE-9E5C-6FC141EC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323" y="3202648"/>
            <a:ext cx="5735960" cy="4097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3247C3-D535-4134-A04A-0EC19242C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741" y="1580311"/>
            <a:ext cx="3724275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06D62F-ACA3-419D-BF6D-B9377B171089}"/>
              </a:ext>
            </a:extLst>
          </p:cNvPr>
          <p:cNvSpPr txBox="1"/>
          <p:nvPr/>
        </p:nvSpPr>
        <p:spPr>
          <a:xfrm>
            <a:off x="1146090" y="1110205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cmd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실행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9C411-9B30-449D-9E57-F4108FC7EA17}"/>
              </a:ext>
            </a:extLst>
          </p:cNvPr>
          <p:cNvSpPr txBox="1"/>
          <p:nvPr/>
        </p:nvSpPr>
        <p:spPr>
          <a:xfrm>
            <a:off x="5231904" y="952668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Pandas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설치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0676A-2AC2-4935-AE5C-6FFF925D21F1}"/>
              </a:ext>
            </a:extLst>
          </p:cNvPr>
          <p:cNvSpPr txBox="1"/>
          <p:nvPr/>
        </p:nvSpPr>
        <p:spPr>
          <a:xfrm>
            <a:off x="5231904" y="2662712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Googlemaps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설치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4374E4-A957-41BC-97D5-C7A2BF248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291" y="4633030"/>
            <a:ext cx="6386601" cy="3160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868E09-23E6-4F75-921B-C70DFA60AF29}"/>
              </a:ext>
            </a:extLst>
          </p:cNvPr>
          <p:cNvSpPr txBox="1"/>
          <p:nvPr/>
        </p:nvSpPr>
        <p:spPr>
          <a:xfrm>
            <a:off x="5298361" y="4052714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xlrd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설치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5483EC-37FF-4F93-AF9C-425D7B9E6C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5599" y="6081412"/>
            <a:ext cx="7085012" cy="3542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8C88EEB-D39D-4AE7-A803-49D818E6FB49}"/>
              </a:ext>
            </a:extLst>
          </p:cNvPr>
          <p:cNvSpPr txBox="1"/>
          <p:nvPr/>
        </p:nvSpPr>
        <p:spPr>
          <a:xfrm>
            <a:off x="4775599" y="5536000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sklearn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설치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34295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오각형 6"/>
          <p:cNvSpPr/>
          <p:nvPr/>
        </p:nvSpPr>
        <p:spPr>
          <a:xfrm>
            <a:off x="0" y="332655"/>
            <a:ext cx="2448272" cy="648072"/>
          </a:xfrm>
          <a:prstGeom prst="homePlate">
            <a:avLst>
              <a:gd name="adj" fmla="val 50000"/>
            </a:avLst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강B"/>
                <a:ea typeface="HY강B"/>
              </a:rPr>
              <a:t>개발 환경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4BB2C3-7805-4DB5-ABBD-BFE36241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17" y="2805458"/>
            <a:ext cx="10348566" cy="33788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C6BC5F-7D9D-4355-A932-F62F8D877E6B}"/>
              </a:ext>
            </a:extLst>
          </p:cNvPr>
          <p:cNvSpPr txBox="1"/>
          <p:nvPr/>
        </p:nvSpPr>
        <p:spPr>
          <a:xfrm>
            <a:off x="921716" y="2272649"/>
            <a:ext cx="4094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파일 생성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BAF5268-F6F1-4A00-A213-7EBD3A8DB556}"/>
              </a:ext>
            </a:extLst>
          </p:cNvPr>
          <p:cNvSpPr/>
          <p:nvPr/>
        </p:nvSpPr>
        <p:spPr>
          <a:xfrm>
            <a:off x="7392144" y="4061692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4D2416-5D77-4876-BA6B-91532189F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218" y="1585299"/>
            <a:ext cx="5756246" cy="335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7C360-F7C5-4E6B-9776-87B9C45E7D6C}"/>
              </a:ext>
            </a:extLst>
          </p:cNvPr>
          <p:cNvSpPr txBox="1"/>
          <p:nvPr/>
        </p:nvSpPr>
        <p:spPr>
          <a:xfrm>
            <a:off x="909823" y="1200238"/>
            <a:ext cx="4937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작업을 원하는 곳으로 이동 후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jupyter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HY동녘B"/>
                <a:ea typeface="HY동녘B"/>
              </a:rPr>
              <a:t>실행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HY동녘B"/>
              <a:ea typeface="HY동녘B"/>
            </a:endParaRPr>
          </a:p>
        </p:txBody>
      </p:sp>
    </p:spTree>
    <p:extLst>
      <p:ext uri="{BB962C8B-B14F-4D97-AF65-F5344CB8AC3E}">
        <p14:creationId xmlns:p14="http://schemas.microsoft.com/office/powerpoint/2010/main" val="53410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586</Words>
  <Application>Microsoft Office PowerPoint</Application>
  <PresentationFormat>와이드스크린</PresentationFormat>
  <Paragraphs>150</Paragraphs>
  <Slides>37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HY강B</vt:lpstr>
      <vt:lpstr>HY동녘B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지수림</dc:creator>
  <cp:lastModifiedBy>이상민</cp:lastModifiedBy>
  <cp:revision>61</cp:revision>
  <dcterms:created xsi:type="dcterms:W3CDTF">2018-07-05T07:19:35Z</dcterms:created>
  <dcterms:modified xsi:type="dcterms:W3CDTF">2018-11-10T09:43:48Z</dcterms:modified>
  <cp:version>1000.0000.01</cp:version>
</cp:coreProperties>
</file>