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8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9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30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31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32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33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34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35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36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37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38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39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2" r:id="rId7"/>
    <p:sldId id="291" r:id="rId8"/>
    <p:sldId id="324" r:id="rId9"/>
    <p:sldId id="292" r:id="rId10"/>
    <p:sldId id="263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8" r:id="rId26"/>
    <p:sldId id="307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20" r:id="rId38"/>
    <p:sldId id="322" r:id="rId39"/>
    <p:sldId id="323" r:id="rId40"/>
    <p:sldId id="290" r:id="rId4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soft" initials="w" lastIdx="28" clrIdx="0"/>
  <p:cmAuthor id="2" name="이상민" initials="이" lastIdx="5" clrIdx="1">
    <p:extLst>
      <p:ext uri="{19B8F6BF-5375-455C-9EA6-DF929625EA0E}">
        <p15:presenceInfo xmlns:p15="http://schemas.microsoft.com/office/powerpoint/2012/main" userId="이상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0" autoAdjust="0"/>
    <p:restoredTop sz="78351" autoAdjust="0"/>
  </p:normalViewPr>
  <p:slideViewPr>
    <p:cSldViewPr>
      <p:cViewPr varScale="1">
        <p:scale>
          <a:sx n="115" d="100"/>
          <a:sy n="115" d="100"/>
        </p:scale>
        <p:origin x="108" y="426"/>
      </p:cViewPr>
      <p:guideLst>
        <p:guide orient="horz" pos="16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1-21T00:05:49.043" idx="5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1-21T00:05:49.043" idx="5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1-21T00:05:49.043" idx="5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1-21T00:05:49.043" idx="5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1-21T00:05:49.043" idx="5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1-21T00:05:49.043" idx="5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1-21T00:05:49.043" idx="5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1-21T00:05:49.043" idx="5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1-21T00:05:49.043" idx="5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1-21T00:05:49.043" idx="5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1-21T00:05:49.043" idx="5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1-21T00:05:49.043" idx="5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1-21T00:05:49.043" idx="5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1-21T00:05:49.043" idx="5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1-21T00:05:49.043" idx="5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30E1C2D-B41F-4C3F-AA7D-A7311F8B181A}" type="datetime1">
              <a:rPr lang="ko-KR" altLang="en-US"/>
              <a:pPr lvl="0">
                <a:defRPr/>
              </a:pPr>
              <a:t>2018-11-20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B3A6F6B-22E0-403F-93B6-9D1F38018D4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12</a:t>
            </a:r>
            <a:r>
              <a:rPr lang="ko-KR" altLang="en-US" dirty="0"/>
              <a:t>장 검색 세미나를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33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색인이란</a:t>
            </a:r>
            <a:r>
              <a:rPr lang="en-US" altLang="ko-KR" dirty="0"/>
              <a:t>? </a:t>
            </a:r>
            <a:r>
              <a:rPr lang="ko-KR" altLang="en-US" dirty="0"/>
              <a:t>예를 들어 책에서 어떤 주제가 어느 페이지에 있는지를 뜻 합니다</a:t>
            </a:r>
            <a:r>
              <a:rPr lang="en-US" altLang="ko-KR" dirty="0"/>
              <a:t>. </a:t>
            </a:r>
            <a:r>
              <a:rPr lang="ko-KR" altLang="en-US" dirty="0"/>
              <a:t>이처럼 개발 환경의 설정이라는 페이지는 </a:t>
            </a:r>
            <a:r>
              <a:rPr lang="en-US" altLang="ko-KR" dirty="0"/>
              <a:t>8</a:t>
            </a:r>
            <a:r>
              <a:rPr lang="ko-KR" altLang="en-US" dirty="0"/>
              <a:t>페이지 라는 것을 색인이라 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574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자료구조에서 색인은 내가 찾으려는 검색 키 값을 가지는 자료의 위치를 저장하는 것 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이처럼 </a:t>
            </a:r>
            <a:r>
              <a:rPr lang="en-US" altLang="ko-KR" dirty="0"/>
              <a:t>10</a:t>
            </a:r>
            <a:r>
              <a:rPr lang="ko-KR" altLang="en-US" dirty="0"/>
              <a:t>이라는 검색 키와 </a:t>
            </a:r>
            <a:r>
              <a:rPr lang="en-US" altLang="ko-KR" dirty="0"/>
              <a:t>0</a:t>
            </a:r>
            <a:r>
              <a:rPr lang="ko-KR" altLang="en-US" dirty="0"/>
              <a:t>번 째라는 해당 위치를 가지고 있는 것을 색인이라 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254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색인 테이블은 색인들이 모여 있는 테이블로써 이와 같은 것을 색인 테이블이라 합니다</a:t>
            </a:r>
            <a:r>
              <a:rPr lang="en-US" altLang="ko-KR" dirty="0"/>
              <a:t>. </a:t>
            </a:r>
            <a:r>
              <a:rPr lang="ko-KR" altLang="en-US" dirty="0"/>
              <a:t>그리고 이처럼 기존 자료들이 오름차순으로 정렬되어 있으면 색인 테이블도 오름차순으로 만들어 지게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79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색인 테이블의 사용입니다</a:t>
            </a:r>
            <a:r>
              <a:rPr lang="en-US" altLang="ko-KR" dirty="0"/>
              <a:t>. </a:t>
            </a:r>
            <a:r>
              <a:rPr lang="ko-KR" altLang="en-US" dirty="0"/>
              <a:t>색인 테이블 검색에서 </a:t>
            </a:r>
            <a:r>
              <a:rPr lang="en-US" altLang="ko-KR" dirty="0"/>
              <a:t>60</a:t>
            </a:r>
            <a:r>
              <a:rPr lang="ko-KR" altLang="en-US" dirty="0"/>
              <a:t>을 검색하는 것을 예를 들어 보겠습니다</a:t>
            </a:r>
            <a:r>
              <a:rPr lang="en-US" altLang="ko-KR" dirty="0"/>
              <a:t>. </a:t>
            </a:r>
            <a:r>
              <a:rPr lang="ko-KR" altLang="en-US" dirty="0"/>
              <a:t>첫 번째로 </a:t>
            </a:r>
            <a:r>
              <a:rPr lang="en-US" altLang="ko-KR" dirty="0"/>
              <a:t>10</a:t>
            </a:r>
            <a:r>
              <a:rPr lang="ko-KR" altLang="en-US" dirty="0"/>
              <a:t>은 </a:t>
            </a:r>
            <a:r>
              <a:rPr lang="en-US" altLang="ko-KR" dirty="0"/>
              <a:t>60</a:t>
            </a:r>
            <a:r>
              <a:rPr lang="ko-KR" altLang="en-US" dirty="0"/>
              <a:t>보다 작으므로 다음으로 넘어갑니다</a:t>
            </a:r>
            <a:r>
              <a:rPr lang="en-US" altLang="ko-KR" dirty="0"/>
              <a:t>. </a:t>
            </a:r>
            <a:r>
              <a:rPr lang="ko-KR" altLang="en-US" dirty="0"/>
              <a:t>두 번째로 </a:t>
            </a:r>
            <a:r>
              <a:rPr lang="en-US" altLang="ko-KR" dirty="0"/>
              <a:t>50</a:t>
            </a:r>
            <a:r>
              <a:rPr lang="ko-KR" altLang="en-US" dirty="0"/>
              <a:t>은 </a:t>
            </a:r>
            <a:r>
              <a:rPr lang="en-US" altLang="ko-KR" dirty="0"/>
              <a:t>60</a:t>
            </a:r>
            <a:r>
              <a:rPr lang="ko-KR" altLang="en-US" dirty="0"/>
              <a:t>보다 작으므로 다음으로 넘어갑니다</a:t>
            </a:r>
            <a:r>
              <a:rPr lang="en-US" altLang="ko-KR" dirty="0"/>
              <a:t>. 70</a:t>
            </a:r>
            <a:r>
              <a:rPr lang="ko-KR" altLang="en-US" dirty="0"/>
              <a:t>은 </a:t>
            </a:r>
            <a:r>
              <a:rPr lang="en-US" altLang="ko-KR" dirty="0"/>
              <a:t>60</a:t>
            </a:r>
            <a:r>
              <a:rPr lang="ko-KR" altLang="en-US" dirty="0"/>
              <a:t>보다 크므로 중지하게 됩니다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4 </a:t>
            </a:r>
            <a:r>
              <a:rPr lang="ko-KR" altLang="en-US" dirty="0"/>
              <a:t>번째 위치에서 중지하게 되므로 </a:t>
            </a:r>
            <a:r>
              <a:rPr lang="en-US" altLang="ko-KR" dirty="0"/>
              <a:t>2</a:t>
            </a:r>
            <a:r>
              <a:rPr lang="ko-KR" altLang="en-US" dirty="0"/>
              <a:t>부터 </a:t>
            </a:r>
            <a:r>
              <a:rPr lang="en-US" altLang="ko-KR" dirty="0"/>
              <a:t>4</a:t>
            </a:r>
            <a:r>
              <a:rPr lang="ko-KR" altLang="en-US" dirty="0"/>
              <a:t>까지가 검색 범위에 해당되게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984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이처럼 검색 범위는 위치 </a:t>
            </a:r>
            <a:r>
              <a:rPr lang="en-US" altLang="ko-KR" dirty="0"/>
              <a:t>2</a:t>
            </a:r>
            <a:r>
              <a:rPr lang="ko-KR" altLang="en-US" dirty="0"/>
              <a:t>부터 위치 </a:t>
            </a:r>
            <a:r>
              <a:rPr lang="en-US" altLang="ko-KR" dirty="0"/>
              <a:t>4</a:t>
            </a:r>
            <a:r>
              <a:rPr lang="ko-KR" altLang="en-US" dirty="0"/>
              <a:t>까지 해당이 됩니다</a:t>
            </a:r>
            <a:r>
              <a:rPr lang="en-US" altLang="ko-KR" dirty="0"/>
              <a:t>. </a:t>
            </a:r>
            <a:r>
              <a:rPr lang="ko-KR" altLang="en-US" dirty="0"/>
              <a:t>하지만 위치 </a:t>
            </a:r>
            <a:r>
              <a:rPr lang="en-US" altLang="ko-KR" dirty="0"/>
              <a:t>4</a:t>
            </a:r>
            <a:r>
              <a:rPr lang="ko-KR" altLang="en-US" dirty="0"/>
              <a:t>에 저장된 자료가 검색 키 값보다 큰 값을 알고 있기 때문에 위치 </a:t>
            </a:r>
            <a:r>
              <a:rPr lang="en-US" altLang="ko-KR" dirty="0"/>
              <a:t>3</a:t>
            </a:r>
            <a:r>
              <a:rPr lang="ko-KR" altLang="en-US" dirty="0"/>
              <a:t>까지만 검색하여 </a:t>
            </a:r>
            <a:r>
              <a:rPr lang="en-US" altLang="ko-KR" dirty="0"/>
              <a:t>60</a:t>
            </a:r>
            <a:r>
              <a:rPr lang="ko-KR" altLang="en-US" dirty="0"/>
              <a:t>을 찾게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537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색인과 색인 테이블의 검색 성능입니다</a:t>
            </a:r>
            <a:r>
              <a:rPr lang="en-US" altLang="ko-KR" dirty="0"/>
              <a:t>. </a:t>
            </a:r>
            <a:r>
              <a:rPr lang="ko-KR" altLang="en-US" dirty="0"/>
              <a:t>전체 자료의 개수가 </a:t>
            </a:r>
            <a:r>
              <a:rPr lang="en-US" altLang="ko-KR" dirty="0"/>
              <a:t>n</a:t>
            </a:r>
            <a:r>
              <a:rPr lang="ko-KR" altLang="en-US" dirty="0"/>
              <a:t>개이고 색인 테이블의 인덱스 개수가 </a:t>
            </a:r>
            <a:r>
              <a:rPr lang="en-US" altLang="ko-KR" dirty="0"/>
              <a:t>m</a:t>
            </a:r>
            <a:r>
              <a:rPr lang="ko-KR" altLang="en-US" dirty="0"/>
              <a:t>개라고 하면 먼저 색인 테이블에서 </a:t>
            </a:r>
            <a:r>
              <a:rPr lang="en-US" altLang="ko-KR" dirty="0"/>
              <a:t>m</a:t>
            </a:r>
            <a:r>
              <a:rPr lang="ko-KR" altLang="en-US" dirty="0"/>
              <a:t>번 키 값을 비교하고 색인 테이블에서 검색 범위가 정해지기 때문에 실제 자료에서 </a:t>
            </a:r>
            <a:r>
              <a:rPr lang="en-US" altLang="ko-KR" dirty="0"/>
              <a:t>n</a:t>
            </a:r>
            <a:r>
              <a:rPr lang="ko-KR" altLang="en-US" dirty="0"/>
              <a:t>분에 </a:t>
            </a:r>
            <a:r>
              <a:rPr lang="en-US" altLang="ko-KR" dirty="0"/>
              <a:t>m</a:t>
            </a:r>
            <a:r>
              <a:rPr lang="ko-KR" altLang="en-US" dirty="0"/>
              <a:t>번 키 값을 비교하게 됩니다</a:t>
            </a:r>
            <a:r>
              <a:rPr lang="en-US" altLang="ko-KR" dirty="0"/>
              <a:t>. </a:t>
            </a:r>
            <a:r>
              <a:rPr lang="ko-KR" altLang="en-US" dirty="0"/>
              <a:t>그래서 빅 오 표기법으로 표기하면 </a:t>
            </a:r>
            <a:r>
              <a:rPr lang="en-US" altLang="ko-KR" dirty="0"/>
              <a:t>O(</a:t>
            </a:r>
            <a:r>
              <a:rPr lang="en-US" altLang="ko-KR" dirty="0" err="1"/>
              <a:t>m+n</a:t>
            </a:r>
            <a:r>
              <a:rPr lang="en-US" altLang="ko-KR" dirty="0"/>
              <a:t>/m) </a:t>
            </a:r>
            <a:r>
              <a:rPr lang="ko-KR" altLang="en-US" dirty="0"/>
              <a:t>이 됩니다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색인 검색 결과가 일반 순차 검색 보다 전체 비교 횟수가 줄어들어 좀 더 효율적인 것을 알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4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이진 검색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070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이진 검색 이란 미리 정렬된 자료를 대상으로 검색 범위를 반으로 감소시켜 가면서 검색 키를 찾는 검색 방법 입니다</a:t>
            </a:r>
            <a:r>
              <a:rPr lang="en-US" altLang="ko-KR" dirty="0"/>
              <a:t>. </a:t>
            </a:r>
            <a:r>
              <a:rPr lang="ko-KR" altLang="en-US" dirty="0"/>
              <a:t>여기서 검색 키가 중간보다 작으면 왼쪽을 검색하고 중간 값보다 크면 오른쪽을 검색합니다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24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예시로 </a:t>
            </a:r>
            <a:r>
              <a:rPr lang="en-US" altLang="ko-KR" dirty="0"/>
              <a:t>60</a:t>
            </a:r>
            <a:r>
              <a:rPr lang="ko-KR" altLang="en-US" dirty="0"/>
              <a:t>을 검색해보겠습니다</a:t>
            </a:r>
            <a:r>
              <a:rPr lang="en-US" altLang="ko-KR" dirty="0"/>
              <a:t>. </a:t>
            </a:r>
            <a:r>
              <a:rPr lang="ko-KR" altLang="en-US" dirty="0"/>
              <a:t>여기서 중간 위치는 시작 위치와 마지막 위치를 더한 뒤 </a:t>
            </a:r>
            <a:r>
              <a:rPr lang="en-US" altLang="ko-KR" dirty="0"/>
              <a:t>2</a:t>
            </a:r>
            <a:r>
              <a:rPr lang="ko-KR" altLang="en-US" dirty="0"/>
              <a:t>로 나눈 값이 </a:t>
            </a:r>
            <a:r>
              <a:rPr lang="en-US" altLang="ko-KR" dirty="0"/>
              <a:t>2.5 </a:t>
            </a:r>
            <a:r>
              <a:rPr lang="ko-KR" altLang="en-US" dirty="0"/>
              <a:t>이므로 </a:t>
            </a:r>
            <a:r>
              <a:rPr lang="en-US" altLang="ko-KR" dirty="0"/>
              <a:t>2</a:t>
            </a:r>
            <a:r>
              <a:rPr lang="ko-KR" altLang="en-US" dirty="0"/>
              <a:t>로 정하여 </a:t>
            </a:r>
            <a:r>
              <a:rPr lang="en-US" altLang="ko-KR" dirty="0"/>
              <a:t>2</a:t>
            </a:r>
            <a:r>
              <a:rPr lang="ko-KR" altLang="en-US" dirty="0"/>
              <a:t>번 째인 </a:t>
            </a:r>
            <a:r>
              <a:rPr lang="en-US" altLang="ko-KR" dirty="0"/>
              <a:t>50</a:t>
            </a:r>
            <a:r>
              <a:rPr lang="ko-KR" altLang="en-US" dirty="0"/>
              <a:t>이 중간 위치가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728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번째로 중간 위치에 있는 자료 </a:t>
            </a:r>
            <a:r>
              <a:rPr lang="en-US" altLang="ko-KR" dirty="0"/>
              <a:t>50</a:t>
            </a:r>
            <a:r>
              <a:rPr lang="ko-KR" altLang="en-US" dirty="0"/>
              <a:t>과 검색 키인 </a:t>
            </a:r>
            <a:r>
              <a:rPr lang="en-US" altLang="ko-KR" dirty="0"/>
              <a:t>60</a:t>
            </a:r>
            <a:r>
              <a:rPr lang="ko-KR" altLang="en-US" dirty="0"/>
              <a:t>을 비교합니다</a:t>
            </a:r>
            <a:r>
              <a:rPr lang="en-US" altLang="ko-KR" dirty="0"/>
              <a:t>. 60</a:t>
            </a:r>
            <a:r>
              <a:rPr lang="ko-KR" altLang="en-US" dirty="0"/>
              <a:t>이 </a:t>
            </a:r>
            <a:r>
              <a:rPr lang="en-US" altLang="ko-KR" dirty="0"/>
              <a:t>50</a:t>
            </a:r>
            <a:r>
              <a:rPr lang="ko-KR" altLang="en-US" dirty="0"/>
              <a:t>보다 크므로 </a:t>
            </a:r>
            <a:r>
              <a:rPr lang="en-US" altLang="ko-KR" dirty="0"/>
              <a:t>50</a:t>
            </a:r>
            <a:r>
              <a:rPr lang="ko-KR" altLang="en-US" dirty="0"/>
              <a:t>의 뒷부분을 검색 범위로 지정합니다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49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검색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77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후 똑같이 시작위치와 마지막 위치를 더하고 </a:t>
            </a:r>
            <a:r>
              <a:rPr lang="en-US" altLang="ko-KR" dirty="0"/>
              <a:t>2</a:t>
            </a:r>
            <a:r>
              <a:rPr lang="ko-KR" altLang="en-US" dirty="0"/>
              <a:t>로 나누면 </a:t>
            </a:r>
            <a:r>
              <a:rPr lang="en-US" altLang="ko-KR" dirty="0"/>
              <a:t>4</a:t>
            </a:r>
            <a:r>
              <a:rPr lang="ko-KR" altLang="en-US" dirty="0"/>
              <a:t>가 나오게 되고 그 위치의 값은 </a:t>
            </a:r>
            <a:r>
              <a:rPr lang="en-US" altLang="ko-KR" dirty="0"/>
              <a:t>70</a:t>
            </a:r>
            <a:r>
              <a:rPr lang="ko-KR" altLang="en-US" dirty="0"/>
              <a:t>인 것을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211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후 중간 위치 </a:t>
            </a:r>
            <a:r>
              <a:rPr lang="en-US" altLang="ko-KR" dirty="0"/>
              <a:t>4</a:t>
            </a:r>
            <a:r>
              <a:rPr lang="ko-KR" altLang="en-US" dirty="0"/>
              <a:t>에 있는 자료와 검색 키의 값을 비교하여 </a:t>
            </a:r>
            <a:r>
              <a:rPr lang="en-US" altLang="ko-KR" dirty="0"/>
              <a:t>60</a:t>
            </a:r>
            <a:r>
              <a:rPr lang="ko-KR" altLang="en-US" dirty="0"/>
              <a:t>이 </a:t>
            </a:r>
            <a:r>
              <a:rPr lang="en-US" altLang="ko-KR" dirty="0"/>
              <a:t>70</a:t>
            </a:r>
            <a:r>
              <a:rPr lang="ko-KR" altLang="en-US" dirty="0"/>
              <a:t>보다 작은 것을 확인하고 </a:t>
            </a:r>
            <a:r>
              <a:rPr lang="en-US" altLang="ko-KR" dirty="0"/>
              <a:t>4</a:t>
            </a:r>
            <a:r>
              <a:rPr lang="ko-KR" altLang="en-US" dirty="0"/>
              <a:t>번 째의 앞부분을 검색 범위로 지정합니다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36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그때 중간위치가 </a:t>
            </a:r>
            <a:r>
              <a:rPr lang="en-US" altLang="ko-KR" dirty="0"/>
              <a:t>3</a:t>
            </a:r>
            <a:r>
              <a:rPr lang="ko-KR" altLang="en-US" dirty="0"/>
              <a:t>이므로 </a:t>
            </a:r>
            <a:r>
              <a:rPr lang="en-US" altLang="ko-KR" dirty="0"/>
              <a:t>3</a:t>
            </a:r>
            <a:r>
              <a:rPr lang="ko-KR" altLang="en-US" dirty="0"/>
              <a:t>번째 위치가 </a:t>
            </a:r>
            <a:r>
              <a:rPr lang="en-US" altLang="ko-KR" dirty="0"/>
              <a:t>60</a:t>
            </a:r>
            <a:r>
              <a:rPr lang="ko-KR" altLang="en-US" dirty="0"/>
              <a:t>이므로 검색 키 값과 같아 검색에 성공하게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855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이진 검색 트리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49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이진 검색 </a:t>
            </a:r>
            <a:r>
              <a:rPr lang="ko-KR" altLang="en-US" dirty="0" err="1"/>
              <a:t>트리란</a:t>
            </a:r>
            <a:r>
              <a:rPr lang="ko-KR" altLang="en-US" dirty="0"/>
              <a:t> 검색을 위한 이진 트리입니다</a:t>
            </a:r>
            <a:r>
              <a:rPr lang="en-US" altLang="ko-KR" dirty="0"/>
              <a:t>. </a:t>
            </a:r>
            <a:r>
              <a:rPr lang="ko-KR" altLang="en-US" dirty="0"/>
              <a:t>이전에 배운 이진 검색과 비교해보면 이진 검색은 구분 알고리즘의 한 종류이고 대상은 정렬된 배열이며 공통 점은 검색 입니다</a:t>
            </a:r>
            <a:r>
              <a:rPr lang="en-US" altLang="ko-KR" dirty="0"/>
              <a:t>. </a:t>
            </a:r>
            <a:r>
              <a:rPr lang="ko-KR" altLang="en-US" dirty="0"/>
              <a:t>이진 검색 트리는 자료구조의 한 종류이며 대상은 이진 트리입니다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611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이진 검색 트리는 모든 자식 노드의 개수가 </a:t>
            </a:r>
            <a:r>
              <a:rPr lang="en-US" altLang="ko-KR" dirty="0"/>
              <a:t>2</a:t>
            </a:r>
            <a:r>
              <a:rPr lang="ko-KR" altLang="en-US" dirty="0"/>
              <a:t>개 이하입니다</a:t>
            </a:r>
            <a:r>
              <a:rPr lang="en-US" altLang="ko-KR" dirty="0"/>
              <a:t>. </a:t>
            </a:r>
            <a:r>
              <a:rPr lang="ko-KR" altLang="en-US" dirty="0"/>
              <a:t>이처럼 </a:t>
            </a:r>
            <a:r>
              <a:rPr lang="en-US" altLang="ko-KR" dirty="0"/>
              <a:t>60</a:t>
            </a:r>
            <a:r>
              <a:rPr lang="ko-KR" altLang="en-US" dirty="0"/>
              <a:t>은 자식 노드가 </a:t>
            </a:r>
            <a:r>
              <a:rPr lang="en-US" altLang="ko-KR" dirty="0"/>
              <a:t>2</a:t>
            </a:r>
            <a:r>
              <a:rPr lang="ko-KR" altLang="en-US" dirty="0"/>
              <a:t>개이므로 차수가 </a:t>
            </a:r>
            <a:r>
              <a:rPr lang="en-US" altLang="ko-KR" dirty="0"/>
              <a:t>2</a:t>
            </a:r>
            <a:r>
              <a:rPr lang="ko-KR" altLang="en-US" dirty="0"/>
              <a:t>이고 </a:t>
            </a:r>
            <a:r>
              <a:rPr lang="en-US" altLang="ko-KR" dirty="0"/>
              <a:t>30</a:t>
            </a:r>
            <a:r>
              <a:rPr lang="ko-KR" altLang="en-US" dirty="0"/>
              <a:t>과 </a:t>
            </a:r>
            <a:r>
              <a:rPr lang="en-US" altLang="ko-KR" dirty="0"/>
              <a:t>70</a:t>
            </a:r>
            <a:r>
              <a:rPr lang="ko-KR" altLang="en-US" dirty="0"/>
              <a:t>은 자식 노드가 </a:t>
            </a:r>
            <a:r>
              <a:rPr lang="en-US" altLang="ko-KR" dirty="0"/>
              <a:t>1</a:t>
            </a:r>
            <a:r>
              <a:rPr lang="ko-KR" altLang="en-US" dirty="0"/>
              <a:t>개 이므로 차수가 </a:t>
            </a:r>
            <a:r>
              <a:rPr lang="en-US" altLang="ko-KR" dirty="0"/>
              <a:t>1</a:t>
            </a:r>
            <a:r>
              <a:rPr lang="ko-KR" altLang="en-US" dirty="0"/>
              <a:t>입니다</a:t>
            </a:r>
            <a:r>
              <a:rPr lang="en-US" altLang="ko-KR" dirty="0"/>
              <a:t>. 10</a:t>
            </a:r>
            <a:r>
              <a:rPr lang="ko-KR" altLang="en-US" dirty="0"/>
              <a:t>은 자식 노드가 없으므로 차수가 </a:t>
            </a:r>
            <a:r>
              <a:rPr lang="en-US" altLang="ko-KR" dirty="0"/>
              <a:t>0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0357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이진 검색 트리는 제약 사항을 가지고 있습니다</a:t>
            </a:r>
            <a:r>
              <a:rPr lang="en-US" altLang="ko-KR" dirty="0"/>
              <a:t>. </a:t>
            </a:r>
            <a:r>
              <a:rPr lang="ko-KR" altLang="en-US" dirty="0"/>
              <a:t>첫 번째로 왼쪽 서브 트리에 있는 모든 노드의 키는 루트의 키보다 작다는 것 입니다</a:t>
            </a:r>
            <a:r>
              <a:rPr lang="en-US" altLang="ko-KR" dirty="0"/>
              <a:t>. </a:t>
            </a:r>
            <a:r>
              <a:rPr lang="ko-KR" altLang="en-US" dirty="0"/>
              <a:t>두 번째로 오른쪽 서브 트리에 있는 모든 노드의 키는 루트의 키보다 작다는 것입니다</a:t>
            </a:r>
            <a:r>
              <a:rPr lang="en-US" altLang="ko-KR" dirty="0"/>
              <a:t>. </a:t>
            </a:r>
            <a:r>
              <a:rPr lang="ko-KR" altLang="en-US" dirty="0"/>
              <a:t>세 번째로 왼쪽 서브 트리와 오른쪽 서브 트리 모두 이진 검색 트리라는 것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5197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이진 검색 트리의 검색 연산은 첫 번째로 검색 키 값과 현재 노드의 키 값이 같을 경우 검색을 성공하게 됩니다</a:t>
            </a:r>
            <a:r>
              <a:rPr lang="en-US" altLang="ko-KR" dirty="0"/>
              <a:t>. </a:t>
            </a:r>
            <a:r>
              <a:rPr lang="ko-KR" altLang="en-US" dirty="0"/>
              <a:t>두 번째로 검색 키 값이 현재 노드의 키 값보다 작은 경우 왼쪽 서브 트리로 이동하게 됩니다</a:t>
            </a:r>
            <a:r>
              <a:rPr lang="en-US" altLang="ko-KR" dirty="0"/>
              <a:t>. </a:t>
            </a:r>
            <a:r>
              <a:rPr lang="ko-KR" altLang="en-US" dirty="0"/>
              <a:t>세 번째로 검색 키 값이 현재 노드의 키 값보다 큰 경우 오른쪽 서브 트리로 이동시킵니다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823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이진 검색 트리의 성공한 검색을 예로 </a:t>
            </a:r>
            <a:r>
              <a:rPr lang="en-US" altLang="ko-KR" dirty="0"/>
              <a:t>50</a:t>
            </a:r>
            <a:r>
              <a:rPr lang="ko-KR" altLang="en-US" dirty="0"/>
              <a:t>을 검색 해보겠습니다</a:t>
            </a:r>
            <a:r>
              <a:rPr lang="en-US" altLang="ko-KR" dirty="0"/>
              <a:t>. </a:t>
            </a:r>
            <a:r>
              <a:rPr lang="ko-KR" altLang="en-US" dirty="0"/>
              <a:t>첫 번째로 </a:t>
            </a:r>
            <a:r>
              <a:rPr lang="en-US" altLang="ko-KR" dirty="0"/>
              <a:t>50</a:t>
            </a:r>
            <a:r>
              <a:rPr lang="ko-KR" altLang="en-US" dirty="0"/>
              <a:t>이 </a:t>
            </a:r>
            <a:r>
              <a:rPr lang="en-US" altLang="ko-KR" dirty="0"/>
              <a:t>70</a:t>
            </a:r>
            <a:r>
              <a:rPr lang="ko-KR" altLang="en-US" dirty="0"/>
              <a:t>보다 작으므로 왼쪽 자식 노드로 이동합니다</a:t>
            </a:r>
            <a:r>
              <a:rPr lang="en-US" altLang="ko-KR" dirty="0"/>
              <a:t>. </a:t>
            </a:r>
            <a:r>
              <a:rPr lang="ko-KR" altLang="en-US" dirty="0"/>
              <a:t>그 후 </a:t>
            </a:r>
            <a:r>
              <a:rPr lang="en-US" altLang="ko-KR" dirty="0"/>
              <a:t>50</a:t>
            </a:r>
            <a:r>
              <a:rPr lang="ko-KR" altLang="en-US" dirty="0"/>
              <a:t>이 </a:t>
            </a:r>
            <a:r>
              <a:rPr lang="en-US" altLang="ko-KR" dirty="0"/>
              <a:t>40</a:t>
            </a:r>
            <a:r>
              <a:rPr lang="ko-KR" altLang="en-US" dirty="0"/>
              <a:t>보다 크므로 오른쪽 자식 노드로 이동합니다 그 후 </a:t>
            </a:r>
            <a:r>
              <a:rPr lang="en-US" altLang="ko-KR" dirty="0"/>
              <a:t>50</a:t>
            </a:r>
            <a:r>
              <a:rPr lang="ko-KR" altLang="en-US" dirty="0"/>
              <a:t>을 발견하여 검색을 성공하게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579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전과 다르게 검색을 실패하는 예로 </a:t>
            </a:r>
            <a:r>
              <a:rPr lang="en-US" altLang="ko-KR" dirty="0"/>
              <a:t>55</a:t>
            </a:r>
            <a:r>
              <a:rPr lang="ko-KR" altLang="en-US" dirty="0"/>
              <a:t>을 검색 해보겠습니다</a:t>
            </a:r>
            <a:r>
              <a:rPr lang="en-US" altLang="ko-KR" dirty="0"/>
              <a:t>. </a:t>
            </a:r>
            <a:r>
              <a:rPr lang="ko-KR" altLang="en-US" dirty="0"/>
              <a:t>첫 번째로 </a:t>
            </a:r>
            <a:r>
              <a:rPr lang="en-US" altLang="ko-KR" dirty="0"/>
              <a:t>55</a:t>
            </a:r>
            <a:r>
              <a:rPr lang="ko-KR" altLang="en-US" dirty="0"/>
              <a:t>가 </a:t>
            </a:r>
            <a:r>
              <a:rPr lang="en-US" altLang="ko-KR" dirty="0"/>
              <a:t>70</a:t>
            </a:r>
            <a:r>
              <a:rPr lang="ko-KR" altLang="en-US" dirty="0"/>
              <a:t>보다 작으므로 왼쪽 자식 노드로 이동합니다</a:t>
            </a:r>
            <a:r>
              <a:rPr lang="en-US" altLang="ko-KR" dirty="0"/>
              <a:t>. </a:t>
            </a:r>
            <a:r>
              <a:rPr lang="ko-KR" altLang="en-US" dirty="0"/>
              <a:t>그 후 </a:t>
            </a:r>
            <a:r>
              <a:rPr lang="en-US" altLang="ko-KR" dirty="0"/>
              <a:t>55</a:t>
            </a:r>
            <a:r>
              <a:rPr lang="ko-KR" altLang="en-US" dirty="0"/>
              <a:t>가 </a:t>
            </a:r>
            <a:r>
              <a:rPr lang="en-US" altLang="ko-KR" dirty="0"/>
              <a:t>40</a:t>
            </a:r>
            <a:r>
              <a:rPr lang="ko-KR" altLang="en-US" dirty="0"/>
              <a:t>보다 크므로 오른쪽 자식 노드로 이동합니다</a:t>
            </a:r>
            <a:r>
              <a:rPr lang="en-US" altLang="ko-KR" dirty="0"/>
              <a:t>. </a:t>
            </a:r>
            <a:r>
              <a:rPr lang="ko-KR" altLang="en-US" dirty="0"/>
              <a:t>그 후 </a:t>
            </a:r>
            <a:r>
              <a:rPr lang="en-US" altLang="ko-KR" dirty="0"/>
              <a:t>50</a:t>
            </a:r>
            <a:r>
              <a:rPr lang="ko-KR" altLang="en-US" dirty="0"/>
              <a:t>이 </a:t>
            </a:r>
            <a:r>
              <a:rPr lang="en-US" altLang="ko-KR" dirty="0"/>
              <a:t>55</a:t>
            </a:r>
            <a:r>
              <a:rPr lang="ko-KR" altLang="en-US" dirty="0"/>
              <a:t>보다 작고 </a:t>
            </a:r>
            <a:r>
              <a:rPr lang="en-US" altLang="ko-KR" dirty="0"/>
              <a:t>50</a:t>
            </a:r>
            <a:r>
              <a:rPr lang="ko-KR" altLang="en-US" dirty="0"/>
              <a:t>의 자식 노드가 없으므로 검색을 실패하게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748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검색의 예로 인터넷 검색이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sz="1200" dirty="0"/>
              <a:t>검색은 이러한 검색 키</a:t>
            </a:r>
            <a:r>
              <a:rPr lang="en-US" altLang="ko-KR" sz="1200" dirty="0"/>
              <a:t>(</a:t>
            </a:r>
            <a:r>
              <a:rPr lang="ko-KR" altLang="en-US" sz="1200" dirty="0"/>
              <a:t>검색 키워드</a:t>
            </a:r>
            <a:r>
              <a:rPr lang="en-US" altLang="ko-KR" sz="1200" dirty="0"/>
              <a:t>)</a:t>
            </a:r>
            <a:r>
              <a:rPr lang="ko-KR" altLang="en-US" sz="1200" dirty="0"/>
              <a:t>를 가지는 내가 원하는 자료를 찾는 것이다</a:t>
            </a:r>
            <a:r>
              <a:rPr lang="en-US" altLang="ko-KR" sz="1200" dirty="0"/>
              <a:t>.</a:t>
            </a:r>
          </a:p>
          <a:p>
            <a:r>
              <a:rPr lang="ko-KR" altLang="en-US" dirty="0"/>
              <a:t>그리고 여기서 찾고자 하는 자료를 다른 자료들과 구별시켜주는 검색키가 가장 중요합니다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2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이처럼 검색에 실패하는 경우를 위해 이전 검색 트리에서는 추가 연산이 필요합니다</a:t>
            </a:r>
            <a:r>
              <a:rPr lang="en-US" altLang="ko-KR" dirty="0"/>
              <a:t>. </a:t>
            </a:r>
            <a:r>
              <a:rPr lang="ko-KR" altLang="en-US" dirty="0"/>
              <a:t>첫 번째로는 적절한 삽입 위치를 찾는 것 입니다</a:t>
            </a:r>
            <a:r>
              <a:rPr lang="en-US" altLang="ko-KR" dirty="0"/>
              <a:t>. </a:t>
            </a:r>
            <a:r>
              <a:rPr lang="ko-KR" altLang="en-US" dirty="0"/>
              <a:t>두 번째로는 앞 단계에서 찾은 위치에 새로운 노드를 추가하는 것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7672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이진 검색 트리에 노드를 추가하는 예시를 들어 보겠습니다</a:t>
            </a:r>
            <a:r>
              <a:rPr lang="en-US" altLang="ko-KR" dirty="0"/>
              <a:t>. </a:t>
            </a:r>
            <a:r>
              <a:rPr lang="ko-KR" altLang="en-US" dirty="0"/>
              <a:t>첫 번째로 빈 트리에 추가할 경우의 예입니다</a:t>
            </a:r>
            <a:r>
              <a:rPr lang="en-US" altLang="ko-KR" dirty="0"/>
              <a:t>. </a:t>
            </a:r>
            <a:r>
              <a:rPr lang="ko-KR" altLang="en-US" dirty="0"/>
              <a:t>비교 대상이 없기 때문에 최상위 루트 노드로 </a:t>
            </a:r>
            <a:r>
              <a:rPr lang="en-US" altLang="ko-KR" dirty="0"/>
              <a:t>70</a:t>
            </a:r>
            <a:r>
              <a:rPr lang="ko-KR" altLang="en-US" dirty="0"/>
              <a:t>이라는 새로운 노드를 추가합니다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06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40</a:t>
            </a:r>
            <a:r>
              <a:rPr lang="ko-KR" altLang="en-US" dirty="0"/>
              <a:t>을 추가하는 예입니다</a:t>
            </a:r>
            <a:r>
              <a:rPr lang="en-US" altLang="ko-KR" dirty="0"/>
              <a:t>. </a:t>
            </a:r>
            <a:r>
              <a:rPr lang="ko-KR" altLang="en-US" dirty="0"/>
              <a:t>첫 번째로 </a:t>
            </a:r>
            <a:r>
              <a:rPr lang="en-US" altLang="ko-KR" dirty="0"/>
              <a:t>40</a:t>
            </a:r>
            <a:r>
              <a:rPr lang="ko-KR" altLang="en-US" dirty="0"/>
              <a:t>을 검색합니다</a:t>
            </a:r>
            <a:r>
              <a:rPr lang="en-US" altLang="ko-KR" dirty="0"/>
              <a:t>. 40</a:t>
            </a:r>
            <a:r>
              <a:rPr lang="ko-KR" altLang="en-US" dirty="0"/>
              <a:t>이 </a:t>
            </a:r>
            <a:r>
              <a:rPr lang="en-US" altLang="ko-KR" dirty="0"/>
              <a:t>70</a:t>
            </a:r>
            <a:r>
              <a:rPr lang="ko-KR" altLang="en-US" dirty="0"/>
              <a:t>보다 작으므로 왼쪽 자식 노드로 이동합니다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70</a:t>
            </a:r>
            <a:r>
              <a:rPr lang="ko-KR" altLang="en-US" dirty="0"/>
              <a:t>의 왼쪽 자식은 </a:t>
            </a:r>
            <a:r>
              <a:rPr lang="en-US" altLang="ko-KR" dirty="0"/>
              <a:t>NULL </a:t>
            </a:r>
            <a:r>
              <a:rPr lang="ko-KR" altLang="en-US" dirty="0"/>
              <a:t>인 것을 확인 할 수 있습니다</a:t>
            </a:r>
            <a:r>
              <a:rPr lang="en-US" altLang="ko-KR" dirty="0"/>
              <a:t>. </a:t>
            </a:r>
            <a:r>
              <a:rPr lang="ko-KR" altLang="en-US" dirty="0"/>
              <a:t>그 후 </a:t>
            </a:r>
            <a:r>
              <a:rPr lang="en-US" altLang="ko-KR" dirty="0"/>
              <a:t>40</a:t>
            </a:r>
            <a:r>
              <a:rPr lang="ko-KR" altLang="en-US" dirty="0"/>
              <a:t>은 그 </a:t>
            </a:r>
            <a:r>
              <a:rPr lang="en-US" altLang="ko-KR" dirty="0"/>
              <a:t>NULL </a:t>
            </a:r>
            <a:r>
              <a:rPr lang="ko-KR" altLang="en-US" dirty="0"/>
              <a:t>위치에 추가를 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7215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90</a:t>
            </a:r>
            <a:r>
              <a:rPr lang="ko-KR" altLang="en-US" dirty="0"/>
              <a:t>을 추가하는 예 입니다</a:t>
            </a:r>
            <a:r>
              <a:rPr lang="en-US" altLang="ko-KR" dirty="0"/>
              <a:t>. </a:t>
            </a:r>
            <a:r>
              <a:rPr lang="ko-KR" altLang="en-US" dirty="0"/>
              <a:t>첫 번째로 </a:t>
            </a:r>
            <a:r>
              <a:rPr lang="en-US" altLang="ko-KR" dirty="0"/>
              <a:t>90</a:t>
            </a:r>
            <a:r>
              <a:rPr lang="ko-KR" altLang="en-US" dirty="0"/>
              <a:t>을 검색하는데 </a:t>
            </a:r>
            <a:r>
              <a:rPr lang="en-US" altLang="ko-KR" dirty="0"/>
              <a:t>90</a:t>
            </a:r>
            <a:r>
              <a:rPr lang="ko-KR" altLang="en-US" dirty="0"/>
              <a:t>은 </a:t>
            </a:r>
            <a:r>
              <a:rPr lang="en-US" altLang="ko-KR" dirty="0"/>
              <a:t>70</a:t>
            </a:r>
            <a:r>
              <a:rPr lang="ko-KR" altLang="en-US" dirty="0"/>
              <a:t>보다 크기 대문에 </a:t>
            </a:r>
            <a:r>
              <a:rPr lang="en-US" altLang="ko-KR" dirty="0"/>
              <a:t>70</a:t>
            </a:r>
            <a:r>
              <a:rPr lang="ko-KR" altLang="en-US" dirty="0"/>
              <a:t>의 오른쪽 자식으로 이동합니다</a:t>
            </a:r>
            <a:r>
              <a:rPr lang="en-US" altLang="ko-KR" dirty="0"/>
              <a:t>. </a:t>
            </a:r>
            <a:r>
              <a:rPr lang="ko-KR" altLang="en-US" dirty="0"/>
              <a:t>하지만 오른쪽 자식이 </a:t>
            </a:r>
            <a:r>
              <a:rPr lang="en-US" altLang="ko-KR" dirty="0"/>
              <a:t>NULL</a:t>
            </a:r>
            <a:r>
              <a:rPr lang="ko-KR" altLang="en-US" dirty="0"/>
              <a:t>인 것을 확인하고 그 위치에 </a:t>
            </a:r>
            <a:r>
              <a:rPr lang="en-US" altLang="ko-KR" dirty="0"/>
              <a:t>90</a:t>
            </a:r>
            <a:r>
              <a:rPr lang="ko-KR" altLang="en-US" dirty="0"/>
              <a:t>을 추가하게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961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이진 검색 트리에서의 제거 연산 입니다</a:t>
            </a:r>
            <a:r>
              <a:rPr lang="en-US" altLang="ko-KR" dirty="0"/>
              <a:t>. </a:t>
            </a:r>
            <a:r>
              <a:rPr lang="ko-KR" altLang="en-US" dirty="0"/>
              <a:t>제거 연산의 경우는 </a:t>
            </a:r>
            <a:r>
              <a:rPr lang="en-US" altLang="ko-KR" dirty="0"/>
              <a:t>3</a:t>
            </a:r>
            <a:r>
              <a:rPr lang="ko-KR" altLang="en-US" dirty="0"/>
              <a:t>가지 입니다</a:t>
            </a:r>
            <a:r>
              <a:rPr lang="en-US" altLang="ko-KR" dirty="0"/>
              <a:t>. </a:t>
            </a:r>
            <a:r>
              <a:rPr lang="ko-KR" altLang="en-US" dirty="0"/>
              <a:t>첫 번째로 제거하려는 노드의 자식 노드가 없는 경우</a:t>
            </a:r>
            <a:r>
              <a:rPr lang="en-US" altLang="ko-KR" dirty="0"/>
              <a:t>. </a:t>
            </a:r>
            <a:r>
              <a:rPr lang="ko-KR" altLang="en-US" dirty="0"/>
              <a:t>두 번째로 제거하려는 노드의 자식 노드가 </a:t>
            </a:r>
            <a:r>
              <a:rPr lang="en-US" altLang="ko-KR" dirty="0"/>
              <a:t>1</a:t>
            </a:r>
            <a:r>
              <a:rPr lang="ko-KR" altLang="en-US" dirty="0"/>
              <a:t>개인 경우</a:t>
            </a:r>
            <a:r>
              <a:rPr lang="en-US" altLang="ko-KR" dirty="0"/>
              <a:t>, </a:t>
            </a:r>
            <a:r>
              <a:rPr lang="ko-KR" altLang="en-US" dirty="0"/>
              <a:t>세 번째로 제거하려는 노드의 자식 노드가 </a:t>
            </a:r>
            <a:r>
              <a:rPr lang="en-US" altLang="ko-KR" dirty="0"/>
              <a:t>2</a:t>
            </a:r>
            <a:r>
              <a:rPr lang="ko-KR" altLang="en-US" dirty="0"/>
              <a:t>개인 경우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4460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번째로 제거하려는 노드의 자식 노드가 없는 경우의 예로 아래의 트리에서 </a:t>
            </a:r>
            <a:r>
              <a:rPr lang="en-US" altLang="ko-KR" dirty="0"/>
              <a:t>50</a:t>
            </a:r>
            <a:r>
              <a:rPr lang="ko-KR" altLang="en-US" dirty="0"/>
              <a:t>을 제거해보겠습니다</a:t>
            </a:r>
            <a:r>
              <a:rPr lang="en-US" altLang="ko-KR" dirty="0"/>
              <a:t>. </a:t>
            </a:r>
            <a:r>
              <a:rPr lang="ko-KR" altLang="en-US" dirty="0"/>
              <a:t>첫 번째로 </a:t>
            </a:r>
            <a:r>
              <a:rPr lang="en-US" altLang="ko-KR" dirty="0"/>
              <a:t>50</a:t>
            </a:r>
            <a:r>
              <a:rPr lang="ko-KR" altLang="en-US" dirty="0"/>
              <a:t>이 </a:t>
            </a:r>
            <a:r>
              <a:rPr lang="en-US" altLang="ko-KR" dirty="0"/>
              <a:t>70</a:t>
            </a:r>
            <a:r>
              <a:rPr lang="ko-KR" altLang="en-US" dirty="0"/>
              <a:t>보다 작으므로 왼쪽 자식 노드로 이동합니다</a:t>
            </a:r>
            <a:r>
              <a:rPr lang="en-US" altLang="ko-KR" dirty="0"/>
              <a:t>. </a:t>
            </a:r>
            <a:r>
              <a:rPr lang="ko-KR" altLang="en-US" dirty="0"/>
              <a:t>그 후 </a:t>
            </a:r>
            <a:r>
              <a:rPr lang="en-US" altLang="ko-KR" dirty="0"/>
              <a:t>50</a:t>
            </a:r>
            <a:r>
              <a:rPr lang="ko-KR" altLang="en-US" dirty="0"/>
              <a:t>은 </a:t>
            </a:r>
            <a:r>
              <a:rPr lang="en-US" altLang="ko-KR" dirty="0"/>
              <a:t>40</a:t>
            </a:r>
            <a:r>
              <a:rPr lang="ko-KR" altLang="en-US" dirty="0"/>
              <a:t>보다 크므로 오른쪽 자식 노드로 이동합니다</a:t>
            </a:r>
            <a:r>
              <a:rPr lang="en-US" altLang="ko-KR" dirty="0"/>
              <a:t>. </a:t>
            </a:r>
            <a:r>
              <a:rPr lang="ko-KR" altLang="en-US" dirty="0"/>
              <a:t>이때 검색을 성공하게 되고 </a:t>
            </a:r>
            <a:r>
              <a:rPr lang="en-US" altLang="ko-KR" dirty="0"/>
              <a:t>50</a:t>
            </a:r>
            <a:r>
              <a:rPr lang="ko-KR" altLang="en-US" dirty="0"/>
              <a:t>은 자식이 없으므로 단순 삭제를 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237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번째로 제거하려는 노드의 자식 노드가 </a:t>
            </a:r>
            <a:r>
              <a:rPr lang="en-US" altLang="ko-KR" dirty="0"/>
              <a:t>1</a:t>
            </a:r>
            <a:r>
              <a:rPr lang="ko-KR" altLang="en-US" dirty="0"/>
              <a:t>개인 경우의 예로 아래의 트리에서 </a:t>
            </a:r>
            <a:r>
              <a:rPr lang="en-US" altLang="ko-KR" dirty="0"/>
              <a:t>40</a:t>
            </a:r>
            <a:r>
              <a:rPr lang="ko-KR" altLang="en-US" dirty="0"/>
              <a:t>을 제거해보겠습니다</a:t>
            </a:r>
            <a:r>
              <a:rPr lang="en-US" altLang="ko-KR" dirty="0"/>
              <a:t>. </a:t>
            </a:r>
            <a:r>
              <a:rPr lang="ko-KR" altLang="en-US" dirty="0"/>
              <a:t>첫 번째로 </a:t>
            </a:r>
            <a:r>
              <a:rPr lang="en-US" altLang="ko-KR" dirty="0"/>
              <a:t>40</a:t>
            </a:r>
            <a:r>
              <a:rPr lang="ko-KR" altLang="en-US" dirty="0"/>
              <a:t>이 </a:t>
            </a:r>
            <a:r>
              <a:rPr lang="en-US" altLang="ko-KR" dirty="0"/>
              <a:t>70</a:t>
            </a:r>
            <a:r>
              <a:rPr lang="ko-KR" altLang="en-US" dirty="0"/>
              <a:t>보다 작으므로 왼쪽 자식 노드로 이동합니다</a:t>
            </a:r>
            <a:r>
              <a:rPr lang="en-US" altLang="ko-KR" dirty="0"/>
              <a:t>. </a:t>
            </a:r>
            <a:r>
              <a:rPr lang="ko-KR" altLang="en-US" dirty="0"/>
              <a:t>그 후 검색을 성공하게 되고 </a:t>
            </a:r>
            <a:r>
              <a:rPr lang="en-US" altLang="ko-KR" dirty="0"/>
              <a:t>40</a:t>
            </a:r>
            <a:r>
              <a:rPr lang="ko-KR" altLang="en-US" dirty="0"/>
              <a:t>은 자식 노드가 </a:t>
            </a:r>
            <a:r>
              <a:rPr lang="en-US" altLang="ko-KR" dirty="0"/>
              <a:t>1</a:t>
            </a:r>
            <a:r>
              <a:rPr lang="ko-KR" altLang="en-US" dirty="0"/>
              <a:t>개 있으므로 </a:t>
            </a:r>
            <a:r>
              <a:rPr lang="en-US" altLang="ko-KR" dirty="0"/>
              <a:t>40</a:t>
            </a:r>
            <a:r>
              <a:rPr lang="ko-KR" altLang="en-US" dirty="0"/>
              <a:t>을 삭제하고 </a:t>
            </a:r>
            <a:r>
              <a:rPr lang="en-US" altLang="ko-KR" dirty="0"/>
              <a:t>70</a:t>
            </a:r>
            <a:r>
              <a:rPr lang="ko-KR" altLang="en-US" dirty="0"/>
              <a:t>의 왼쪽 노드로 </a:t>
            </a:r>
            <a:r>
              <a:rPr lang="en-US" altLang="ko-KR" dirty="0"/>
              <a:t>10</a:t>
            </a:r>
            <a:r>
              <a:rPr lang="ko-KR" altLang="en-US" dirty="0"/>
              <a:t>을 연결 시킵니다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8553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 번째로 제거하려는 노드의 자식 노드가 </a:t>
            </a:r>
            <a:r>
              <a:rPr lang="en-US" altLang="ko-KR" dirty="0"/>
              <a:t>2</a:t>
            </a:r>
            <a:r>
              <a:rPr lang="ko-KR" altLang="en-US" dirty="0"/>
              <a:t>개인 경우의 예로 아래의 트리에서 </a:t>
            </a:r>
            <a:r>
              <a:rPr lang="en-US" altLang="ko-KR" dirty="0"/>
              <a:t>70</a:t>
            </a:r>
            <a:r>
              <a:rPr lang="ko-KR" altLang="en-US" dirty="0"/>
              <a:t>을 제거해보겠습니다</a:t>
            </a:r>
            <a:r>
              <a:rPr lang="en-US" altLang="ko-KR" dirty="0"/>
              <a:t>. 70</a:t>
            </a:r>
            <a:r>
              <a:rPr lang="ko-KR" altLang="en-US" dirty="0"/>
              <a:t>이 루트 노드임으로 바로 검색을 성공하게 되고 왼쪽 서브 트리의 가장 큰 키 값과 오른쪽 서브 트리의 가장 작은 키 값 중에 하나를 선택하고 </a:t>
            </a:r>
            <a:r>
              <a:rPr lang="en-US" altLang="ko-KR" dirty="0"/>
              <a:t>70</a:t>
            </a:r>
            <a:r>
              <a:rPr lang="ko-KR" altLang="en-US" dirty="0"/>
              <a:t>을 삭제한 뒤 선택한 노드를 이동시킵니다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873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삭제 연산 후 문제가 발생하게 되는 때도 있습니다</a:t>
            </a:r>
            <a:r>
              <a:rPr lang="en-US" altLang="ko-KR" dirty="0"/>
              <a:t>. </a:t>
            </a:r>
            <a:r>
              <a:rPr lang="ko-KR" altLang="en-US" dirty="0"/>
              <a:t>그 문제는 노드를 이동 시킨 뒤에 부모 노드가 없는 노드의 후처리 입니다</a:t>
            </a:r>
            <a:r>
              <a:rPr lang="en-US" altLang="ko-KR" dirty="0"/>
              <a:t>. </a:t>
            </a:r>
            <a:r>
              <a:rPr lang="ko-KR" altLang="en-US" dirty="0"/>
              <a:t>예를 들어 보겠습니다</a:t>
            </a:r>
            <a:r>
              <a:rPr lang="en-US" altLang="ko-KR" dirty="0"/>
              <a:t>. 70</a:t>
            </a:r>
            <a:r>
              <a:rPr lang="ko-KR" altLang="en-US" dirty="0"/>
              <a:t>을 삭제하게 되면 </a:t>
            </a:r>
            <a:r>
              <a:rPr lang="en-US" altLang="ko-KR" dirty="0"/>
              <a:t>70</a:t>
            </a:r>
            <a:r>
              <a:rPr lang="ko-KR" altLang="en-US" dirty="0"/>
              <a:t>의 왼쪽 자식들 중에 가장 큰 값을 가져오게 됩니다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50</a:t>
            </a:r>
            <a:r>
              <a:rPr lang="ko-KR" altLang="en-US" dirty="0"/>
              <a:t>은 부모 노드가 없으므로 후처리가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8956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왼쪽 자식 노드를 부모 노드 위치로 이동을 시키면 문제를 해결할 수 있게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42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번째로 자료가 정렬되어 있지 않은 경우의 순차 검색 입니다</a:t>
            </a:r>
            <a:r>
              <a:rPr lang="en-US" altLang="ko-KR" dirty="0"/>
              <a:t>. </a:t>
            </a:r>
            <a:r>
              <a:rPr lang="ko-KR" altLang="en-US" dirty="0"/>
              <a:t>순차 검색이란 이처럼 일렬로 저장된 자료들을 차례대로 비교하는 검색 방법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6850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3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들어 </a:t>
            </a:r>
            <a:r>
              <a:rPr lang="en-US" altLang="ko-KR" dirty="0"/>
              <a:t>70</a:t>
            </a:r>
            <a:r>
              <a:rPr lang="ko-KR" altLang="en-US" dirty="0"/>
              <a:t>을 검색하는 과정은 첫 번째로 자료 </a:t>
            </a:r>
            <a:r>
              <a:rPr lang="en-US" altLang="ko-KR" dirty="0"/>
              <a:t>80</a:t>
            </a:r>
            <a:r>
              <a:rPr lang="ko-KR" altLang="en-US" dirty="0"/>
              <a:t>과 비교하여 다른 것을 확인하고 다음으로 넘어갑니다</a:t>
            </a:r>
            <a:r>
              <a:rPr lang="en-US" altLang="ko-KR" dirty="0"/>
              <a:t>. </a:t>
            </a:r>
            <a:r>
              <a:rPr lang="ko-KR" altLang="en-US" dirty="0"/>
              <a:t>두 번째로 자료 </a:t>
            </a:r>
            <a:r>
              <a:rPr lang="en-US" altLang="ko-KR" dirty="0"/>
              <a:t>20</a:t>
            </a:r>
            <a:r>
              <a:rPr lang="ko-KR" altLang="en-US" dirty="0"/>
              <a:t>과 비교하여 다른 것을 확인하고 다음으로 넘어 갑니다</a:t>
            </a:r>
            <a:r>
              <a:rPr lang="en-US" altLang="ko-KR" dirty="0"/>
              <a:t>. </a:t>
            </a:r>
            <a:r>
              <a:rPr lang="ko-KR" altLang="en-US" dirty="0"/>
              <a:t>세번 째로 자료가 같은 것을 확인하고 검색을 성공합니다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834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순차 검색의 검색 성능은 자료가 </a:t>
            </a:r>
            <a:r>
              <a:rPr lang="en-US" altLang="ko-KR" dirty="0"/>
              <a:t>n</a:t>
            </a:r>
            <a:r>
              <a:rPr lang="ko-KR" altLang="en-US" dirty="0"/>
              <a:t>개라고 했을 때 빅 오 표기법으로 </a:t>
            </a:r>
            <a:r>
              <a:rPr lang="en-US" altLang="ko-KR" dirty="0"/>
              <a:t>1/n </a:t>
            </a:r>
            <a:r>
              <a:rPr lang="ko-KR" altLang="en-US" dirty="0"/>
              <a:t>곱하기 </a:t>
            </a:r>
            <a:r>
              <a:rPr lang="en-US" altLang="ko-KR" dirty="0"/>
              <a:t>1 </a:t>
            </a:r>
            <a:r>
              <a:rPr lang="ko-KR" altLang="en-US" dirty="0"/>
              <a:t>부터 </a:t>
            </a:r>
            <a:r>
              <a:rPr lang="en-US" altLang="ko-KR" dirty="0"/>
              <a:t>n </a:t>
            </a:r>
            <a:r>
              <a:rPr lang="ko-KR" altLang="en-US" dirty="0"/>
              <a:t>까지의 합 인데 이것은 </a:t>
            </a:r>
            <a:r>
              <a:rPr lang="en-US" altLang="ko-KR" dirty="0"/>
              <a:t>2 </a:t>
            </a:r>
            <a:r>
              <a:rPr lang="ko-KR" altLang="en-US" dirty="0"/>
              <a:t>분에 </a:t>
            </a:r>
            <a:r>
              <a:rPr lang="en-US" altLang="ko-KR" dirty="0"/>
              <a:t>n+1 </a:t>
            </a:r>
            <a:r>
              <a:rPr lang="ko-KR" altLang="en-US" dirty="0"/>
              <a:t>과 같고 이것은 </a:t>
            </a:r>
            <a:r>
              <a:rPr lang="en-US" altLang="ko-KR" dirty="0"/>
              <a:t>O(n) </a:t>
            </a:r>
            <a:r>
              <a:rPr lang="ko-KR" altLang="en-US" dirty="0"/>
              <a:t>과 같습니다</a:t>
            </a:r>
            <a:r>
              <a:rPr lang="en-US" altLang="ko-KR" dirty="0"/>
              <a:t>. </a:t>
            </a:r>
            <a:r>
              <a:rPr lang="ko-KR" altLang="en-US" dirty="0"/>
              <a:t>이처럼 순차 검색은 검색 소요 시간이 자료의 개수와 비례함을 알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9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번째로 자료가 미리 정렬된 경우의 순차 검색 입니다</a:t>
            </a:r>
            <a:r>
              <a:rPr lang="en-US" altLang="ko-KR" dirty="0"/>
              <a:t>. 60</a:t>
            </a:r>
            <a:r>
              <a:rPr lang="ko-KR" altLang="en-US" dirty="0"/>
              <a:t>을 검색하는 과정을 예를 들어 보겠습니다</a:t>
            </a:r>
            <a:r>
              <a:rPr lang="en-US" altLang="ko-KR" dirty="0"/>
              <a:t>. </a:t>
            </a:r>
            <a:r>
              <a:rPr lang="ko-KR" altLang="en-US" dirty="0"/>
              <a:t>첫 번째로는 </a:t>
            </a:r>
            <a:r>
              <a:rPr lang="en-US" altLang="ko-KR" dirty="0"/>
              <a:t>20</a:t>
            </a:r>
            <a:r>
              <a:rPr lang="ko-KR" altLang="en-US" dirty="0"/>
              <a:t>은 </a:t>
            </a:r>
            <a:r>
              <a:rPr lang="en-US" altLang="ko-KR" dirty="0"/>
              <a:t>60</a:t>
            </a:r>
            <a:r>
              <a:rPr lang="ko-KR" altLang="en-US" dirty="0"/>
              <a:t>보다 작으므로 다음으로 넘어갑니다</a:t>
            </a:r>
            <a:r>
              <a:rPr lang="en-US" altLang="ko-KR" dirty="0"/>
              <a:t>. </a:t>
            </a:r>
            <a:r>
              <a:rPr lang="ko-KR" altLang="en-US" dirty="0"/>
              <a:t>두 번째로는 </a:t>
            </a:r>
            <a:r>
              <a:rPr lang="en-US" altLang="ko-KR" dirty="0"/>
              <a:t>50</a:t>
            </a:r>
            <a:r>
              <a:rPr lang="ko-KR" altLang="en-US" dirty="0"/>
              <a:t>이 </a:t>
            </a:r>
            <a:r>
              <a:rPr lang="en-US" altLang="ko-KR" dirty="0"/>
              <a:t>60</a:t>
            </a:r>
            <a:r>
              <a:rPr lang="ko-KR" altLang="en-US" dirty="0"/>
              <a:t>보다 작으므로 다음으로 넘어갑니다</a:t>
            </a:r>
            <a:r>
              <a:rPr lang="en-US" altLang="ko-KR" dirty="0"/>
              <a:t>. </a:t>
            </a:r>
            <a:r>
              <a:rPr lang="ko-KR" altLang="en-US" dirty="0"/>
              <a:t>세 번째로는 </a:t>
            </a:r>
            <a:r>
              <a:rPr lang="en-US" altLang="ko-KR" dirty="0"/>
              <a:t>70</a:t>
            </a:r>
            <a:r>
              <a:rPr lang="ko-KR" altLang="en-US" dirty="0"/>
              <a:t>이 </a:t>
            </a:r>
            <a:r>
              <a:rPr lang="en-US" altLang="ko-KR" dirty="0"/>
              <a:t>60</a:t>
            </a:r>
            <a:r>
              <a:rPr lang="ko-KR" altLang="en-US" dirty="0"/>
              <a:t>보다 크므로 검색을 종료합니다</a:t>
            </a:r>
            <a:r>
              <a:rPr lang="en-US" altLang="ko-KR" dirty="0"/>
              <a:t>. </a:t>
            </a:r>
            <a:r>
              <a:rPr lang="ko-KR" altLang="en-US" dirty="0"/>
              <a:t>그러므로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12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실패한 검색 성능은 정렬되어 있지 않은 순차 검색은 반드시 자료들은 끝까지 확인해야 실패를 알 수 있지만</a:t>
            </a:r>
            <a:r>
              <a:rPr lang="en-US" altLang="ko-KR" dirty="0"/>
              <a:t>, </a:t>
            </a:r>
            <a:r>
              <a:rPr lang="ko-KR" altLang="en-US" dirty="0"/>
              <a:t>정렬되어 있는 자료들은 반드시 끝까지 확인할 필요는 없어서 자료가 정렬되어 있는 경우가 더 효율적으로 실패를 알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93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색인 과 색인 테이블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9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8EC5-2755-4CEA-8755-8DAF693DF6B2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B4AD-6AF1-43EC-A217-8E1F93F6415E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EA19-EE93-4E9F-87D7-5D4B702BA615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E67A-2318-4FED-B900-DF406CE12E39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1F2E-C0A4-4315-953D-95835E19707F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49D0-434A-4C47-A0AC-12EB85B03E44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2A98-8B68-4155-9905-ADEC1ECFAE79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0C5B-4CA7-4324-9AFC-CFB53F9A379D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1CFB-8B05-4001-9394-F5ABB2684D8C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16A6-F0ED-4536-8E52-2972CAFDDE01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1644-DFB8-476C-99E1-7DA1A5C5959B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094CC-7008-4BE5-9A2A-47886F052C7E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00658" y="892528"/>
            <a:ext cx="91293" cy="543058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881436" y="771550"/>
            <a:ext cx="8022876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Structure Seminar</a:t>
            </a:r>
            <a:endParaRPr lang="ko-KR" altLang="en-US" sz="28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56176" y="4431377"/>
            <a:ext cx="2669635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이상민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200747"/>
            <a:ext cx="5256584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Chapter 12. </a:t>
            </a:r>
            <a:r>
              <a: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B0C05D4-C65E-4892-9160-B0F372A6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색인과 색인 테이블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002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1002214"/>
            <a:ext cx="7716688" cy="338906"/>
            <a:chOff x="693317" y="820632"/>
            <a:chExt cx="16606859" cy="382173"/>
          </a:xfrm>
        </p:grpSpPr>
        <p:sp>
          <p:nvSpPr>
            <p:cNvPr id="32" name="TextBox 33"/>
            <p:cNvSpPr txBox="1"/>
            <p:nvPr/>
          </p:nvSpPr>
          <p:spPr>
            <a:xfrm>
              <a:off x="1137512" y="820632"/>
              <a:ext cx="16162664" cy="38217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색인이란</a:t>
              </a:r>
              <a:r>
                <a:rPr lang="en-US" altLang="ko-KR" sz="16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  <a:endParaRPr lang="ko-KR" altLang="en-US" sz="1600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A487DB-9E28-4C3C-A2BF-1574B7AF7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65" y="1342558"/>
            <a:ext cx="4257675" cy="3390900"/>
          </a:xfrm>
          <a:prstGeom prst="rect">
            <a:avLst/>
          </a:prstGeom>
        </p:spPr>
      </p:pic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969F8428-5BAE-4F13-ADCB-474D733ED7DD}"/>
              </a:ext>
            </a:extLst>
          </p:cNvPr>
          <p:cNvSpPr/>
          <p:nvPr/>
        </p:nvSpPr>
        <p:spPr>
          <a:xfrm>
            <a:off x="4645113" y="3147814"/>
            <a:ext cx="718976" cy="3389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321BB-FB57-4708-8894-1DE031446B67}"/>
              </a:ext>
            </a:extLst>
          </p:cNvPr>
          <p:cNvSpPr txBox="1"/>
          <p:nvPr/>
        </p:nvSpPr>
        <p:spPr>
          <a:xfrm>
            <a:off x="5508104" y="3163377"/>
            <a:ext cx="36358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/>
              <a:t>책에서 어떤 주제가 어느 페이지에 있는지</a:t>
            </a:r>
            <a:r>
              <a:rPr lang="en-US" altLang="ko-KR" sz="1400" dirty="0"/>
              <a:t>.</a:t>
            </a:r>
          </a:p>
          <a:p>
            <a:pPr>
              <a:defRPr/>
            </a:pPr>
            <a:r>
              <a:rPr lang="ko-KR" altLang="en-US" sz="1400" dirty="0"/>
              <a:t>예를 들어 개발 환경의 설정이라는 페이지는 </a:t>
            </a:r>
            <a:r>
              <a:rPr lang="en-US" altLang="ko-KR" sz="1400" dirty="0"/>
              <a:t>8</a:t>
            </a:r>
            <a:r>
              <a:rPr lang="ko-KR" altLang="en-US" sz="1400" dirty="0"/>
              <a:t>페이지 이다</a:t>
            </a:r>
            <a:r>
              <a:rPr lang="en-US" altLang="ko-KR" sz="1400" dirty="0"/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4DE424F-7678-4BA2-919D-99063593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3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색인과 색인 테이블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002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1002214"/>
            <a:ext cx="7716688" cy="338906"/>
            <a:chOff x="693317" y="820632"/>
            <a:chExt cx="16606859" cy="382173"/>
          </a:xfrm>
        </p:grpSpPr>
        <p:sp>
          <p:nvSpPr>
            <p:cNvPr id="32" name="TextBox 33"/>
            <p:cNvSpPr txBox="1"/>
            <p:nvPr/>
          </p:nvSpPr>
          <p:spPr>
            <a:xfrm>
              <a:off x="1137512" y="820632"/>
              <a:ext cx="16162664" cy="38217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색인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F5321BB-FB57-4708-8894-1DE031446B67}"/>
              </a:ext>
            </a:extLst>
          </p:cNvPr>
          <p:cNvSpPr txBox="1"/>
          <p:nvPr/>
        </p:nvSpPr>
        <p:spPr>
          <a:xfrm>
            <a:off x="971600" y="1419622"/>
            <a:ext cx="66568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/>
              <a:t>자료구조 색인 </a:t>
            </a:r>
            <a:r>
              <a:rPr lang="en-US" altLang="ko-KR" sz="1400" dirty="0"/>
              <a:t>: </a:t>
            </a:r>
            <a:r>
              <a:rPr lang="ko-KR" altLang="en-US" sz="1400" dirty="0"/>
              <a:t>내가 찾으려는 검색 키 값을 가지는 자료의 위치를 저장한 것</a:t>
            </a:r>
            <a:endParaRPr lang="en-US" altLang="ko-KR" sz="14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A3437E3-20C0-4822-8C6E-7005A0119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467671"/>
              </p:ext>
            </p:extLst>
          </p:nvPr>
        </p:nvGraphicFramePr>
        <p:xfrm>
          <a:off x="4572000" y="2191690"/>
          <a:ext cx="344103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05">
                  <a:extLst>
                    <a:ext uri="{9D8B030D-6E8A-4147-A177-3AD203B41FA5}">
                      <a16:colId xmlns:a16="http://schemas.microsoft.com/office/drawing/2014/main" val="739937065"/>
                    </a:ext>
                  </a:extLst>
                </a:gridCol>
                <a:gridCol w="573505">
                  <a:extLst>
                    <a:ext uri="{9D8B030D-6E8A-4147-A177-3AD203B41FA5}">
                      <a16:colId xmlns:a16="http://schemas.microsoft.com/office/drawing/2014/main" val="2275790203"/>
                    </a:ext>
                  </a:extLst>
                </a:gridCol>
                <a:gridCol w="573505">
                  <a:extLst>
                    <a:ext uri="{9D8B030D-6E8A-4147-A177-3AD203B41FA5}">
                      <a16:colId xmlns:a16="http://schemas.microsoft.com/office/drawing/2014/main" val="1219691354"/>
                    </a:ext>
                  </a:extLst>
                </a:gridCol>
                <a:gridCol w="573505">
                  <a:extLst>
                    <a:ext uri="{9D8B030D-6E8A-4147-A177-3AD203B41FA5}">
                      <a16:colId xmlns:a16="http://schemas.microsoft.com/office/drawing/2014/main" val="1418569741"/>
                    </a:ext>
                  </a:extLst>
                </a:gridCol>
                <a:gridCol w="573505">
                  <a:extLst>
                    <a:ext uri="{9D8B030D-6E8A-4147-A177-3AD203B41FA5}">
                      <a16:colId xmlns:a16="http://schemas.microsoft.com/office/drawing/2014/main" val="3070185555"/>
                    </a:ext>
                  </a:extLst>
                </a:gridCol>
                <a:gridCol w="573505">
                  <a:extLst>
                    <a:ext uri="{9D8B030D-6E8A-4147-A177-3AD203B41FA5}">
                      <a16:colId xmlns:a16="http://schemas.microsoft.com/office/drawing/2014/main" val="308510277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</a:p>
                  </a:txBody>
                  <a:tcPr marL="51615" marR="516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marL="51615" marR="516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marL="51615" marR="516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 marL="51615" marR="516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 marL="51615" marR="516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 marL="51615" marR="51615"/>
                </a:tc>
                <a:extLst>
                  <a:ext uri="{0D108BD9-81ED-4DB2-BD59-A6C34878D82A}">
                    <a16:rowId xmlns:a16="http://schemas.microsoft.com/office/drawing/2014/main" val="289068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marL="51615" marR="516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51615" marR="516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marL="51615" marR="516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marL="51615" marR="516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marL="51615" marR="516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marL="51615" marR="51615"/>
                </a:tc>
                <a:extLst>
                  <a:ext uri="{0D108BD9-81ED-4DB2-BD59-A6C34878D82A}">
                    <a16:rowId xmlns:a16="http://schemas.microsoft.com/office/drawing/2014/main" val="4277385134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1983FB2-20AD-4C60-866B-A96105A97A25}"/>
              </a:ext>
            </a:extLst>
          </p:cNvPr>
          <p:cNvSpPr/>
          <p:nvPr/>
        </p:nvSpPr>
        <p:spPr>
          <a:xfrm>
            <a:off x="2151348" y="3416102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F87859-DBAC-4FB3-9C9D-E62F578ADC9C}"/>
              </a:ext>
            </a:extLst>
          </p:cNvPr>
          <p:cNvSpPr txBox="1"/>
          <p:nvPr/>
        </p:nvSpPr>
        <p:spPr>
          <a:xfrm>
            <a:off x="1331640" y="3416102"/>
            <a:ext cx="711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색인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(index)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C8F5E43F-E6FA-42CB-BA11-D520130C98F9}"/>
              </a:ext>
            </a:extLst>
          </p:cNvPr>
          <p:cNvCxnSpPr>
            <a:cxnSpLocks/>
          </p:cNvCxnSpPr>
          <p:nvPr/>
        </p:nvCxnSpPr>
        <p:spPr>
          <a:xfrm flipV="1">
            <a:off x="3595428" y="2928290"/>
            <a:ext cx="1264604" cy="919860"/>
          </a:xfrm>
          <a:prstGeom prst="bentConnector3">
            <a:avLst>
              <a:gd name="adj1" fmla="val 10005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87D9F695-6935-409E-9B72-568C0AA2E65B}"/>
              </a:ext>
            </a:extLst>
          </p:cNvPr>
          <p:cNvSpPr/>
          <p:nvPr/>
        </p:nvSpPr>
        <p:spPr>
          <a:xfrm rot="5400000">
            <a:off x="2844105" y="3189962"/>
            <a:ext cx="307776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C312F9-5FAA-48FD-85F9-3968DD50AF20}"/>
              </a:ext>
            </a:extLst>
          </p:cNvPr>
          <p:cNvSpPr txBox="1"/>
          <p:nvPr/>
        </p:nvSpPr>
        <p:spPr>
          <a:xfrm>
            <a:off x="2915365" y="4461758"/>
            <a:ext cx="10017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해당 위치</a:t>
            </a:r>
            <a:endParaRPr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81455E-DA59-459B-B548-96621FF7EBA9}"/>
              </a:ext>
            </a:extLst>
          </p:cNvPr>
          <p:cNvSpPr txBox="1"/>
          <p:nvPr/>
        </p:nvSpPr>
        <p:spPr>
          <a:xfrm>
            <a:off x="2579755" y="2823340"/>
            <a:ext cx="8364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검색 키</a:t>
            </a:r>
            <a:endParaRPr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721DEBDB-49CD-4DEB-8DF2-433C781399C1}"/>
              </a:ext>
            </a:extLst>
          </p:cNvPr>
          <p:cNvSpPr/>
          <p:nvPr/>
        </p:nvSpPr>
        <p:spPr>
          <a:xfrm rot="16200000">
            <a:off x="3277647" y="4086788"/>
            <a:ext cx="262546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B1332BF-EDA0-4554-A525-CCD2AAD70912}"/>
              </a:ext>
            </a:extLst>
          </p:cNvPr>
          <p:cNvGrpSpPr/>
          <p:nvPr/>
        </p:nvGrpSpPr>
        <p:grpSpPr>
          <a:xfrm>
            <a:off x="2782223" y="3587547"/>
            <a:ext cx="809538" cy="432048"/>
            <a:chOff x="1550064" y="2283718"/>
            <a:chExt cx="815108" cy="432048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EA60380-BDD5-4E05-B3FD-BCE03C28A73F}"/>
                </a:ext>
              </a:extLst>
            </p:cNvPr>
            <p:cNvSpPr/>
            <p:nvPr/>
          </p:nvSpPr>
          <p:spPr>
            <a:xfrm>
              <a:off x="1550064" y="2283718"/>
              <a:ext cx="773640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10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90AA0E9-7F15-4F4B-A5DA-C87C3F4B747D}"/>
                </a:ext>
              </a:extLst>
            </p:cNvPr>
            <p:cNvSpPr/>
            <p:nvPr/>
          </p:nvSpPr>
          <p:spPr>
            <a:xfrm>
              <a:off x="1986467" y="2283718"/>
              <a:ext cx="378705" cy="4320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FBCACD3-5CB3-43C2-B8E3-2951C209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97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/>
      <p:bldP spid="49" grpId="0" animBg="1"/>
      <p:bldP spid="50" grpId="0"/>
      <p:bldP spid="51" grpId="0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064D89CB-66BD-4373-A8D5-BCBC99CB31F0}"/>
              </a:ext>
            </a:extLst>
          </p:cNvPr>
          <p:cNvCxnSpPr>
            <a:cxnSpLocks/>
            <a:endCxn id="27" idx="3"/>
          </p:cNvCxnSpPr>
          <p:nvPr/>
        </p:nvCxnSpPr>
        <p:spPr>
          <a:xfrm rot="10800000" flipV="1">
            <a:off x="2866281" y="2413721"/>
            <a:ext cx="3155151" cy="603668"/>
          </a:xfrm>
          <a:prstGeom prst="curvedConnector3">
            <a:avLst>
              <a:gd name="adj1" fmla="val -17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2071147C-E48E-4E0D-AE24-C2F9B1D1688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43808" y="2413721"/>
            <a:ext cx="4320480" cy="1094132"/>
          </a:xfrm>
          <a:prstGeom prst="curvedConnector3">
            <a:avLst>
              <a:gd name="adj1" fmla="val -6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색인과 색인 테이블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002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1002214"/>
            <a:ext cx="7716688" cy="338906"/>
            <a:chOff x="693317" y="820632"/>
            <a:chExt cx="16606859" cy="382173"/>
          </a:xfrm>
        </p:grpSpPr>
        <p:sp>
          <p:nvSpPr>
            <p:cNvPr id="32" name="TextBox 33"/>
            <p:cNvSpPr txBox="1"/>
            <p:nvPr/>
          </p:nvSpPr>
          <p:spPr>
            <a:xfrm>
              <a:off x="1137512" y="820632"/>
              <a:ext cx="16162664" cy="38217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색인 테이블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F5321BB-FB57-4708-8894-1DE031446B67}"/>
              </a:ext>
            </a:extLst>
          </p:cNvPr>
          <p:cNvSpPr txBox="1"/>
          <p:nvPr/>
        </p:nvSpPr>
        <p:spPr>
          <a:xfrm>
            <a:off x="971600" y="1419622"/>
            <a:ext cx="66568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/>
              <a:t>색인들이 모여 있는 테이블</a:t>
            </a:r>
            <a:endParaRPr lang="en-US" altLang="ko-KR" sz="14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A3437E3-20C0-4822-8C6E-7005A0119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228434"/>
              </p:ext>
            </p:extLst>
          </p:nvPr>
        </p:nvGraphicFramePr>
        <p:xfrm>
          <a:off x="4574793" y="1842747"/>
          <a:ext cx="344103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05">
                  <a:extLst>
                    <a:ext uri="{9D8B030D-6E8A-4147-A177-3AD203B41FA5}">
                      <a16:colId xmlns:a16="http://schemas.microsoft.com/office/drawing/2014/main" val="739937065"/>
                    </a:ext>
                  </a:extLst>
                </a:gridCol>
                <a:gridCol w="573505">
                  <a:extLst>
                    <a:ext uri="{9D8B030D-6E8A-4147-A177-3AD203B41FA5}">
                      <a16:colId xmlns:a16="http://schemas.microsoft.com/office/drawing/2014/main" val="2275790203"/>
                    </a:ext>
                  </a:extLst>
                </a:gridCol>
                <a:gridCol w="573505">
                  <a:extLst>
                    <a:ext uri="{9D8B030D-6E8A-4147-A177-3AD203B41FA5}">
                      <a16:colId xmlns:a16="http://schemas.microsoft.com/office/drawing/2014/main" val="1219691354"/>
                    </a:ext>
                  </a:extLst>
                </a:gridCol>
                <a:gridCol w="573505">
                  <a:extLst>
                    <a:ext uri="{9D8B030D-6E8A-4147-A177-3AD203B41FA5}">
                      <a16:colId xmlns:a16="http://schemas.microsoft.com/office/drawing/2014/main" val="1418569741"/>
                    </a:ext>
                  </a:extLst>
                </a:gridCol>
                <a:gridCol w="573505">
                  <a:extLst>
                    <a:ext uri="{9D8B030D-6E8A-4147-A177-3AD203B41FA5}">
                      <a16:colId xmlns:a16="http://schemas.microsoft.com/office/drawing/2014/main" val="3070185555"/>
                    </a:ext>
                  </a:extLst>
                </a:gridCol>
                <a:gridCol w="573505">
                  <a:extLst>
                    <a:ext uri="{9D8B030D-6E8A-4147-A177-3AD203B41FA5}">
                      <a16:colId xmlns:a16="http://schemas.microsoft.com/office/drawing/2014/main" val="308510277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</a:p>
                  </a:txBody>
                  <a:tcPr marL="51615" marR="516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marL="51615" marR="516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marL="51615" marR="516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 marL="51615" marR="516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 marL="51615" marR="516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 marL="51615" marR="51615"/>
                </a:tc>
                <a:extLst>
                  <a:ext uri="{0D108BD9-81ED-4DB2-BD59-A6C34878D82A}">
                    <a16:rowId xmlns:a16="http://schemas.microsoft.com/office/drawing/2014/main" val="289068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marL="51615" marR="516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51615" marR="516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marL="51615" marR="516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marL="51615" marR="516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marL="51615" marR="516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marL="51615" marR="51615"/>
                </a:tc>
                <a:extLst>
                  <a:ext uri="{0D108BD9-81ED-4DB2-BD59-A6C34878D82A}">
                    <a16:rowId xmlns:a16="http://schemas.microsoft.com/office/drawing/2014/main" val="4277385134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3B3459D5-6DA9-4541-A0D7-2459B6EDE460}"/>
              </a:ext>
            </a:extLst>
          </p:cNvPr>
          <p:cNvGrpSpPr/>
          <p:nvPr/>
        </p:nvGrpSpPr>
        <p:grpSpPr>
          <a:xfrm>
            <a:off x="2056742" y="2362550"/>
            <a:ext cx="809538" cy="432048"/>
            <a:chOff x="1550064" y="2283718"/>
            <a:chExt cx="815108" cy="43204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A063394-7DF6-447F-AB9E-CDF0542B6C60}"/>
                </a:ext>
              </a:extLst>
            </p:cNvPr>
            <p:cNvSpPr/>
            <p:nvPr/>
          </p:nvSpPr>
          <p:spPr>
            <a:xfrm>
              <a:off x="1550064" y="2283718"/>
              <a:ext cx="773640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10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C0574DD-047F-4E69-9BE2-B9B1AAA7B094}"/>
                </a:ext>
              </a:extLst>
            </p:cNvPr>
            <p:cNvSpPr/>
            <p:nvPr/>
          </p:nvSpPr>
          <p:spPr>
            <a:xfrm>
              <a:off x="1986467" y="2283718"/>
              <a:ext cx="378705" cy="4320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6535AE9-78DD-4C01-9FED-3130AC070874}"/>
              </a:ext>
            </a:extLst>
          </p:cNvPr>
          <p:cNvGrpSpPr/>
          <p:nvPr/>
        </p:nvGrpSpPr>
        <p:grpSpPr>
          <a:xfrm>
            <a:off x="2056742" y="2801365"/>
            <a:ext cx="809538" cy="432048"/>
            <a:chOff x="1550064" y="2283718"/>
            <a:chExt cx="815108" cy="43204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ACBB4F1-6A31-4D64-8E13-09035053A207}"/>
                </a:ext>
              </a:extLst>
            </p:cNvPr>
            <p:cNvSpPr/>
            <p:nvPr/>
          </p:nvSpPr>
          <p:spPr>
            <a:xfrm>
              <a:off x="1550064" y="2283718"/>
              <a:ext cx="773640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50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935F252-F151-45B2-9A01-2BEEAF461898}"/>
                </a:ext>
              </a:extLst>
            </p:cNvPr>
            <p:cNvSpPr/>
            <p:nvPr/>
          </p:nvSpPr>
          <p:spPr>
            <a:xfrm>
              <a:off x="1986467" y="2283718"/>
              <a:ext cx="378705" cy="4320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68ACE6A-0243-4D2D-9DA5-747E4F50B514}"/>
              </a:ext>
            </a:extLst>
          </p:cNvPr>
          <p:cNvGrpSpPr/>
          <p:nvPr/>
        </p:nvGrpSpPr>
        <p:grpSpPr>
          <a:xfrm>
            <a:off x="2056742" y="3219822"/>
            <a:ext cx="809538" cy="432048"/>
            <a:chOff x="1550064" y="2283718"/>
            <a:chExt cx="815108" cy="43204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52DABF8-2066-440C-BD48-8EF4B9EF047D}"/>
                </a:ext>
              </a:extLst>
            </p:cNvPr>
            <p:cNvSpPr/>
            <p:nvPr/>
          </p:nvSpPr>
          <p:spPr>
            <a:xfrm>
              <a:off x="1550064" y="2283718"/>
              <a:ext cx="773640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70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9E84D4F-62F0-4161-B812-4453EE0522A0}"/>
                </a:ext>
              </a:extLst>
            </p:cNvPr>
            <p:cNvSpPr/>
            <p:nvPr/>
          </p:nvSpPr>
          <p:spPr>
            <a:xfrm>
              <a:off x="1986467" y="2283718"/>
              <a:ext cx="378705" cy="4320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4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B8673E9-FDFF-4DD4-BF44-59DC3250F58B}"/>
              </a:ext>
            </a:extLst>
          </p:cNvPr>
          <p:cNvSpPr/>
          <p:nvPr/>
        </p:nvSpPr>
        <p:spPr>
          <a:xfrm rot="16200000">
            <a:off x="2247837" y="3902064"/>
            <a:ext cx="376117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147DD1-D718-4902-88B3-82951E294E80}"/>
              </a:ext>
            </a:extLst>
          </p:cNvPr>
          <p:cNvSpPr txBox="1"/>
          <p:nvPr/>
        </p:nvSpPr>
        <p:spPr>
          <a:xfrm>
            <a:off x="1904166" y="4379079"/>
            <a:ext cx="10634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색인 테이블</a:t>
            </a:r>
            <a:endParaRPr lang="en-US" altLang="ko-KR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altLang="ko-KR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(index table)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676E170-D9B8-4B3C-A6DA-FA56778099EC}"/>
              </a:ext>
            </a:extLst>
          </p:cNvPr>
          <p:cNvCxnSpPr>
            <a:endCxn id="4" idx="3"/>
          </p:cNvCxnSpPr>
          <p:nvPr/>
        </p:nvCxnSpPr>
        <p:spPr>
          <a:xfrm flipH="1">
            <a:off x="2866280" y="2217871"/>
            <a:ext cx="1712544" cy="360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화살표: 아래쪽 68">
            <a:extLst>
              <a:ext uri="{FF2B5EF4-FFF2-40B4-BE49-F238E27FC236}">
                <a16:creationId xmlns:a16="http://schemas.microsoft.com/office/drawing/2014/main" id="{6721555B-7542-4FA1-BD2D-32A4B3AC81A2}"/>
              </a:ext>
            </a:extLst>
          </p:cNvPr>
          <p:cNvSpPr/>
          <p:nvPr/>
        </p:nvSpPr>
        <p:spPr>
          <a:xfrm>
            <a:off x="1619672" y="2355726"/>
            <a:ext cx="284494" cy="1337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B4A6FAD-913A-42BB-A7FA-1F7F5D381E85}"/>
              </a:ext>
            </a:extLst>
          </p:cNvPr>
          <p:cNvSpPr txBox="1"/>
          <p:nvPr/>
        </p:nvSpPr>
        <p:spPr>
          <a:xfrm>
            <a:off x="330659" y="2709612"/>
            <a:ext cx="13482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오름차순 정렬</a:t>
            </a:r>
            <a:endParaRPr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E2629F73-39EC-4794-A82F-32B7528419DE}"/>
              </a:ext>
            </a:extLst>
          </p:cNvPr>
          <p:cNvSpPr/>
          <p:nvPr/>
        </p:nvSpPr>
        <p:spPr>
          <a:xfrm>
            <a:off x="4716016" y="1491630"/>
            <a:ext cx="3096344" cy="235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6C84734-D5B3-41C1-9C4F-F2F7AD1A9015}"/>
              </a:ext>
            </a:extLst>
          </p:cNvPr>
          <p:cNvSpPr txBox="1"/>
          <p:nvPr/>
        </p:nvSpPr>
        <p:spPr>
          <a:xfrm>
            <a:off x="4645113" y="1174027"/>
            <a:ext cx="13482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오름차순 정렬</a:t>
            </a:r>
            <a:endParaRPr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5BD1CF-1D79-486B-A1F0-4C308AA6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9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/>
      <p:bldP spid="71" grpId="0" animBg="1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색인과 색인 테이블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002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1002214"/>
            <a:ext cx="7716688" cy="338906"/>
            <a:chOff x="693317" y="820632"/>
            <a:chExt cx="16606859" cy="382173"/>
          </a:xfrm>
        </p:grpSpPr>
        <p:sp>
          <p:nvSpPr>
            <p:cNvPr id="32" name="TextBox 33"/>
            <p:cNvSpPr txBox="1"/>
            <p:nvPr/>
          </p:nvSpPr>
          <p:spPr>
            <a:xfrm>
              <a:off x="1137512" y="820632"/>
              <a:ext cx="16162664" cy="38217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색인 테이블의 사용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F5321BB-FB57-4708-8894-1DE031446B67}"/>
              </a:ext>
            </a:extLst>
          </p:cNvPr>
          <p:cNvSpPr txBox="1"/>
          <p:nvPr/>
        </p:nvSpPr>
        <p:spPr>
          <a:xfrm>
            <a:off x="971600" y="1419622"/>
            <a:ext cx="30963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/>
              <a:t>Step-1. </a:t>
            </a:r>
            <a:r>
              <a:rPr lang="ko-KR" altLang="en-US" sz="1400" b="1" dirty="0"/>
              <a:t>색인 테이블 검색 </a:t>
            </a:r>
            <a:r>
              <a:rPr lang="en-US" altLang="ko-KR" sz="1400" dirty="0"/>
              <a:t>( 60 </a:t>
            </a:r>
            <a:r>
              <a:rPr lang="ko-KR" altLang="en-US" sz="1400" dirty="0"/>
              <a:t>검색 </a:t>
            </a:r>
            <a:r>
              <a:rPr lang="en-US" altLang="ko-KR" sz="1400" dirty="0"/>
              <a:t>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E833FE5-74E7-47E1-88DE-17E06B697F6C}"/>
              </a:ext>
            </a:extLst>
          </p:cNvPr>
          <p:cNvGrpSpPr/>
          <p:nvPr/>
        </p:nvGrpSpPr>
        <p:grpSpPr>
          <a:xfrm>
            <a:off x="539552" y="2578574"/>
            <a:ext cx="809538" cy="1289320"/>
            <a:chOff x="1835696" y="2211710"/>
            <a:chExt cx="809538" cy="128932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B3459D5-6DA9-4541-A0D7-2459B6EDE460}"/>
                </a:ext>
              </a:extLst>
            </p:cNvPr>
            <p:cNvGrpSpPr/>
            <p:nvPr/>
          </p:nvGrpSpPr>
          <p:grpSpPr>
            <a:xfrm>
              <a:off x="1835696" y="2211710"/>
              <a:ext cx="809538" cy="432048"/>
              <a:chOff x="1550064" y="2283718"/>
              <a:chExt cx="815108" cy="432048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A063394-7DF6-447F-AB9E-CDF0542B6C60}"/>
                  </a:ext>
                </a:extLst>
              </p:cNvPr>
              <p:cNvSpPr/>
              <p:nvPr/>
            </p:nvSpPr>
            <p:spPr>
              <a:xfrm>
                <a:off x="1550064" y="2283718"/>
                <a:ext cx="773640" cy="4320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10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C0574DD-047F-4E69-9BE2-B9B1AAA7B094}"/>
                  </a:ext>
                </a:extLst>
              </p:cNvPr>
              <p:cNvSpPr/>
              <p:nvPr/>
            </p:nvSpPr>
            <p:spPr>
              <a:xfrm>
                <a:off x="1986467" y="2283718"/>
                <a:ext cx="378705" cy="43204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0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6535AE9-78DD-4C01-9FED-3130AC070874}"/>
                </a:ext>
              </a:extLst>
            </p:cNvPr>
            <p:cNvGrpSpPr/>
            <p:nvPr/>
          </p:nvGrpSpPr>
          <p:grpSpPr>
            <a:xfrm>
              <a:off x="1835696" y="2650525"/>
              <a:ext cx="809538" cy="432048"/>
              <a:chOff x="1550064" y="2283718"/>
              <a:chExt cx="815108" cy="432048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ACBB4F1-6A31-4D64-8E13-09035053A207}"/>
                  </a:ext>
                </a:extLst>
              </p:cNvPr>
              <p:cNvSpPr/>
              <p:nvPr/>
            </p:nvSpPr>
            <p:spPr>
              <a:xfrm>
                <a:off x="1550064" y="2283718"/>
                <a:ext cx="773640" cy="4320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50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6935F252-F151-45B2-9A01-2BEEAF461898}"/>
                  </a:ext>
                </a:extLst>
              </p:cNvPr>
              <p:cNvSpPr/>
              <p:nvPr/>
            </p:nvSpPr>
            <p:spPr>
              <a:xfrm>
                <a:off x="1986467" y="2283718"/>
                <a:ext cx="378705" cy="43204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68ACE6A-0243-4D2D-9DA5-747E4F50B514}"/>
                </a:ext>
              </a:extLst>
            </p:cNvPr>
            <p:cNvGrpSpPr/>
            <p:nvPr/>
          </p:nvGrpSpPr>
          <p:grpSpPr>
            <a:xfrm>
              <a:off x="1835696" y="3068982"/>
              <a:ext cx="809538" cy="432048"/>
              <a:chOff x="1550064" y="2283718"/>
              <a:chExt cx="815108" cy="43204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52DABF8-2066-440C-BD48-8EF4B9EF047D}"/>
                  </a:ext>
                </a:extLst>
              </p:cNvPr>
              <p:cNvSpPr/>
              <p:nvPr/>
            </p:nvSpPr>
            <p:spPr>
              <a:xfrm>
                <a:off x="1550064" y="2283718"/>
                <a:ext cx="773640" cy="4320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70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9E84D4F-62F0-4161-B812-4453EE0522A0}"/>
                  </a:ext>
                </a:extLst>
              </p:cNvPr>
              <p:cNvSpPr/>
              <p:nvPr/>
            </p:nvSpPr>
            <p:spPr>
              <a:xfrm>
                <a:off x="1986467" y="2283718"/>
                <a:ext cx="378705" cy="43204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4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D474973F-E840-4597-B1B2-798218406E1F}"/>
              </a:ext>
            </a:extLst>
          </p:cNvPr>
          <p:cNvSpPr/>
          <p:nvPr/>
        </p:nvSpPr>
        <p:spPr>
          <a:xfrm>
            <a:off x="1458206" y="2686586"/>
            <a:ext cx="324305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918696-B407-4155-943F-E691B9607668}"/>
              </a:ext>
            </a:extLst>
          </p:cNvPr>
          <p:cNvSpPr/>
          <p:nvPr/>
        </p:nvSpPr>
        <p:spPr>
          <a:xfrm>
            <a:off x="1891627" y="2578574"/>
            <a:ext cx="91644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 &lt; </a:t>
            </a:r>
            <a:r>
              <a:rPr lang="en-US" altLang="ko-KR" sz="1400" b="1" dirty="0">
                <a:solidFill>
                  <a:schemeClr val="tx1"/>
                </a:solidFill>
              </a:rPr>
              <a:t>60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44A0D19-FDB7-463D-8C0A-34C933F5D287}"/>
              </a:ext>
            </a:extLst>
          </p:cNvPr>
          <p:cNvSpPr/>
          <p:nvPr/>
        </p:nvSpPr>
        <p:spPr>
          <a:xfrm>
            <a:off x="2969206" y="3057775"/>
            <a:ext cx="376117" cy="33762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49D6631-4366-4FFF-B078-833BC3282BB9}"/>
              </a:ext>
            </a:extLst>
          </p:cNvPr>
          <p:cNvGrpSpPr/>
          <p:nvPr/>
        </p:nvGrpSpPr>
        <p:grpSpPr>
          <a:xfrm>
            <a:off x="3596027" y="2578574"/>
            <a:ext cx="809538" cy="1289320"/>
            <a:chOff x="1835696" y="2211710"/>
            <a:chExt cx="809538" cy="1289320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17ADD01-28A6-4C71-9E21-9C7DEC0AF9EE}"/>
                </a:ext>
              </a:extLst>
            </p:cNvPr>
            <p:cNvGrpSpPr/>
            <p:nvPr/>
          </p:nvGrpSpPr>
          <p:grpSpPr>
            <a:xfrm>
              <a:off x="1835696" y="2211710"/>
              <a:ext cx="809538" cy="432048"/>
              <a:chOff x="1550064" y="2283718"/>
              <a:chExt cx="815108" cy="432048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09F74BC-DB19-40BA-ACFA-5D5C6CA75A70}"/>
                  </a:ext>
                </a:extLst>
              </p:cNvPr>
              <p:cNvSpPr/>
              <p:nvPr/>
            </p:nvSpPr>
            <p:spPr>
              <a:xfrm>
                <a:off x="1550064" y="2283718"/>
                <a:ext cx="773640" cy="4320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10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6163CD69-A475-4F15-BB13-C40CB68D6322}"/>
                  </a:ext>
                </a:extLst>
              </p:cNvPr>
              <p:cNvSpPr/>
              <p:nvPr/>
            </p:nvSpPr>
            <p:spPr>
              <a:xfrm>
                <a:off x="1986467" y="2283718"/>
                <a:ext cx="378705" cy="43204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0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648B466-E18E-42BC-AA86-8D5A1BAFDC01}"/>
                </a:ext>
              </a:extLst>
            </p:cNvPr>
            <p:cNvGrpSpPr/>
            <p:nvPr/>
          </p:nvGrpSpPr>
          <p:grpSpPr>
            <a:xfrm>
              <a:off x="1835696" y="2650525"/>
              <a:ext cx="809538" cy="432048"/>
              <a:chOff x="1550064" y="2283718"/>
              <a:chExt cx="815108" cy="43204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7E8FAC0B-1DF8-482F-A0A1-5426BF303F8F}"/>
                  </a:ext>
                </a:extLst>
              </p:cNvPr>
              <p:cNvSpPr/>
              <p:nvPr/>
            </p:nvSpPr>
            <p:spPr>
              <a:xfrm>
                <a:off x="1550064" y="2283718"/>
                <a:ext cx="773640" cy="4320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50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7DF0155-BD7A-4568-8CC9-D48EA8013957}"/>
                  </a:ext>
                </a:extLst>
              </p:cNvPr>
              <p:cNvSpPr/>
              <p:nvPr/>
            </p:nvSpPr>
            <p:spPr>
              <a:xfrm>
                <a:off x="1986467" y="2283718"/>
                <a:ext cx="378705" cy="43204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36A6763B-6C9F-45E6-A9D0-05453989C314}"/>
                </a:ext>
              </a:extLst>
            </p:cNvPr>
            <p:cNvGrpSpPr/>
            <p:nvPr/>
          </p:nvGrpSpPr>
          <p:grpSpPr>
            <a:xfrm>
              <a:off x="1835696" y="3068982"/>
              <a:ext cx="809538" cy="432048"/>
              <a:chOff x="1550064" y="2283718"/>
              <a:chExt cx="815108" cy="432048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9F126B0-5479-4776-B33C-8553BE71701D}"/>
                  </a:ext>
                </a:extLst>
              </p:cNvPr>
              <p:cNvSpPr/>
              <p:nvPr/>
            </p:nvSpPr>
            <p:spPr>
              <a:xfrm>
                <a:off x="1550064" y="2283718"/>
                <a:ext cx="773640" cy="4320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70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248B987-8836-4D90-91BF-2EA01B977410}"/>
                  </a:ext>
                </a:extLst>
              </p:cNvPr>
              <p:cNvSpPr/>
              <p:nvPr/>
            </p:nvSpPr>
            <p:spPr>
              <a:xfrm>
                <a:off x="1986467" y="2283718"/>
                <a:ext cx="378705" cy="43204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4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7" name="화살표: 왼쪽 46">
            <a:extLst>
              <a:ext uri="{FF2B5EF4-FFF2-40B4-BE49-F238E27FC236}">
                <a16:creationId xmlns:a16="http://schemas.microsoft.com/office/drawing/2014/main" id="{1A0B13FC-71EB-4769-AD68-78CDDACD4373}"/>
              </a:ext>
            </a:extLst>
          </p:cNvPr>
          <p:cNvSpPr/>
          <p:nvPr/>
        </p:nvSpPr>
        <p:spPr>
          <a:xfrm>
            <a:off x="4466741" y="3125401"/>
            <a:ext cx="324305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EB28EA-65AD-48F4-9BD1-954E8334604D}"/>
              </a:ext>
            </a:extLst>
          </p:cNvPr>
          <p:cNvSpPr/>
          <p:nvPr/>
        </p:nvSpPr>
        <p:spPr>
          <a:xfrm>
            <a:off x="4900162" y="3017389"/>
            <a:ext cx="91644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50 &lt; </a:t>
            </a:r>
            <a:r>
              <a:rPr lang="en-US" altLang="ko-KR" sz="1400" b="1" dirty="0">
                <a:solidFill>
                  <a:schemeClr val="tx1"/>
                </a:solidFill>
              </a:rPr>
              <a:t>60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46B6A51-8020-44DA-A8E2-650FCAF5E7FC}"/>
              </a:ext>
            </a:extLst>
          </p:cNvPr>
          <p:cNvGrpSpPr/>
          <p:nvPr/>
        </p:nvGrpSpPr>
        <p:grpSpPr>
          <a:xfrm>
            <a:off x="6812859" y="2571750"/>
            <a:ext cx="809538" cy="1289320"/>
            <a:chOff x="1835696" y="2211710"/>
            <a:chExt cx="809538" cy="1289320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C140668-09F7-47B0-864C-F47A8A631670}"/>
                </a:ext>
              </a:extLst>
            </p:cNvPr>
            <p:cNvGrpSpPr/>
            <p:nvPr/>
          </p:nvGrpSpPr>
          <p:grpSpPr>
            <a:xfrm>
              <a:off x="1835696" y="2211710"/>
              <a:ext cx="809538" cy="432048"/>
              <a:chOff x="1550064" y="2283718"/>
              <a:chExt cx="815108" cy="432048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D921E6C-9ACA-4FBF-AD7E-D234ED862EE0}"/>
                  </a:ext>
                </a:extLst>
              </p:cNvPr>
              <p:cNvSpPr/>
              <p:nvPr/>
            </p:nvSpPr>
            <p:spPr>
              <a:xfrm>
                <a:off x="1550064" y="2283718"/>
                <a:ext cx="773640" cy="4320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10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9E6BF32B-72F3-4917-8B19-24A6C872D236}"/>
                  </a:ext>
                </a:extLst>
              </p:cNvPr>
              <p:cNvSpPr/>
              <p:nvPr/>
            </p:nvSpPr>
            <p:spPr>
              <a:xfrm>
                <a:off x="1986467" y="2283718"/>
                <a:ext cx="378705" cy="43204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0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50A03B7-EE7B-4074-B69C-3FDBF8E709C2}"/>
                </a:ext>
              </a:extLst>
            </p:cNvPr>
            <p:cNvGrpSpPr/>
            <p:nvPr/>
          </p:nvGrpSpPr>
          <p:grpSpPr>
            <a:xfrm>
              <a:off x="1835696" y="2650525"/>
              <a:ext cx="809538" cy="432048"/>
              <a:chOff x="1550064" y="2283718"/>
              <a:chExt cx="815108" cy="432048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C51CC1D-65AD-42F8-9AF1-42A4818EB683}"/>
                  </a:ext>
                </a:extLst>
              </p:cNvPr>
              <p:cNvSpPr/>
              <p:nvPr/>
            </p:nvSpPr>
            <p:spPr>
              <a:xfrm>
                <a:off x="1550064" y="2283718"/>
                <a:ext cx="773640" cy="4320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50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944B189C-99FD-40C9-A29A-3DD79874591A}"/>
                  </a:ext>
                </a:extLst>
              </p:cNvPr>
              <p:cNvSpPr/>
              <p:nvPr/>
            </p:nvSpPr>
            <p:spPr>
              <a:xfrm>
                <a:off x="1986467" y="2283718"/>
                <a:ext cx="378705" cy="43204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50BD7E7-F206-4D84-91DF-BC825D40154A}"/>
                </a:ext>
              </a:extLst>
            </p:cNvPr>
            <p:cNvGrpSpPr/>
            <p:nvPr/>
          </p:nvGrpSpPr>
          <p:grpSpPr>
            <a:xfrm>
              <a:off x="1835696" y="3068982"/>
              <a:ext cx="809538" cy="432048"/>
              <a:chOff x="1550064" y="2283718"/>
              <a:chExt cx="815108" cy="432048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2942A08-17F6-4975-B954-1AFC253A7B5C}"/>
                  </a:ext>
                </a:extLst>
              </p:cNvPr>
              <p:cNvSpPr/>
              <p:nvPr/>
            </p:nvSpPr>
            <p:spPr>
              <a:xfrm>
                <a:off x="1550064" y="2283718"/>
                <a:ext cx="773640" cy="4320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70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BD6278D7-7E13-464B-8013-62472DADE0D8}"/>
                  </a:ext>
                </a:extLst>
              </p:cNvPr>
              <p:cNvSpPr/>
              <p:nvPr/>
            </p:nvSpPr>
            <p:spPr>
              <a:xfrm>
                <a:off x="1986467" y="2283718"/>
                <a:ext cx="378705" cy="43204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4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화살표: 왼쪽 62">
            <a:extLst>
              <a:ext uri="{FF2B5EF4-FFF2-40B4-BE49-F238E27FC236}">
                <a16:creationId xmlns:a16="http://schemas.microsoft.com/office/drawing/2014/main" id="{2BEA8B81-A2BB-478B-89FA-1EDE185B3767}"/>
              </a:ext>
            </a:extLst>
          </p:cNvPr>
          <p:cNvSpPr/>
          <p:nvPr/>
        </p:nvSpPr>
        <p:spPr>
          <a:xfrm>
            <a:off x="7683573" y="3543858"/>
            <a:ext cx="324305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FF507F8-D650-4F04-81CD-08EEF720B97D}"/>
              </a:ext>
            </a:extLst>
          </p:cNvPr>
          <p:cNvSpPr/>
          <p:nvPr/>
        </p:nvSpPr>
        <p:spPr>
          <a:xfrm>
            <a:off x="8116994" y="3435846"/>
            <a:ext cx="91644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70 &gt; </a:t>
            </a:r>
            <a:r>
              <a:rPr lang="en-US" altLang="ko-KR" sz="1400" b="1" dirty="0">
                <a:solidFill>
                  <a:schemeClr val="tx1"/>
                </a:solidFill>
              </a:rPr>
              <a:t>60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EBB8D144-4DD6-44EF-AC76-6C4A1DACE242}"/>
              </a:ext>
            </a:extLst>
          </p:cNvPr>
          <p:cNvSpPr/>
          <p:nvPr/>
        </p:nvSpPr>
        <p:spPr>
          <a:xfrm>
            <a:off x="6140099" y="3062158"/>
            <a:ext cx="376117" cy="33762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4623F7-20AA-4FC5-95DE-DE919052BB65}"/>
              </a:ext>
            </a:extLst>
          </p:cNvPr>
          <p:cNvSpPr txBox="1"/>
          <p:nvPr/>
        </p:nvSpPr>
        <p:spPr>
          <a:xfrm>
            <a:off x="7683573" y="3972009"/>
            <a:ext cx="899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chemeClr val="accent2"/>
                </a:solidFill>
              </a:rPr>
              <a:t>중지</a:t>
            </a:r>
            <a:r>
              <a:rPr lang="en-US" altLang="ko-KR" sz="1600" dirty="0">
                <a:solidFill>
                  <a:schemeClr val="accent2"/>
                </a:solidFill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DDC7CF3-7641-4461-A0BA-A819B293D7E0}"/>
                  </a:ext>
                </a:extLst>
              </p:cNvPr>
              <p:cNvSpPr txBox="1"/>
              <p:nvPr/>
            </p:nvSpPr>
            <p:spPr>
              <a:xfrm>
                <a:off x="5826337" y="4266049"/>
                <a:ext cx="2936791" cy="513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sz="1400" dirty="0"/>
                  <a:t>검색 범위 </a:t>
                </a:r>
                <a:r>
                  <a:rPr lang="en-US" altLang="ko-KR" sz="1400" dirty="0"/>
                  <a:t>: 2</a:t>
                </a:r>
                <a:r>
                  <a:rPr lang="ko-KR" altLang="en-US" sz="1400" dirty="0"/>
                  <a:t>부터 </a:t>
                </a:r>
                <a:r>
                  <a:rPr lang="en-US" altLang="ko-KR" sz="1400" dirty="0"/>
                  <a:t>4</a:t>
                </a:r>
                <a:r>
                  <a:rPr lang="ko-KR" altLang="en-US" sz="1400" dirty="0"/>
                  <a:t>까지 이다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DDC7CF3-7641-4461-A0BA-A819B293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337" y="4266049"/>
                <a:ext cx="2936791" cy="513282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D1A668-4541-4C40-BA74-0FC31448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2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47" grpId="0" animBg="1"/>
      <p:bldP spid="48" grpId="0" animBg="1"/>
      <p:bldP spid="63" grpId="0" animBg="1"/>
      <p:bldP spid="64" grpId="0" animBg="1"/>
      <p:bldP spid="65" grpId="0" animBg="1"/>
      <p:bldP spid="66" grpId="0"/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색인과 색인 테이블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002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1002214"/>
            <a:ext cx="7716688" cy="338906"/>
            <a:chOff x="693317" y="820632"/>
            <a:chExt cx="16606859" cy="382173"/>
          </a:xfrm>
        </p:grpSpPr>
        <p:sp>
          <p:nvSpPr>
            <p:cNvPr id="32" name="TextBox 33"/>
            <p:cNvSpPr txBox="1"/>
            <p:nvPr/>
          </p:nvSpPr>
          <p:spPr>
            <a:xfrm>
              <a:off x="1137512" y="820632"/>
              <a:ext cx="16162664" cy="38217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색인 테이블의 사용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F5321BB-FB57-4708-8894-1DE031446B67}"/>
              </a:ext>
            </a:extLst>
          </p:cNvPr>
          <p:cNvSpPr txBox="1"/>
          <p:nvPr/>
        </p:nvSpPr>
        <p:spPr>
          <a:xfrm>
            <a:off x="971600" y="1419622"/>
            <a:ext cx="30963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/>
              <a:t>Step-2. </a:t>
            </a:r>
            <a:r>
              <a:rPr lang="ko-KR" altLang="en-US" sz="1400" b="1" dirty="0"/>
              <a:t>자료 검색 </a:t>
            </a:r>
            <a:r>
              <a:rPr lang="en-US" altLang="ko-KR" sz="1400" dirty="0"/>
              <a:t>( 60 </a:t>
            </a:r>
            <a:r>
              <a:rPr lang="ko-KR" altLang="en-US" sz="1400" dirty="0"/>
              <a:t>검색 </a:t>
            </a:r>
            <a:r>
              <a:rPr lang="en-US" altLang="ko-KR" sz="1400" dirty="0"/>
              <a:t>)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46B6A51-8020-44DA-A8E2-650FCAF5E7FC}"/>
              </a:ext>
            </a:extLst>
          </p:cNvPr>
          <p:cNvGrpSpPr/>
          <p:nvPr/>
        </p:nvGrpSpPr>
        <p:grpSpPr>
          <a:xfrm>
            <a:off x="1156474" y="2374434"/>
            <a:ext cx="809538" cy="1289320"/>
            <a:chOff x="1835696" y="2211710"/>
            <a:chExt cx="809538" cy="1289320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C140668-09F7-47B0-864C-F47A8A631670}"/>
                </a:ext>
              </a:extLst>
            </p:cNvPr>
            <p:cNvGrpSpPr/>
            <p:nvPr/>
          </p:nvGrpSpPr>
          <p:grpSpPr>
            <a:xfrm>
              <a:off x="1835696" y="2211710"/>
              <a:ext cx="809538" cy="432048"/>
              <a:chOff x="1550064" y="2283718"/>
              <a:chExt cx="815108" cy="432048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D921E6C-9ACA-4FBF-AD7E-D234ED862EE0}"/>
                  </a:ext>
                </a:extLst>
              </p:cNvPr>
              <p:cNvSpPr/>
              <p:nvPr/>
            </p:nvSpPr>
            <p:spPr>
              <a:xfrm>
                <a:off x="1550064" y="2283718"/>
                <a:ext cx="773640" cy="4320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10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9E6BF32B-72F3-4917-8B19-24A6C872D236}"/>
                  </a:ext>
                </a:extLst>
              </p:cNvPr>
              <p:cNvSpPr/>
              <p:nvPr/>
            </p:nvSpPr>
            <p:spPr>
              <a:xfrm>
                <a:off x="1986467" y="2283718"/>
                <a:ext cx="378705" cy="43204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0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50A03B7-EE7B-4074-B69C-3FDBF8E709C2}"/>
                </a:ext>
              </a:extLst>
            </p:cNvPr>
            <p:cNvGrpSpPr/>
            <p:nvPr/>
          </p:nvGrpSpPr>
          <p:grpSpPr>
            <a:xfrm>
              <a:off x="1835696" y="2650525"/>
              <a:ext cx="809538" cy="432048"/>
              <a:chOff x="1550064" y="2283718"/>
              <a:chExt cx="815108" cy="432048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C51CC1D-65AD-42F8-9AF1-42A4818EB683}"/>
                  </a:ext>
                </a:extLst>
              </p:cNvPr>
              <p:cNvSpPr/>
              <p:nvPr/>
            </p:nvSpPr>
            <p:spPr>
              <a:xfrm>
                <a:off x="1550064" y="2283718"/>
                <a:ext cx="773640" cy="4320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50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944B189C-99FD-40C9-A29A-3DD79874591A}"/>
                  </a:ext>
                </a:extLst>
              </p:cNvPr>
              <p:cNvSpPr/>
              <p:nvPr/>
            </p:nvSpPr>
            <p:spPr>
              <a:xfrm>
                <a:off x="1986467" y="2283718"/>
                <a:ext cx="378705" cy="43204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50BD7E7-F206-4D84-91DF-BC825D40154A}"/>
                </a:ext>
              </a:extLst>
            </p:cNvPr>
            <p:cNvGrpSpPr/>
            <p:nvPr/>
          </p:nvGrpSpPr>
          <p:grpSpPr>
            <a:xfrm>
              <a:off x="1835696" y="3068982"/>
              <a:ext cx="809538" cy="432048"/>
              <a:chOff x="1550064" y="2283718"/>
              <a:chExt cx="815108" cy="432048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2942A08-17F6-4975-B954-1AFC253A7B5C}"/>
                  </a:ext>
                </a:extLst>
              </p:cNvPr>
              <p:cNvSpPr/>
              <p:nvPr/>
            </p:nvSpPr>
            <p:spPr>
              <a:xfrm>
                <a:off x="1550064" y="2283718"/>
                <a:ext cx="773640" cy="4320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70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BD6278D7-7E13-464B-8013-62472DADE0D8}"/>
                  </a:ext>
                </a:extLst>
              </p:cNvPr>
              <p:cNvSpPr/>
              <p:nvPr/>
            </p:nvSpPr>
            <p:spPr>
              <a:xfrm>
                <a:off x="1986467" y="2283718"/>
                <a:ext cx="378705" cy="43204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4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B48E193C-B5F9-4F15-B706-C46BCF082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5087"/>
              </p:ext>
            </p:extLst>
          </p:nvPr>
        </p:nvGraphicFramePr>
        <p:xfrm>
          <a:off x="3995936" y="2006134"/>
          <a:ext cx="344103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05">
                  <a:extLst>
                    <a:ext uri="{9D8B030D-6E8A-4147-A177-3AD203B41FA5}">
                      <a16:colId xmlns:a16="http://schemas.microsoft.com/office/drawing/2014/main" val="739937065"/>
                    </a:ext>
                  </a:extLst>
                </a:gridCol>
                <a:gridCol w="573505">
                  <a:extLst>
                    <a:ext uri="{9D8B030D-6E8A-4147-A177-3AD203B41FA5}">
                      <a16:colId xmlns:a16="http://schemas.microsoft.com/office/drawing/2014/main" val="2275790203"/>
                    </a:ext>
                  </a:extLst>
                </a:gridCol>
                <a:gridCol w="573505">
                  <a:extLst>
                    <a:ext uri="{9D8B030D-6E8A-4147-A177-3AD203B41FA5}">
                      <a16:colId xmlns:a16="http://schemas.microsoft.com/office/drawing/2014/main" val="1219691354"/>
                    </a:ext>
                  </a:extLst>
                </a:gridCol>
                <a:gridCol w="573505">
                  <a:extLst>
                    <a:ext uri="{9D8B030D-6E8A-4147-A177-3AD203B41FA5}">
                      <a16:colId xmlns:a16="http://schemas.microsoft.com/office/drawing/2014/main" val="1418569741"/>
                    </a:ext>
                  </a:extLst>
                </a:gridCol>
                <a:gridCol w="573505">
                  <a:extLst>
                    <a:ext uri="{9D8B030D-6E8A-4147-A177-3AD203B41FA5}">
                      <a16:colId xmlns:a16="http://schemas.microsoft.com/office/drawing/2014/main" val="3070185555"/>
                    </a:ext>
                  </a:extLst>
                </a:gridCol>
                <a:gridCol w="573505">
                  <a:extLst>
                    <a:ext uri="{9D8B030D-6E8A-4147-A177-3AD203B41FA5}">
                      <a16:colId xmlns:a16="http://schemas.microsoft.com/office/drawing/2014/main" val="308510277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</a:p>
                  </a:txBody>
                  <a:tcPr marL="51615" marR="516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marL="51615" marR="516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 marL="51615" marR="516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 marL="51615" marR="516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 marL="51615" marR="516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 marL="51615" marR="51615"/>
                </a:tc>
                <a:extLst>
                  <a:ext uri="{0D108BD9-81ED-4DB2-BD59-A6C34878D82A}">
                    <a16:rowId xmlns:a16="http://schemas.microsoft.com/office/drawing/2014/main" val="289068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marL="51615" marR="516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51615" marR="516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marL="51615" marR="516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marL="51615" marR="516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marL="51615" marR="516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marL="51615" marR="51615"/>
                </a:tc>
                <a:extLst>
                  <a:ext uri="{0D108BD9-81ED-4DB2-BD59-A6C34878D82A}">
                    <a16:rowId xmlns:a16="http://schemas.microsoft.com/office/drawing/2014/main" val="4277385134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ABD3E3-D945-452F-944C-B19505DCEECD}"/>
              </a:ext>
            </a:extLst>
          </p:cNvPr>
          <p:cNvSpPr/>
          <p:nvPr/>
        </p:nvSpPr>
        <p:spPr>
          <a:xfrm>
            <a:off x="1061853" y="2762740"/>
            <a:ext cx="1056083" cy="981144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EE6A2D-5D00-4A2A-AC0E-CB83A1D2EB89}"/>
              </a:ext>
            </a:extLst>
          </p:cNvPr>
          <p:cNvSpPr txBox="1"/>
          <p:nvPr/>
        </p:nvSpPr>
        <p:spPr>
          <a:xfrm>
            <a:off x="1109823" y="3854564"/>
            <a:ext cx="10081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검색 범위</a:t>
            </a:r>
            <a:endParaRPr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40D6AB5-F2E4-4D01-A446-281156424D89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966012" y="2723202"/>
            <a:ext cx="3470084" cy="306071"/>
          </a:xfrm>
          <a:prstGeom prst="bentConnector3">
            <a:avLst>
              <a:gd name="adj1" fmla="val 9994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8D2B189-8723-4ECA-843E-A12FF73CF4AB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1966012" y="2762740"/>
            <a:ext cx="4622212" cy="684990"/>
          </a:xfrm>
          <a:prstGeom prst="bentConnector3">
            <a:avLst>
              <a:gd name="adj1" fmla="val 999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5B21490-1623-473D-B419-A305C8F64B86}"/>
              </a:ext>
            </a:extLst>
          </p:cNvPr>
          <p:cNvSpPr/>
          <p:nvPr/>
        </p:nvSpPr>
        <p:spPr>
          <a:xfrm>
            <a:off x="5608103" y="1928336"/>
            <a:ext cx="808114" cy="947901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오른쪽 중괄호 69">
            <a:extLst>
              <a:ext uri="{FF2B5EF4-FFF2-40B4-BE49-F238E27FC236}">
                <a16:creationId xmlns:a16="http://schemas.microsoft.com/office/drawing/2014/main" id="{0D0E5B2D-E662-4E43-A356-5D2B66F3910E}"/>
              </a:ext>
            </a:extLst>
          </p:cNvPr>
          <p:cNvSpPr/>
          <p:nvPr/>
        </p:nvSpPr>
        <p:spPr>
          <a:xfrm rot="16200000">
            <a:off x="5767989" y="859478"/>
            <a:ext cx="488343" cy="152075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00ADBF5-B9C6-4D9E-A923-D5D9401D9179}"/>
              </a:ext>
            </a:extLst>
          </p:cNvPr>
          <p:cNvSpPr txBox="1"/>
          <p:nvPr/>
        </p:nvSpPr>
        <p:spPr>
          <a:xfrm>
            <a:off x="5508103" y="993276"/>
            <a:ext cx="10081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검색 범위</a:t>
            </a:r>
            <a:endParaRPr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화살표: 위쪽 71">
            <a:extLst>
              <a:ext uri="{FF2B5EF4-FFF2-40B4-BE49-F238E27FC236}">
                <a16:creationId xmlns:a16="http://schemas.microsoft.com/office/drawing/2014/main" id="{6D147A85-D008-4CC6-940B-EE523D744A37}"/>
              </a:ext>
            </a:extLst>
          </p:cNvPr>
          <p:cNvSpPr/>
          <p:nvPr/>
        </p:nvSpPr>
        <p:spPr>
          <a:xfrm>
            <a:off x="5856628" y="2940548"/>
            <a:ext cx="295709" cy="12706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5A70312-9AB5-4FB0-918A-59359C623FCC}"/>
              </a:ext>
            </a:extLst>
          </p:cNvPr>
          <p:cNvSpPr txBox="1"/>
          <p:nvPr/>
        </p:nvSpPr>
        <p:spPr>
          <a:xfrm>
            <a:off x="5556020" y="4275528"/>
            <a:ext cx="9601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/>
              <a:t>60 = </a:t>
            </a:r>
            <a:r>
              <a:rPr lang="en-US" altLang="ko-KR" sz="1600" b="1" dirty="0"/>
              <a:t>60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E058B8-27D1-4670-8D21-C6C970E6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01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2" grpId="0" animBg="1"/>
      <p:bldP spid="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색인과 색인 테이블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002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1002214"/>
            <a:ext cx="7716688" cy="338906"/>
            <a:chOff x="693317" y="820632"/>
            <a:chExt cx="16606859" cy="382173"/>
          </a:xfrm>
        </p:grpSpPr>
        <p:sp>
          <p:nvSpPr>
            <p:cNvPr id="32" name="TextBox 33"/>
            <p:cNvSpPr txBox="1"/>
            <p:nvPr/>
          </p:nvSpPr>
          <p:spPr>
            <a:xfrm>
              <a:off x="1137512" y="820632"/>
              <a:ext cx="16162664" cy="38217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검색 성능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28D47A-A6A8-4384-B76E-F76731BEFD91}"/>
                  </a:ext>
                </a:extLst>
              </p:cNvPr>
              <p:cNvSpPr txBox="1"/>
              <p:nvPr/>
            </p:nvSpPr>
            <p:spPr>
              <a:xfrm>
                <a:off x="2838368" y="2752490"/>
                <a:ext cx="3613489" cy="632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28D47A-A6A8-4384-B76E-F76731BEF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368" y="2752490"/>
                <a:ext cx="3613489" cy="6325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4B70927-6C2F-4455-AAE1-CAF1713C4C53}"/>
              </a:ext>
            </a:extLst>
          </p:cNvPr>
          <p:cNvSpPr txBox="1"/>
          <p:nvPr/>
        </p:nvSpPr>
        <p:spPr>
          <a:xfrm>
            <a:off x="1135608" y="1564141"/>
            <a:ext cx="70190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/>
              <a:t>전체 자료의 개수가 </a:t>
            </a:r>
            <a:r>
              <a:rPr lang="en-US" altLang="ko-KR" sz="1400" b="1" dirty="0"/>
              <a:t>n</a:t>
            </a:r>
            <a:r>
              <a:rPr lang="ko-KR" altLang="en-US" sz="1400" b="1" dirty="0"/>
              <a:t> 개</a:t>
            </a:r>
            <a:r>
              <a:rPr lang="ko-KR" altLang="en-US" sz="1400" dirty="0"/>
              <a:t>이고 </a:t>
            </a:r>
            <a:r>
              <a:rPr lang="ko-KR" altLang="en-US" sz="1400" b="1" dirty="0"/>
              <a:t>색인 테이블의 인덱스가 개수가 </a:t>
            </a:r>
            <a:r>
              <a:rPr lang="en-US" altLang="ko-KR" sz="1400" b="1" dirty="0"/>
              <a:t>m </a:t>
            </a:r>
            <a:r>
              <a:rPr lang="ko-KR" altLang="en-US" sz="1400" b="1" dirty="0"/>
              <a:t>개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/>
              <a:t>먼저 </a:t>
            </a:r>
            <a:r>
              <a:rPr lang="ko-KR" altLang="en-US" sz="1400" b="1" dirty="0"/>
              <a:t>색인 테이블에서 </a:t>
            </a:r>
            <a:r>
              <a:rPr lang="en-US" altLang="ko-KR" sz="1400" b="1" dirty="0"/>
              <a:t>m</a:t>
            </a:r>
            <a:r>
              <a:rPr lang="ko-KR" altLang="en-US" sz="1400" b="1" dirty="0"/>
              <a:t>번 키 </a:t>
            </a:r>
            <a:r>
              <a:rPr lang="ko-KR" altLang="en-US" sz="1400" dirty="0"/>
              <a:t>값을 비교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색인 테이블에서 검색 범위가 정해지기 때문에 </a:t>
            </a:r>
            <a:r>
              <a:rPr lang="ko-KR" altLang="en-US" sz="1400" b="1" dirty="0"/>
              <a:t>실제 자료에서는 </a:t>
            </a:r>
            <a:r>
              <a:rPr lang="en-US" altLang="ko-KR" sz="1400" b="1" dirty="0"/>
              <a:t>n/m </a:t>
            </a:r>
            <a:r>
              <a:rPr lang="ko-KR" altLang="en-US" sz="1400" b="1" dirty="0"/>
              <a:t>번 </a:t>
            </a:r>
            <a:r>
              <a:rPr lang="ko-KR" altLang="en-US" sz="1400" dirty="0"/>
              <a:t>키 값을 비교</a:t>
            </a:r>
            <a:r>
              <a:rPr lang="en-US" altLang="ko-KR" sz="1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CA3889-6111-45C4-995A-DD52F7F17EA5}"/>
                  </a:ext>
                </a:extLst>
              </p:cNvPr>
              <p:cNvSpPr txBox="1"/>
              <p:nvPr/>
            </p:nvSpPr>
            <p:spPr>
              <a:xfrm>
                <a:off x="1731932" y="3776923"/>
                <a:ext cx="5826360" cy="7287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sz="1400" dirty="0"/>
                  <a:t>색인 검색 결과로 얻어진 검색 범위를 대상으로 순차 검색하므로 일반 순차 검색보다 </a:t>
                </a:r>
                <a:r>
                  <a:rPr lang="ko-KR" altLang="en-US" sz="1400" b="1" dirty="0"/>
                  <a:t>전체 비교 횟수가 줄어든다</a:t>
                </a:r>
                <a:r>
                  <a:rPr lang="en-US" altLang="ko-KR" sz="1400" b="1" dirty="0"/>
                  <a:t>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CA3889-6111-45C4-995A-DD52F7F17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932" y="3776923"/>
                <a:ext cx="5826360" cy="728726"/>
              </a:xfrm>
              <a:prstGeom prst="rect">
                <a:avLst/>
              </a:prstGeom>
              <a:blipFill>
                <a:blip r:embed="rId5"/>
                <a:stretch>
                  <a:fillRect l="-314" b="-7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19C9A8-D1ED-41E1-8BC7-3ABF227D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38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3" y="881593"/>
            <a:ext cx="1512168" cy="69765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spc="-150">
                <a:solidFill>
                  <a:schemeClr val="bg1"/>
                </a:solidFill>
                <a:latin typeface="+mn-ea"/>
              </a:rPr>
              <a:t>목차</a:t>
            </a:r>
            <a:endParaRPr lang="ko-KR" altLang="en-US" sz="3200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FD5248-DCA4-4AD1-9463-F07801A3B626}"/>
              </a:ext>
            </a:extLst>
          </p:cNvPr>
          <p:cNvSpPr/>
          <p:nvPr/>
        </p:nvSpPr>
        <p:spPr>
          <a:xfrm>
            <a:off x="3023828" y="1419622"/>
            <a:ext cx="3096344" cy="2304256"/>
          </a:xfrm>
          <a:prstGeom prst="rect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이진 검색</a:t>
            </a:r>
            <a:endParaRPr lang="en-US" altLang="ko-KR" sz="32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0C2B4D-02D4-4D8D-818D-A9A74883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이진 검색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003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이진 검색 이란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75A4BFD-D044-474D-8F8D-7F298602C06E}"/>
              </a:ext>
            </a:extLst>
          </p:cNvPr>
          <p:cNvSpPr txBox="1"/>
          <p:nvPr/>
        </p:nvSpPr>
        <p:spPr>
          <a:xfrm>
            <a:off x="1187624" y="1406879"/>
            <a:ext cx="72728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 dirty="0"/>
              <a:t>:</a:t>
            </a:r>
            <a:r>
              <a:rPr lang="ko-KR" altLang="en-US" sz="1500" b="1" dirty="0"/>
              <a:t> 미리 정렬된 자료를 대상으로 검색 범위를 반으로 감소시켜 가면서 검색 키를 찾는 검색 방법</a:t>
            </a:r>
            <a:r>
              <a:rPr lang="en-US" altLang="ko-KR" sz="1500" b="1" dirty="0"/>
              <a:t>.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C72B816-DFF5-4745-967D-E9FF9A833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270097"/>
              </p:ext>
            </p:extLst>
          </p:nvPr>
        </p:nvGraphicFramePr>
        <p:xfrm>
          <a:off x="1619672" y="3614672"/>
          <a:ext cx="6096006" cy="813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1">
                  <a:extLst>
                    <a:ext uri="{9D8B030D-6E8A-4147-A177-3AD203B41FA5}">
                      <a16:colId xmlns:a16="http://schemas.microsoft.com/office/drawing/2014/main" val="739937065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2275790203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1219691354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1418569741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3070185555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3085102771"/>
                    </a:ext>
                  </a:extLst>
                </a:gridCol>
              </a:tblGrid>
              <a:tr h="40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</a:t>
                      </a:r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extLst>
                  <a:ext uri="{0D108BD9-81ED-4DB2-BD59-A6C34878D82A}">
                    <a16:rowId xmlns:a16="http://schemas.microsoft.com/office/drawing/2014/main" val="2890685736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extLst>
                  <a:ext uri="{0D108BD9-81ED-4DB2-BD59-A6C34878D82A}">
                    <a16:rowId xmlns:a16="http://schemas.microsoft.com/office/drawing/2014/main" val="4277385134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981CA8-1065-4F5E-A616-22615D0C1E50}"/>
              </a:ext>
            </a:extLst>
          </p:cNvPr>
          <p:cNvCxnSpPr/>
          <p:nvPr/>
        </p:nvCxnSpPr>
        <p:spPr>
          <a:xfrm flipV="1">
            <a:off x="4667675" y="3003798"/>
            <a:ext cx="0" cy="19442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화살표: 아래로 구부러짐 3">
            <a:extLst>
              <a:ext uri="{FF2B5EF4-FFF2-40B4-BE49-F238E27FC236}">
                <a16:creationId xmlns:a16="http://schemas.microsoft.com/office/drawing/2014/main" id="{5B145F0F-72C6-458E-9067-04BB8A1275D6}"/>
              </a:ext>
            </a:extLst>
          </p:cNvPr>
          <p:cNvSpPr/>
          <p:nvPr/>
        </p:nvSpPr>
        <p:spPr>
          <a:xfrm>
            <a:off x="4788024" y="2737832"/>
            <a:ext cx="2927650" cy="553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아래로 구부러짐 15">
            <a:extLst>
              <a:ext uri="{FF2B5EF4-FFF2-40B4-BE49-F238E27FC236}">
                <a16:creationId xmlns:a16="http://schemas.microsoft.com/office/drawing/2014/main" id="{ADA174BF-A23B-476E-B851-0CA3BF7AB504}"/>
              </a:ext>
            </a:extLst>
          </p:cNvPr>
          <p:cNvSpPr/>
          <p:nvPr/>
        </p:nvSpPr>
        <p:spPr>
          <a:xfrm flipH="1">
            <a:off x="1619672" y="2743062"/>
            <a:ext cx="2927650" cy="553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7D518F-0E68-4C56-9AC6-972CA94BBBA5}"/>
              </a:ext>
            </a:extLst>
          </p:cNvPr>
          <p:cNvSpPr txBox="1"/>
          <p:nvPr/>
        </p:nvSpPr>
        <p:spPr>
          <a:xfrm>
            <a:off x="1450978" y="2111086"/>
            <a:ext cx="3096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검색키가 중간 값보다 작으면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왼쪽 검색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94E548-C6FD-4BE6-9EE9-C008F680E854}"/>
              </a:ext>
            </a:extLst>
          </p:cNvPr>
          <p:cNvSpPr txBox="1"/>
          <p:nvPr/>
        </p:nvSpPr>
        <p:spPr>
          <a:xfrm>
            <a:off x="4932040" y="2111086"/>
            <a:ext cx="3096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검색키가 중간 값보다 크면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오른쪽 검색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CD47D6-26D1-4847-81A4-EBFF34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44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이진 검색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003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3096344" cy="369332"/>
            <a:chOff x="693317" y="796402"/>
            <a:chExt cx="6663551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6173191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이진 검색 예시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( 60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검색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)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75A4BFD-D044-474D-8F8D-7F298602C06E}"/>
              </a:ext>
            </a:extLst>
          </p:cNvPr>
          <p:cNvSpPr txBox="1"/>
          <p:nvPr/>
        </p:nvSpPr>
        <p:spPr>
          <a:xfrm>
            <a:off x="1187624" y="1406879"/>
            <a:ext cx="727280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 dirty="0"/>
              <a:t>Step 1 : </a:t>
            </a:r>
            <a:r>
              <a:rPr lang="ko-KR" altLang="en-US" sz="1500" b="1" dirty="0"/>
              <a:t>중간 위치</a:t>
            </a:r>
            <a:endParaRPr lang="en-US" altLang="ko-KR" sz="1500" b="1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C72B816-DFF5-4745-967D-E9FF9A833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425796"/>
              </p:ext>
            </p:extLst>
          </p:nvPr>
        </p:nvGraphicFramePr>
        <p:xfrm>
          <a:off x="1523997" y="3201508"/>
          <a:ext cx="6096006" cy="813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1">
                  <a:extLst>
                    <a:ext uri="{9D8B030D-6E8A-4147-A177-3AD203B41FA5}">
                      <a16:colId xmlns:a16="http://schemas.microsoft.com/office/drawing/2014/main" val="739937065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2275790203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1219691354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1418569741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3070185555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3085102771"/>
                    </a:ext>
                  </a:extLst>
                </a:gridCol>
              </a:tblGrid>
              <a:tr h="40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</a:t>
                      </a:r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extLst>
                  <a:ext uri="{0D108BD9-81ED-4DB2-BD59-A6C34878D82A}">
                    <a16:rowId xmlns:a16="http://schemas.microsoft.com/office/drawing/2014/main" val="2890685736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extLst>
                  <a:ext uri="{0D108BD9-81ED-4DB2-BD59-A6C34878D82A}">
                    <a16:rowId xmlns:a16="http://schemas.microsoft.com/office/drawing/2014/main" val="427738513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0D2E28-CF3D-481A-97EA-A9D7FBA36C24}"/>
                  </a:ext>
                </a:extLst>
              </p:cNvPr>
              <p:cNvSpPr txBox="1"/>
              <p:nvPr/>
            </p:nvSpPr>
            <p:spPr>
              <a:xfrm>
                <a:off x="2439175" y="2030448"/>
                <a:ext cx="3975640" cy="497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시</m:t>
                          </m:r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작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위</m:t>
                          </m:r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치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마</m:t>
                          </m:r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지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막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위</m:t>
                          </m:r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치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0+5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=2.5 →2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0D2E28-CF3D-481A-97EA-A9D7FBA36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175" y="2030448"/>
                <a:ext cx="3975640" cy="4978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0DD939-CBC9-48AC-AF6F-9FF705838216}"/>
              </a:ext>
            </a:extLst>
          </p:cNvPr>
          <p:cNvSpPr/>
          <p:nvPr/>
        </p:nvSpPr>
        <p:spPr>
          <a:xfrm>
            <a:off x="3502472" y="3094690"/>
            <a:ext cx="1124964" cy="1076052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503CC7-F7BE-470B-9380-4CB2208A7722}"/>
              </a:ext>
            </a:extLst>
          </p:cNvPr>
          <p:cNvSpPr txBox="1"/>
          <p:nvPr/>
        </p:nvSpPr>
        <p:spPr>
          <a:xfrm>
            <a:off x="3578214" y="2715766"/>
            <a:ext cx="9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schemeClr val="tx2">
                    <a:lumMod val="60000"/>
                    <a:lumOff val="40000"/>
                  </a:schemeClr>
                </a:solidFill>
              </a:rPr>
              <a:t>중간 위치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84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이진 검색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003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3312368" cy="369332"/>
            <a:chOff x="693317" y="796402"/>
            <a:chExt cx="7128450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663809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이진 검색 예시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( 60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검색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)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75A4BFD-D044-474D-8F8D-7F298602C06E}"/>
              </a:ext>
            </a:extLst>
          </p:cNvPr>
          <p:cNvSpPr txBox="1"/>
          <p:nvPr/>
        </p:nvSpPr>
        <p:spPr>
          <a:xfrm>
            <a:off x="1187624" y="1406879"/>
            <a:ext cx="727280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 dirty="0"/>
              <a:t>Step 2 : </a:t>
            </a:r>
            <a:r>
              <a:rPr lang="ko-KR" altLang="en-US" sz="1500" b="1" dirty="0"/>
              <a:t>중간 위치 </a:t>
            </a:r>
            <a:r>
              <a:rPr lang="en-US" altLang="ko-KR" sz="1500" b="1" dirty="0"/>
              <a:t>2</a:t>
            </a:r>
            <a:r>
              <a:rPr lang="ko-KR" altLang="en-US" sz="1500" b="1" dirty="0"/>
              <a:t>에 있는 자료 </a:t>
            </a:r>
            <a:r>
              <a:rPr lang="en-US" altLang="ko-KR" sz="1500" b="1" dirty="0"/>
              <a:t>50</a:t>
            </a:r>
            <a:r>
              <a:rPr lang="ko-KR" altLang="en-US" sz="1500" b="1" dirty="0"/>
              <a:t>과 검색 키의 비교</a:t>
            </a:r>
            <a:endParaRPr lang="en-US" altLang="ko-KR" sz="1500" b="1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C72B816-DFF5-4745-967D-E9FF9A833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3888"/>
              </p:ext>
            </p:extLst>
          </p:nvPr>
        </p:nvGraphicFramePr>
        <p:xfrm>
          <a:off x="1523997" y="2337412"/>
          <a:ext cx="6096006" cy="813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1">
                  <a:extLst>
                    <a:ext uri="{9D8B030D-6E8A-4147-A177-3AD203B41FA5}">
                      <a16:colId xmlns:a16="http://schemas.microsoft.com/office/drawing/2014/main" val="739937065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2275790203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1219691354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1418569741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3070185555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3085102771"/>
                    </a:ext>
                  </a:extLst>
                </a:gridCol>
              </a:tblGrid>
              <a:tr h="40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</a:t>
                      </a:r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extLst>
                  <a:ext uri="{0D108BD9-81ED-4DB2-BD59-A6C34878D82A}">
                    <a16:rowId xmlns:a16="http://schemas.microsoft.com/office/drawing/2014/main" val="2890685736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extLst>
                  <a:ext uri="{0D108BD9-81ED-4DB2-BD59-A6C34878D82A}">
                    <a16:rowId xmlns:a16="http://schemas.microsoft.com/office/drawing/2014/main" val="4277385134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0DD939-CBC9-48AC-AF6F-9FF705838216}"/>
              </a:ext>
            </a:extLst>
          </p:cNvPr>
          <p:cNvSpPr/>
          <p:nvPr/>
        </p:nvSpPr>
        <p:spPr>
          <a:xfrm>
            <a:off x="3502472" y="2230594"/>
            <a:ext cx="1124964" cy="1076052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503CC7-F7BE-470B-9380-4CB2208A7722}"/>
              </a:ext>
            </a:extLst>
          </p:cNvPr>
          <p:cNvSpPr txBox="1"/>
          <p:nvPr/>
        </p:nvSpPr>
        <p:spPr>
          <a:xfrm>
            <a:off x="3578214" y="1851670"/>
            <a:ext cx="9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중간 위치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C23C61C6-CB4A-4437-84B2-6AD0210C38E2}"/>
              </a:ext>
            </a:extLst>
          </p:cNvPr>
          <p:cNvSpPr/>
          <p:nvPr/>
        </p:nvSpPr>
        <p:spPr>
          <a:xfrm>
            <a:off x="3707904" y="3431975"/>
            <a:ext cx="720080" cy="406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FB01D7-EE51-49E8-8640-0D264F4781B4}"/>
              </a:ext>
            </a:extLst>
          </p:cNvPr>
          <p:cNvSpPr txBox="1"/>
          <p:nvPr/>
        </p:nvSpPr>
        <p:spPr>
          <a:xfrm>
            <a:off x="3598008" y="3920157"/>
            <a:ext cx="9734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50 &lt; </a:t>
            </a: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60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B6AA26F-7EBE-423F-B041-46B69AE2945A}"/>
              </a:ext>
            </a:extLst>
          </p:cNvPr>
          <p:cNvCxnSpPr/>
          <p:nvPr/>
        </p:nvCxnSpPr>
        <p:spPr>
          <a:xfrm>
            <a:off x="4788024" y="3431975"/>
            <a:ext cx="26642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6F77F1-FAF6-4EE4-910F-487F773B0BD4}"/>
              </a:ext>
            </a:extLst>
          </p:cNvPr>
          <p:cNvSpPr txBox="1"/>
          <p:nvPr/>
        </p:nvSpPr>
        <p:spPr>
          <a:xfrm>
            <a:off x="5633432" y="3635055"/>
            <a:ext cx="9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검색 범위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61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3" y="881593"/>
            <a:ext cx="1512168" cy="69765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spc="-150">
                <a:solidFill>
                  <a:schemeClr val="bg1"/>
                </a:solidFill>
                <a:latin typeface="+mn-ea"/>
              </a:rPr>
              <a:t>목차</a:t>
            </a:r>
            <a:endParaRPr lang="ko-KR" altLang="en-US" sz="3200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FD5248-DCA4-4AD1-9463-F07801A3B626}"/>
              </a:ext>
            </a:extLst>
          </p:cNvPr>
          <p:cNvSpPr/>
          <p:nvPr/>
        </p:nvSpPr>
        <p:spPr>
          <a:xfrm>
            <a:off x="3023828" y="1419622"/>
            <a:ext cx="3096344" cy="2304256"/>
          </a:xfrm>
          <a:prstGeom prst="rect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검색</a:t>
            </a:r>
            <a:endParaRPr lang="en-US" altLang="ko-KR" sz="32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C1F1F2-6C60-46E5-86B6-63312C92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이진 검색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003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3096344" cy="369332"/>
            <a:chOff x="693317" y="796402"/>
            <a:chExt cx="6663551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6173191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이진 검색 예시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( 60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검색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)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75A4BFD-D044-474D-8F8D-7F298602C06E}"/>
              </a:ext>
            </a:extLst>
          </p:cNvPr>
          <p:cNvSpPr txBox="1"/>
          <p:nvPr/>
        </p:nvSpPr>
        <p:spPr>
          <a:xfrm>
            <a:off x="1187624" y="1406879"/>
            <a:ext cx="727280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 dirty="0"/>
              <a:t>Step 3 : </a:t>
            </a:r>
            <a:r>
              <a:rPr lang="ko-KR" altLang="en-US" sz="1500" b="1" dirty="0"/>
              <a:t>중간 위치 </a:t>
            </a:r>
            <a:r>
              <a:rPr lang="en-US" altLang="ko-KR" sz="1500" b="1" dirty="0"/>
              <a:t>(4)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C72B816-DFF5-4745-967D-E9FF9A8339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3997" y="3201508"/>
          <a:ext cx="6096006" cy="813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1">
                  <a:extLst>
                    <a:ext uri="{9D8B030D-6E8A-4147-A177-3AD203B41FA5}">
                      <a16:colId xmlns:a16="http://schemas.microsoft.com/office/drawing/2014/main" val="739937065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2275790203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1219691354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1418569741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3070185555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3085102771"/>
                    </a:ext>
                  </a:extLst>
                </a:gridCol>
              </a:tblGrid>
              <a:tr h="40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</a:t>
                      </a:r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extLst>
                  <a:ext uri="{0D108BD9-81ED-4DB2-BD59-A6C34878D82A}">
                    <a16:rowId xmlns:a16="http://schemas.microsoft.com/office/drawing/2014/main" val="2890685736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extLst>
                  <a:ext uri="{0D108BD9-81ED-4DB2-BD59-A6C34878D82A}">
                    <a16:rowId xmlns:a16="http://schemas.microsoft.com/office/drawing/2014/main" val="427738513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0D2E28-CF3D-481A-97EA-A9D7FBA36C24}"/>
                  </a:ext>
                </a:extLst>
              </p:cNvPr>
              <p:cNvSpPr txBox="1"/>
              <p:nvPr/>
            </p:nvSpPr>
            <p:spPr>
              <a:xfrm>
                <a:off x="2439175" y="2030448"/>
                <a:ext cx="2942600" cy="428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시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작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위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마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지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막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위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치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sz="1600" dirty="0"/>
                  <a:t>4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0D2E28-CF3D-481A-97EA-A9D7FBA36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175" y="2030448"/>
                <a:ext cx="2942600" cy="428707"/>
              </a:xfrm>
              <a:prstGeom prst="rect">
                <a:avLst/>
              </a:prstGeom>
              <a:blipFill>
                <a:blip r:embed="rId4"/>
                <a:stretch>
                  <a:fillRect r="-3313" b="-1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0DD939-CBC9-48AC-AF6F-9FF705838216}"/>
              </a:ext>
            </a:extLst>
          </p:cNvPr>
          <p:cNvSpPr/>
          <p:nvPr/>
        </p:nvSpPr>
        <p:spPr>
          <a:xfrm>
            <a:off x="5525520" y="3094690"/>
            <a:ext cx="1124964" cy="1076052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503CC7-F7BE-470B-9380-4CB2208A7722}"/>
              </a:ext>
            </a:extLst>
          </p:cNvPr>
          <p:cNvSpPr txBox="1"/>
          <p:nvPr/>
        </p:nvSpPr>
        <p:spPr>
          <a:xfrm>
            <a:off x="5601262" y="2715766"/>
            <a:ext cx="9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중간 위치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641D1F2-B086-4651-98CA-06EE2087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30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이진 검색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003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3312368" cy="369332"/>
            <a:chOff x="693317" y="796402"/>
            <a:chExt cx="7128450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663809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이진 검색 예시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( 60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검색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)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75A4BFD-D044-474D-8F8D-7F298602C06E}"/>
              </a:ext>
            </a:extLst>
          </p:cNvPr>
          <p:cNvSpPr txBox="1"/>
          <p:nvPr/>
        </p:nvSpPr>
        <p:spPr>
          <a:xfrm>
            <a:off x="1187624" y="1406879"/>
            <a:ext cx="727280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 dirty="0"/>
              <a:t>Step 4 : </a:t>
            </a:r>
            <a:r>
              <a:rPr lang="ko-KR" altLang="en-US" sz="1500" b="1" dirty="0"/>
              <a:t>중간 위치 </a:t>
            </a:r>
            <a:r>
              <a:rPr lang="en-US" altLang="ko-KR" sz="1500" b="1" dirty="0"/>
              <a:t>4</a:t>
            </a:r>
            <a:r>
              <a:rPr lang="ko-KR" altLang="en-US" sz="1500" b="1" dirty="0"/>
              <a:t>에 있는 자료와 검색 키의 비교</a:t>
            </a:r>
            <a:endParaRPr lang="en-US" altLang="ko-KR" sz="1500" b="1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C72B816-DFF5-4745-967D-E9FF9A8339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3997" y="2337412"/>
          <a:ext cx="6096006" cy="813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1">
                  <a:extLst>
                    <a:ext uri="{9D8B030D-6E8A-4147-A177-3AD203B41FA5}">
                      <a16:colId xmlns:a16="http://schemas.microsoft.com/office/drawing/2014/main" val="739937065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2275790203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1219691354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1418569741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3070185555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3085102771"/>
                    </a:ext>
                  </a:extLst>
                </a:gridCol>
              </a:tblGrid>
              <a:tr h="40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</a:t>
                      </a:r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extLst>
                  <a:ext uri="{0D108BD9-81ED-4DB2-BD59-A6C34878D82A}">
                    <a16:rowId xmlns:a16="http://schemas.microsoft.com/office/drawing/2014/main" val="2890685736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extLst>
                  <a:ext uri="{0D108BD9-81ED-4DB2-BD59-A6C34878D82A}">
                    <a16:rowId xmlns:a16="http://schemas.microsoft.com/office/drawing/2014/main" val="4277385134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0DD939-CBC9-48AC-AF6F-9FF705838216}"/>
              </a:ext>
            </a:extLst>
          </p:cNvPr>
          <p:cNvSpPr/>
          <p:nvPr/>
        </p:nvSpPr>
        <p:spPr>
          <a:xfrm>
            <a:off x="5535268" y="2230594"/>
            <a:ext cx="1124964" cy="1076052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503CC7-F7BE-470B-9380-4CB2208A7722}"/>
              </a:ext>
            </a:extLst>
          </p:cNvPr>
          <p:cNvSpPr txBox="1"/>
          <p:nvPr/>
        </p:nvSpPr>
        <p:spPr>
          <a:xfrm>
            <a:off x="5611010" y="1851670"/>
            <a:ext cx="9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중간 위치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C23C61C6-CB4A-4437-84B2-6AD0210C38E2}"/>
              </a:ext>
            </a:extLst>
          </p:cNvPr>
          <p:cNvSpPr/>
          <p:nvPr/>
        </p:nvSpPr>
        <p:spPr>
          <a:xfrm>
            <a:off x="5740700" y="3431975"/>
            <a:ext cx="720080" cy="406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FB01D7-EE51-49E8-8640-0D264F4781B4}"/>
              </a:ext>
            </a:extLst>
          </p:cNvPr>
          <p:cNvSpPr txBox="1"/>
          <p:nvPr/>
        </p:nvSpPr>
        <p:spPr>
          <a:xfrm>
            <a:off x="5630804" y="3920157"/>
            <a:ext cx="973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70 &gt; </a:t>
            </a: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60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B6AA26F-7EBE-423F-B041-46B69AE2945A}"/>
              </a:ext>
            </a:extLst>
          </p:cNvPr>
          <p:cNvCxnSpPr>
            <a:cxnSpLocks/>
          </p:cNvCxnSpPr>
          <p:nvPr/>
        </p:nvCxnSpPr>
        <p:spPr>
          <a:xfrm>
            <a:off x="4572000" y="3363838"/>
            <a:ext cx="9486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6F77F1-FAF6-4EE4-910F-487F773B0BD4}"/>
              </a:ext>
            </a:extLst>
          </p:cNvPr>
          <p:cNvSpPr txBox="1"/>
          <p:nvPr/>
        </p:nvSpPr>
        <p:spPr>
          <a:xfrm>
            <a:off x="4572000" y="3431975"/>
            <a:ext cx="9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검색 범위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1C77AB-2D7E-478B-A589-CCDF8118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3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이진 검색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003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3096344" cy="369332"/>
            <a:chOff x="693317" y="796402"/>
            <a:chExt cx="6663551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6173191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이진 검색 예시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( 60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검색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)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75A4BFD-D044-474D-8F8D-7F298602C06E}"/>
              </a:ext>
            </a:extLst>
          </p:cNvPr>
          <p:cNvSpPr txBox="1"/>
          <p:nvPr/>
        </p:nvSpPr>
        <p:spPr>
          <a:xfrm>
            <a:off x="1187624" y="1406879"/>
            <a:ext cx="727280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 dirty="0"/>
              <a:t>Step 5 : </a:t>
            </a:r>
            <a:r>
              <a:rPr lang="ko-KR" altLang="en-US" sz="1500" b="1" dirty="0"/>
              <a:t>중간 위치 </a:t>
            </a:r>
            <a:r>
              <a:rPr lang="en-US" altLang="ko-KR" sz="1500" b="1" dirty="0"/>
              <a:t>(3)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C72B816-DFF5-4745-967D-E9FF9A833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507889"/>
              </p:ext>
            </p:extLst>
          </p:nvPr>
        </p:nvGraphicFramePr>
        <p:xfrm>
          <a:off x="1523997" y="2462775"/>
          <a:ext cx="6096006" cy="813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1">
                  <a:extLst>
                    <a:ext uri="{9D8B030D-6E8A-4147-A177-3AD203B41FA5}">
                      <a16:colId xmlns:a16="http://schemas.microsoft.com/office/drawing/2014/main" val="739937065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2275790203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1219691354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1418569741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3070185555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3085102771"/>
                    </a:ext>
                  </a:extLst>
                </a:gridCol>
              </a:tblGrid>
              <a:tr h="40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</a:t>
                      </a:r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extLst>
                  <a:ext uri="{0D108BD9-81ED-4DB2-BD59-A6C34878D82A}">
                    <a16:rowId xmlns:a16="http://schemas.microsoft.com/office/drawing/2014/main" val="2890685736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91441" marR="91441" marT="50292" marB="50292"/>
                </a:tc>
                <a:extLst>
                  <a:ext uri="{0D108BD9-81ED-4DB2-BD59-A6C34878D82A}">
                    <a16:rowId xmlns:a16="http://schemas.microsoft.com/office/drawing/2014/main" val="4277385134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0DD939-CBC9-48AC-AF6F-9FF705838216}"/>
              </a:ext>
            </a:extLst>
          </p:cNvPr>
          <p:cNvSpPr/>
          <p:nvPr/>
        </p:nvSpPr>
        <p:spPr>
          <a:xfrm>
            <a:off x="4527156" y="2355957"/>
            <a:ext cx="1124964" cy="1076052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503CC7-F7BE-470B-9380-4CB2208A7722}"/>
              </a:ext>
            </a:extLst>
          </p:cNvPr>
          <p:cNvSpPr txBox="1"/>
          <p:nvPr/>
        </p:nvSpPr>
        <p:spPr>
          <a:xfrm>
            <a:off x="4602898" y="1977033"/>
            <a:ext cx="9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중간 위치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D6364B47-0F2A-4BAF-9438-6E753061ED2B}"/>
              </a:ext>
            </a:extLst>
          </p:cNvPr>
          <p:cNvSpPr/>
          <p:nvPr/>
        </p:nvSpPr>
        <p:spPr>
          <a:xfrm>
            <a:off x="4730176" y="3545214"/>
            <a:ext cx="720080" cy="406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5FADF-D3EA-49E5-B351-CFF76B9A8142}"/>
              </a:ext>
            </a:extLst>
          </p:cNvPr>
          <p:cNvSpPr txBox="1"/>
          <p:nvPr/>
        </p:nvSpPr>
        <p:spPr>
          <a:xfrm>
            <a:off x="4620280" y="4033396"/>
            <a:ext cx="973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60 = </a:t>
            </a:r>
            <a:r>
              <a:rPr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60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CEDB4ED-3FF7-44D4-9951-113F60BE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11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16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3" y="881593"/>
            <a:ext cx="1512168" cy="69765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spc="-150">
                <a:solidFill>
                  <a:schemeClr val="bg1"/>
                </a:solidFill>
                <a:latin typeface="+mn-ea"/>
              </a:rPr>
              <a:t>목차</a:t>
            </a:r>
            <a:endParaRPr lang="ko-KR" altLang="en-US" sz="3200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FD5248-DCA4-4AD1-9463-F07801A3B626}"/>
              </a:ext>
            </a:extLst>
          </p:cNvPr>
          <p:cNvSpPr/>
          <p:nvPr/>
        </p:nvSpPr>
        <p:spPr>
          <a:xfrm>
            <a:off x="3023828" y="1419622"/>
            <a:ext cx="3096344" cy="2304256"/>
          </a:xfrm>
          <a:prstGeom prst="rect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이진 검색 트리</a:t>
            </a:r>
            <a:endParaRPr lang="en-US" altLang="ko-KR" sz="32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CF6266-782D-43A4-BFC5-8DA6F9B9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16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이진 검색 트리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004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이진 검색 트리 란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75A4BFD-D044-474D-8F8D-7F298602C06E}"/>
              </a:ext>
            </a:extLst>
          </p:cNvPr>
          <p:cNvSpPr txBox="1"/>
          <p:nvPr/>
        </p:nvSpPr>
        <p:spPr>
          <a:xfrm>
            <a:off x="1187624" y="1406879"/>
            <a:ext cx="727280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 dirty="0"/>
              <a:t>: </a:t>
            </a:r>
            <a:r>
              <a:rPr lang="ko-KR" altLang="en-US" sz="1500" b="1" dirty="0"/>
              <a:t>검색을 위한 이진 트리</a:t>
            </a:r>
            <a:endParaRPr lang="en-US" altLang="ko-KR" sz="15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C0FB118-5505-47D2-8EB3-F5B18AA54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134312"/>
              </p:ext>
            </p:extLst>
          </p:nvPr>
        </p:nvGraphicFramePr>
        <p:xfrm>
          <a:off x="1331640" y="2349321"/>
          <a:ext cx="670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926423756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152207972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3256872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이진 검색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이진 검색 트리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28173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구분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알고리즘의 한 종류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자료구조의 한 종류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0474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대상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정렬된 배열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이진 트리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694835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공통점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검색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검색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741553946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8ED32C-C013-4810-865B-B9CA6B3E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82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6A70E17-5A97-4C23-A242-D5EEEC1F6068}"/>
              </a:ext>
            </a:extLst>
          </p:cNvPr>
          <p:cNvCxnSpPr>
            <a:cxnSpLocks/>
            <a:stCxn id="3" idx="3"/>
            <a:endCxn id="17" idx="0"/>
          </p:cNvCxnSpPr>
          <p:nvPr/>
        </p:nvCxnSpPr>
        <p:spPr>
          <a:xfrm flipH="1">
            <a:off x="3599892" y="2217102"/>
            <a:ext cx="778984" cy="4266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F5D070-4321-420E-9C84-FDEF1E5316DB}"/>
              </a:ext>
            </a:extLst>
          </p:cNvPr>
          <p:cNvCxnSpPr>
            <a:cxnSpLocks/>
            <a:stCxn id="17" idx="3"/>
            <a:endCxn id="24" idx="0"/>
          </p:cNvCxnSpPr>
          <p:nvPr/>
        </p:nvCxnSpPr>
        <p:spPr>
          <a:xfrm flipH="1">
            <a:off x="2663788" y="3073997"/>
            <a:ext cx="706976" cy="50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9E686B2-05A2-4C24-88C6-FF0999D4C41C}"/>
              </a:ext>
            </a:extLst>
          </p:cNvPr>
          <p:cNvCxnSpPr>
            <a:stCxn id="3" idx="5"/>
            <a:endCxn id="22" idx="0"/>
          </p:cNvCxnSpPr>
          <p:nvPr/>
        </p:nvCxnSpPr>
        <p:spPr>
          <a:xfrm>
            <a:off x="4837132" y="2217102"/>
            <a:ext cx="706976" cy="4266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192D89C-0E92-444F-AC74-CAFEF04A0107}"/>
              </a:ext>
            </a:extLst>
          </p:cNvPr>
          <p:cNvCxnSpPr>
            <a:stCxn id="22" idx="5"/>
          </p:cNvCxnSpPr>
          <p:nvPr/>
        </p:nvCxnSpPr>
        <p:spPr>
          <a:xfrm>
            <a:off x="5773236" y="3073997"/>
            <a:ext cx="814988" cy="6498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이진 검색 트리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004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이진 검색 트리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0CBB8056-4874-4382-B164-7B16CDB3877E}"/>
              </a:ext>
            </a:extLst>
          </p:cNvPr>
          <p:cNvSpPr/>
          <p:nvPr/>
        </p:nvSpPr>
        <p:spPr>
          <a:xfrm>
            <a:off x="4283968" y="1786863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B25CE8-F221-4A00-967C-2D8D5E8D5C74}"/>
              </a:ext>
            </a:extLst>
          </p:cNvPr>
          <p:cNvSpPr/>
          <p:nvPr/>
        </p:nvSpPr>
        <p:spPr>
          <a:xfrm>
            <a:off x="3275856" y="2643758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BFE75C4-4149-4587-9D3C-C096833F7CD8}"/>
              </a:ext>
            </a:extLst>
          </p:cNvPr>
          <p:cNvSpPr/>
          <p:nvPr/>
        </p:nvSpPr>
        <p:spPr>
          <a:xfrm>
            <a:off x="5220072" y="2643758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70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82B744F-A39B-4AEB-A148-06C7D6E7AA37}"/>
              </a:ext>
            </a:extLst>
          </p:cNvPr>
          <p:cNvSpPr/>
          <p:nvPr/>
        </p:nvSpPr>
        <p:spPr>
          <a:xfrm>
            <a:off x="2339752" y="3579862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054B4F4-A7A0-4F71-9A64-D93E2776512A}"/>
              </a:ext>
            </a:extLst>
          </p:cNvPr>
          <p:cNvSpPr/>
          <p:nvPr/>
        </p:nvSpPr>
        <p:spPr>
          <a:xfrm>
            <a:off x="6156176" y="3579862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DE4812-D402-4C51-9CC6-49F413DB8FB4}"/>
              </a:ext>
            </a:extLst>
          </p:cNvPr>
          <p:cNvSpPr txBox="1"/>
          <p:nvPr/>
        </p:nvSpPr>
        <p:spPr>
          <a:xfrm>
            <a:off x="918001" y="1450740"/>
            <a:ext cx="33698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/>
              <a:t>모든 자식 노드의 개수가 </a:t>
            </a:r>
            <a:r>
              <a:rPr lang="en-US" altLang="ko-KR" sz="1400" dirty="0"/>
              <a:t>2</a:t>
            </a:r>
            <a:r>
              <a:rPr lang="ko-KR" altLang="en-US" sz="1400" dirty="0"/>
              <a:t>개 이하</a:t>
            </a:r>
            <a:endParaRPr lang="en-US" altLang="ko-KR" sz="1400" dirty="0"/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45811E95-F763-439D-8304-F170C24EB45A}"/>
              </a:ext>
            </a:extLst>
          </p:cNvPr>
          <p:cNvSpPr/>
          <p:nvPr/>
        </p:nvSpPr>
        <p:spPr>
          <a:xfrm>
            <a:off x="3887924" y="1639077"/>
            <a:ext cx="1440160" cy="858704"/>
          </a:xfrm>
          <a:prstGeom prst="flowChartConnector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화살표: 왼쪽 29">
            <a:extLst>
              <a:ext uri="{FF2B5EF4-FFF2-40B4-BE49-F238E27FC236}">
                <a16:creationId xmlns:a16="http://schemas.microsoft.com/office/drawing/2014/main" id="{58FB73B8-8141-4D92-8DF2-8396754A0809}"/>
              </a:ext>
            </a:extLst>
          </p:cNvPr>
          <p:cNvSpPr/>
          <p:nvPr/>
        </p:nvSpPr>
        <p:spPr>
          <a:xfrm>
            <a:off x="5526106" y="1879257"/>
            <a:ext cx="494260" cy="323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305B47-FAE8-4DE9-BA65-B6CACCB4582F}"/>
              </a:ext>
            </a:extLst>
          </p:cNvPr>
          <p:cNvSpPr txBox="1"/>
          <p:nvPr/>
        </p:nvSpPr>
        <p:spPr>
          <a:xfrm>
            <a:off x="6099867" y="1894645"/>
            <a:ext cx="8329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차수 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2</a:t>
            </a:r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EC7B49AA-7B2C-4802-9867-84040B84659B}"/>
              </a:ext>
            </a:extLst>
          </p:cNvPr>
          <p:cNvSpPr/>
          <p:nvPr/>
        </p:nvSpPr>
        <p:spPr>
          <a:xfrm>
            <a:off x="2918802" y="2427734"/>
            <a:ext cx="3395821" cy="944574"/>
          </a:xfrm>
          <a:prstGeom prst="flowChartConnector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화살표: 왼쪽 36">
            <a:extLst>
              <a:ext uri="{FF2B5EF4-FFF2-40B4-BE49-F238E27FC236}">
                <a16:creationId xmlns:a16="http://schemas.microsoft.com/office/drawing/2014/main" id="{8FB57522-C11D-43D0-BBBF-53063BC88C00}"/>
              </a:ext>
            </a:extLst>
          </p:cNvPr>
          <p:cNvSpPr/>
          <p:nvPr/>
        </p:nvSpPr>
        <p:spPr>
          <a:xfrm>
            <a:off x="6405609" y="2701105"/>
            <a:ext cx="494260" cy="323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60798A-3BA0-4145-AAF0-79D0AEAD3F0E}"/>
              </a:ext>
            </a:extLst>
          </p:cNvPr>
          <p:cNvSpPr txBox="1"/>
          <p:nvPr/>
        </p:nvSpPr>
        <p:spPr>
          <a:xfrm>
            <a:off x="6979370" y="2716493"/>
            <a:ext cx="8329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차수 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1</a:t>
            </a:r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3A8E8495-2BB0-46F1-AB6D-359A18A18BF2}"/>
              </a:ext>
            </a:extLst>
          </p:cNvPr>
          <p:cNvSpPr/>
          <p:nvPr/>
        </p:nvSpPr>
        <p:spPr>
          <a:xfrm>
            <a:off x="2161687" y="3370078"/>
            <a:ext cx="967027" cy="944574"/>
          </a:xfrm>
          <a:prstGeom prst="flowChartConnector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화살표: 왼쪽 41">
            <a:extLst>
              <a:ext uri="{FF2B5EF4-FFF2-40B4-BE49-F238E27FC236}">
                <a16:creationId xmlns:a16="http://schemas.microsoft.com/office/drawing/2014/main" id="{B7C38F3C-7B66-45DA-9498-2553D3D4641A}"/>
              </a:ext>
            </a:extLst>
          </p:cNvPr>
          <p:cNvSpPr/>
          <p:nvPr/>
        </p:nvSpPr>
        <p:spPr>
          <a:xfrm>
            <a:off x="3275856" y="3688745"/>
            <a:ext cx="494260" cy="323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19611B-3417-4BA4-9DC5-815B532EEAB0}"/>
              </a:ext>
            </a:extLst>
          </p:cNvPr>
          <p:cNvSpPr txBox="1"/>
          <p:nvPr/>
        </p:nvSpPr>
        <p:spPr>
          <a:xfrm>
            <a:off x="3811018" y="3704133"/>
            <a:ext cx="8329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차수 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0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D104F2-C206-4640-8545-84EEC261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53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5" grpId="0"/>
      <p:bldP spid="36" grpId="0" animBg="1"/>
      <p:bldP spid="37" grpId="0" animBg="1"/>
      <p:bldP spid="38" grpId="0"/>
      <p:bldP spid="39" grpId="0" animBg="1"/>
      <p:bldP spid="42" grpId="0" animBg="1"/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이진 검색 트리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004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808312" cy="369332"/>
            <a:chOff x="693317" y="796402"/>
            <a:chExt cx="604368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555332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이진 </a:t>
              </a:r>
              <a:r>
                <a:rPr lang="ko-KR" altLang="en-US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검색 트리의 개념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68BC4BBA-C0BD-40C3-B7AB-66E6B33A0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018218"/>
              </p:ext>
            </p:extLst>
          </p:nvPr>
        </p:nvGraphicFramePr>
        <p:xfrm>
          <a:off x="1524000" y="1995686"/>
          <a:ext cx="60960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711587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이진 검색 트리의 제약 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1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latinLnBrk="1">
                        <a:buAutoNum type="arabicParenR"/>
                      </a:pPr>
                      <a:r>
                        <a:rPr lang="ko-KR" altLang="en-US" sz="1600" dirty="0"/>
                        <a:t>왼쪽 서브 트리에 있는 모든 노드의 키는 루트의 키보다 작다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marL="342900" indent="-342900" latinLnBrk="1">
                        <a:buAutoNum type="arabicParenR"/>
                      </a:pPr>
                      <a:endParaRPr lang="en-US" altLang="ko-KR" sz="1600" dirty="0"/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ko-KR" altLang="en-US" sz="1600" dirty="0"/>
                        <a:t>오른쪽 서브 트리에 있는 모든 노드의 키는 루트의 키보다 작다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marL="342900" indent="-342900" latinLnBrk="1">
                        <a:buAutoNum type="arabicParenR"/>
                      </a:pPr>
                      <a:endParaRPr lang="en-US" altLang="ko-KR" sz="1600" dirty="0"/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ko-KR" altLang="en-US" sz="1600" dirty="0"/>
                        <a:t>왼쪽 서브 트리와 오른쪽 서브 트리 모두 이진 검색 트리이다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90789"/>
                  </a:ext>
                </a:extLst>
              </a:tr>
            </a:tbl>
          </a:graphicData>
        </a:graphic>
      </p:graphicFrame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1E1A912E-8A01-4E55-AF80-EBECDB65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9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이진 검색 트리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004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6840761" cy="369332"/>
            <a:chOff x="693317" y="796402"/>
            <a:chExt cx="14721801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4231441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이진 </a:t>
              </a:r>
              <a:r>
                <a:rPr lang="ko-KR" altLang="en-US" b="1" i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검색 트리의 검색 연산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68BC4BBA-C0BD-40C3-B7AB-66E6B33A0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383109"/>
              </p:ext>
            </p:extLst>
          </p:nvPr>
        </p:nvGraphicFramePr>
        <p:xfrm>
          <a:off x="1219200" y="1764329"/>
          <a:ext cx="6705600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0">
                  <a:extLst>
                    <a:ext uri="{9D8B030D-6E8A-4147-A177-3AD203B41FA5}">
                      <a16:colId xmlns:a16="http://schemas.microsoft.com/office/drawing/2014/main" val="3711587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이진 검색 트리의 검색 연산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74751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latinLnBrk="1">
                        <a:buAutoNum type="arabicParenR"/>
                      </a:pPr>
                      <a:r>
                        <a:rPr lang="en-US" altLang="ko-KR" sz="1600" dirty="0"/>
                        <a:t>‘</a:t>
                      </a:r>
                      <a:r>
                        <a:rPr lang="ko-KR" altLang="en-US" sz="1600" dirty="0"/>
                        <a:t>검색 키</a:t>
                      </a:r>
                      <a:r>
                        <a:rPr lang="en-US" altLang="ko-KR" sz="1600" dirty="0"/>
                        <a:t>’ </a:t>
                      </a:r>
                      <a:r>
                        <a:rPr lang="ko-KR" altLang="en-US" sz="1600" dirty="0"/>
                        <a:t>값과 </a:t>
                      </a:r>
                      <a:r>
                        <a:rPr lang="en-US" altLang="ko-KR" sz="1600" dirty="0"/>
                        <a:t>‘</a:t>
                      </a:r>
                      <a:r>
                        <a:rPr lang="ko-KR" altLang="en-US" sz="1600" dirty="0"/>
                        <a:t>현재 노드의 키＇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값이 같은 경우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검색 종료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성공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marL="342900" indent="-342900" latinLnBrk="1">
                        <a:buAutoNum type="arabicParenR"/>
                      </a:pPr>
                      <a:endParaRPr lang="en-US" altLang="ko-KR" sz="1600" dirty="0"/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ko-KR" altLang="en-US" sz="1600" dirty="0"/>
                        <a:t>＇검색 키＇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값이 </a:t>
                      </a:r>
                      <a:r>
                        <a:rPr lang="en-US" altLang="ko-KR" sz="1600" dirty="0"/>
                        <a:t>‘</a:t>
                      </a:r>
                      <a:r>
                        <a:rPr lang="ko-KR" altLang="en-US" sz="1600" dirty="0"/>
                        <a:t>현재 노드의 키＇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값보다 작은 경우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왼쪽 서브 트리로 이동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arenR"/>
                      </a:pPr>
                      <a:endParaRPr lang="en-US" altLang="ko-KR" sz="1600" dirty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600" dirty="0"/>
                        <a:t>＇검색 키＇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값이 </a:t>
                      </a:r>
                      <a:r>
                        <a:rPr lang="en-US" altLang="ko-KR" sz="1600" dirty="0"/>
                        <a:t>‘</a:t>
                      </a:r>
                      <a:r>
                        <a:rPr lang="ko-KR" altLang="en-US" sz="1600" dirty="0"/>
                        <a:t>현재 노드의 키＇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값보다 큰 경우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오른쪽 서브 트리로 이동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arenR"/>
                      </a:pPr>
                      <a:endParaRPr lang="en-US" altLang="ko-KR" sz="1600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6429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31DD21-FE74-40C2-833E-DED72D66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6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6A70E17-5A97-4C23-A242-D5EEEC1F6068}"/>
              </a:ext>
            </a:extLst>
          </p:cNvPr>
          <p:cNvCxnSpPr>
            <a:cxnSpLocks/>
            <a:stCxn id="3" idx="3"/>
            <a:endCxn id="17" idx="0"/>
          </p:cNvCxnSpPr>
          <p:nvPr/>
        </p:nvCxnSpPr>
        <p:spPr>
          <a:xfrm flipH="1">
            <a:off x="3599892" y="2217102"/>
            <a:ext cx="778984" cy="4266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F5D070-4321-420E-9C84-FDEF1E5316DB}"/>
              </a:ext>
            </a:extLst>
          </p:cNvPr>
          <p:cNvCxnSpPr>
            <a:cxnSpLocks/>
            <a:stCxn id="17" idx="3"/>
            <a:endCxn id="24" idx="0"/>
          </p:cNvCxnSpPr>
          <p:nvPr/>
        </p:nvCxnSpPr>
        <p:spPr>
          <a:xfrm flipH="1">
            <a:off x="2663788" y="3073997"/>
            <a:ext cx="706976" cy="50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9E686B2-05A2-4C24-88C6-FF0999D4C41C}"/>
              </a:ext>
            </a:extLst>
          </p:cNvPr>
          <p:cNvCxnSpPr>
            <a:stCxn id="3" idx="5"/>
            <a:endCxn id="22" idx="0"/>
          </p:cNvCxnSpPr>
          <p:nvPr/>
        </p:nvCxnSpPr>
        <p:spPr>
          <a:xfrm>
            <a:off x="4837132" y="2217102"/>
            <a:ext cx="706976" cy="4266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192D89C-0E92-444F-AC74-CAFEF04A0107}"/>
              </a:ext>
            </a:extLst>
          </p:cNvPr>
          <p:cNvCxnSpPr>
            <a:stCxn id="22" idx="5"/>
          </p:cNvCxnSpPr>
          <p:nvPr/>
        </p:nvCxnSpPr>
        <p:spPr>
          <a:xfrm>
            <a:off x="5773236" y="3073997"/>
            <a:ext cx="814988" cy="6498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이진 검색 트리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004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4860540" cy="369332"/>
            <a:chOff x="693317" y="796402"/>
            <a:chExt cx="1046022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996986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이진 검색 트리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(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검색 성공 예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)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0CBB8056-4874-4382-B164-7B16CDB3877E}"/>
              </a:ext>
            </a:extLst>
          </p:cNvPr>
          <p:cNvSpPr/>
          <p:nvPr/>
        </p:nvSpPr>
        <p:spPr>
          <a:xfrm>
            <a:off x="4283968" y="1786863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70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B25CE8-F221-4A00-967C-2D8D5E8D5C74}"/>
              </a:ext>
            </a:extLst>
          </p:cNvPr>
          <p:cNvSpPr/>
          <p:nvPr/>
        </p:nvSpPr>
        <p:spPr>
          <a:xfrm>
            <a:off x="3275856" y="2643758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BFE75C4-4149-4587-9D3C-C096833F7CD8}"/>
              </a:ext>
            </a:extLst>
          </p:cNvPr>
          <p:cNvSpPr/>
          <p:nvPr/>
        </p:nvSpPr>
        <p:spPr>
          <a:xfrm>
            <a:off x="5220072" y="2643758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80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82B744F-A39B-4AEB-A148-06C7D6E7AA37}"/>
              </a:ext>
            </a:extLst>
          </p:cNvPr>
          <p:cNvSpPr/>
          <p:nvPr/>
        </p:nvSpPr>
        <p:spPr>
          <a:xfrm>
            <a:off x="2339752" y="3579862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054B4F4-A7A0-4F71-9A64-D93E2776512A}"/>
              </a:ext>
            </a:extLst>
          </p:cNvPr>
          <p:cNvSpPr/>
          <p:nvPr/>
        </p:nvSpPr>
        <p:spPr>
          <a:xfrm>
            <a:off x="6156176" y="3579862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90</a:t>
            </a:r>
            <a:endParaRPr lang="ko-KR" altLang="en-US" dirty="0"/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45811E95-F763-439D-8304-F170C24EB45A}"/>
              </a:ext>
            </a:extLst>
          </p:cNvPr>
          <p:cNvSpPr/>
          <p:nvPr/>
        </p:nvSpPr>
        <p:spPr>
          <a:xfrm>
            <a:off x="4116180" y="1647094"/>
            <a:ext cx="983649" cy="780640"/>
          </a:xfrm>
          <a:prstGeom prst="flowChartConnector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화살표: 왼쪽 29">
            <a:extLst>
              <a:ext uri="{FF2B5EF4-FFF2-40B4-BE49-F238E27FC236}">
                <a16:creationId xmlns:a16="http://schemas.microsoft.com/office/drawing/2014/main" id="{58FB73B8-8141-4D92-8DF2-8396754A0809}"/>
              </a:ext>
            </a:extLst>
          </p:cNvPr>
          <p:cNvSpPr/>
          <p:nvPr/>
        </p:nvSpPr>
        <p:spPr>
          <a:xfrm>
            <a:off x="5166067" y="1707654"/>
            <a:ext cx="494260" cy="323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305B47-FAE8-4DE9-BA65-B6CACCB4582F}"/>
              </a:ext>
            </a:extLst>
          </p:cNvPr>
          <p:cNvSpPr txBox="1"/>
          <p:nvPr/>
        </p:nvSpPr>
        <p:spPr>
          <a:xfrm>
            <a:off x="5739827" y="1723042"/>
            <a:ext cx="17124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50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검색 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50 &lt; 70</a:t>
            </a:r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EC7B49AA-7B2C-4802-9867-84040B84659B}"/>
              </a:ext>
            </a:extLst>
          </p:cNvPr>
          <p:cNvSpPr/>
          <p:nvPr/>
        </p:nvSpPr>
        <p:spPr>
          <a:xfrm>
            <a:off x="3123527" y="2511190"/>
            <a:ext cx="970538" cy="780640"/>
          </a:xfrm>
          <a:prstGeom prst="flowChartConnector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화살표: 왼쪽 36">
            <a:extLst>
              <a:ext uri="{FF2B5EF4-FFF2-40B4-BE49-F238E27FC236}">
                <a16:creationId xmlns:a16="http://schemas.microsoft.com/office/drawing/2014/main" id="{8FB57522-C11D-43D0-BBBF-53063BC88C00}"/>
              </a:ext>
            </a:extLst>
          </p:cNvPr>
          <p:cNvSpPr/>
          <p:nvPr/>
        </p:nvSpPr>
        <p:spPr>
          <a:xfrm flipH="1">
            <a:off x="2611158" y="2736015"/>
            <a:ext cx="494260" cy="323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60798A-3BA0-4145-AAF0-79D0AEAD3F0E}"/>
              </a:ext>
            </a:extLst>
          </p:cNvPr>
          <p:cNvSpPr txBox="1"/>
          <p:nvPr/>
        </p:nvSpPr>
        <p:spPr>
          <a:xfrm>
            <a:off x="1702003" y="2733170"/>
            <a:ext cx="8910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>
                <a:solidFill>
                  <a:schemeClr val="tx2">
                    <a:lumMod val="60000"/>
                    <a:lumOff val="40000"/>
                  </a:schemeClr>
                </a:solidFill>
              </a:rPr>
              <a:t>50 &gt; 40</a:t>
            </a:r>
            <a:endParaRPr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3A8E8495-2BB0-46F1-AB6D-359A18A18BF2}"/>
              </a:ext>
            </a:extLst>
          </p:cNvPr>
          <p:cNvSpPr/>
          <p:nvPr/>
        </p:nvSpPr>
        <p:spPr>
          <a:xfrm>
            <a:off x="4211960" y="3476697"/>
            <a:ext cx="799195" cy="709673"/>
          </a:xfrm>
          <a:prstGeom prst="flowChartConnector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화살표: 왼쪽 41">
            <a:extLst>
              <a:ext uri="{FF2B5EF4-FFF2-40B4-BE49-F238E27FC236}">
                <a16:creationId xmlns:a16="http://schemas.microsoft.com/office/drawing/2014/main" id="{B7C38F3C-7B66-45DA-9498-2553D3D4641A}"/>
              </a:ext>
            </a:extLst>
          </p:cNvPr>
          <p:cNvSpPr/>
          <p:nvPr/>
        </p:nvSpPr>
        <p:spPr>
          <a:xfrm rot="5400000">
            <a:off x="4360873" y="4230613"/>
            <a:ext cx="494260" cy="323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19611B-3417-4BA4-9DC5-815B532EEAB0}"/>
              </a:ext>
            </a:extLst>
          </p:cNvPr>
          <p:cNvSpPr txBox="1"/>
          <p:nvPr/>
        </p:nvSpPr>
        <p:spPr>
          <a:xfrm>
            <a:off x="4774124" y="4253194"/>
            <a:ext cx="1814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검색 성공 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50 = 50</a:t>
            </a:r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9E3CAE1C-4593-46C5-9674-213B6FC5E763}"/>
              </a:ext>
            </a:extLst>
          </p:cNvPr>
          <p:cNvSpPr/>
          <p:nvPr/>
        </p:nvSpPr>
        <p:spPr>
          <a:xfrm rot="19601055">
            <a:off x="3527161" y="2139403"/>
            <a:ext cx="494260" cy="323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1FC7277-28DC-4A24-97E6-1A776EC201DE}"/>
              </a:ext>
            </a:extLst>
          </p:cNvPr>
          <p:cNvCxnSpPr>
            <a:cxnSpLocks/>
          </p:cNvCxnSpPr>
          <p:nvPr/>
        </p:nvCxnSpPr>
        <p:spPr>
          <a:xfrm>
            <a:off x="3865024" y="3075806"/>
            <a:ext cx="706976" cy="50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A1120C69-24E9-4B00-A9F4-FE017A58B372}"/>
              </a:ext>
            </a:extLst>
          </p:cNvPr>
          <p:cNvSpPr/>
          <p:nvPr/>
        </p:nvSpPr>
        <p:spPr>
          <a:xfrm>
            <a:off x="4283968" y="3579862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45" name="화살표: 왼쪽 44">
            <a:extLst>
              <a:ext uri="{FF2B5EF4-FFF2-40B4-BE49-F238E27FC236}">
                <a16:creationId xmlns:a16="http://schemas.microsoft.com/office/drawing/2014/main" id="{D39CE0C5-3B93-4A7F-A6FE-6AB6F5F7E7DC}"/>
              </a:ext>
            </a:extLst>
          </p:cNvPr>
          <p:cNvSpPr/>
          <p:nvPr/>
        </p:nvSpPr>
        <p:spPr>
          <a:xfrm rot="12827068">
            <a:off x="3829230" y="3303397"/>
            <a:ext cx="494260" cy="3625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443521-DC6F-45C3-B90A-664B1928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45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5" grpId="0"/>
      <p:bldP spid="36" grpId="0" animBg="1"/>
      <p:bldP spid="37" grpId="0" animBg="1"/>
      <p:bldP spid="38" grpId="0"/>
      <p:bldP spid="39" grpId="0" animBg="1"/>
      <p:bldP spid="42" grpId="0" animBg="1"/>
      <p:bldP spid="43" grpId="0"/>
      <p:bldP spid="40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6A70E17-5A97-4C23-A242-D5EEEC1F6068}"/>
              </a:ext>
            </a:extLst>
          </p:cNvPr>
          <p:cNvCxnSpPr>
            <a:cxnSpLocks/>
            <a:stCxn id="3" idx="3"/>
            <a:endCxn id="17" idx="0"/>
          </p:cNvCxnSpPr>
          <p:nvPr/>
        </p:nvCxnSpPr>
        <p:spPr>
          <a:xfrm flipH="1">
            <a:off x="3599892" y="2217102"/>
            <a:ext cx="778984" cy="4266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F5D070-4321-420E-9C84-FDEF1E5316DB}"/>
              </a:ext>
            </a:extLst>
          </p:cNvPr>
          <p:cNvCxnSpPr>
            <a:cxnSpLocks/>
            <a:stCxn id="17" idx="3"/>
            <a:endCxn id="24" idx="0"/>
          </p:cNvCxnSpPr>
          <p:nvPr/>
        </p:nvCxnSpPr>
        <p:spPr>
          <a:xfrm flipH="1">
            <a:off x="2663788" y="3073997"/>
            <a:ext cx="706976" cy="50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9E686B2-05A2-4C24-88C6-FF0999D4C41C}"/>
              </a:ext>
            </a:extLst>
          </p:cNvPr>
          <p:cNvCxnSpPr>
            <a:stCxn id="3" idx="5"/>
            <a:endCxn id="22" idx="0"/>
          </p:cNvCxnSpPr>
          <p:nvPr/>
        </p:nvCxnSpPr>
        <p:spPr>
          <a:xfrm>
            <a:off x="4837132" y="2217102"/>
            <a:ext cx="706976" cy="4266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192D89C-0E92-444F-AC74-CAFEF04A0107}"/>
              </a:ext>
            </a:extLst>
          </p:cNvPr>
          <p:cNvCxnSpPr>
            <a:stCxn id="22" idx="5"/>
          </p:cNvCxnSpPr>
          <p:nvPr/>
        </p:nvCxnSpPr>
        <p:spPr>
          <a:xfrm>
            <a:off x="5773236" y="3073997"/>
            <a:ext cx="814988" cy="6498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이진 검색 트리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004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4860540" cy="369332"/>
            <a:chOff x="693317" y="796402"/>
            <a:chExt cx="1046022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996986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이진 검색 트리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(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검색 실패 예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)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0CBB8056-4874-4382-B164-7B16CDB3877E}"/>
              </a:ext>
            </a:extLst>
          </p:cNvPr>
          <p:cNvSpPr/>
          <p:nvPr/>
        </p:nvSpPr>
        <p:spPr>
          <a:xfrm>
            <a:off x="4283968" y="1786863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70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B25CE8-F221-4A00-967C-2D8D5E8D5C74}"/>
              </a:ext>
            </a:extLst>
          </p:cNvPr>
          <p:cNvSpPr/>
          <p:nvPr/>
        </p:nvSpPr>
        <p:spPr>
          <a:xfrm>
            <a:off x="3275856" y="2643758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BFE75C4-4149-4587-9D3C-C096833F7CD8}"/>
              </a:ext>
            </a:extLst>
          </p:cNvPr>
          <p:cNvSpPr/>
          <p:nvPr/>
        </p:nvSpPr>
        <p:spPr>
          <a:xfrm>
            <a:off x="5220072" y="2643758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80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82B744F-A39B-4AEB-A148-06C7D6E7AA37}"/>
              </a:ext>
            </a:extLst>
          </p:cNvPr>
          <p:cNvSpPr/>
          <p:nvPr/>
        </p:nvSpPr>
        <p:spPr>
          <a:xfrm>
            <a:off x="2339752" y="3579862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054B4F4-A7A0-4F71-9A64-D93E2776512A}"/>
              </a:ext>
            </a:extLst>
          </p:cNvPr>
          <p:cNvSpPr/>
          <p:nvPr/>
        </p:nvSpPr>
        <p:spPr>
          <a:xfrm>
            <a:off x="6156176" y="3579862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90</a:t>
            </a:r>
            <a:endParaRPr lang="ko-KR" altLang="en-US" dirty="0"/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45811E95-F763-439D-8304-F170C24EB45A}"/>
              </a:ext>
            </a:extLst>
          </p:cNvPr>
          <p:cNvSpPr/>
          <p:nvPr/>
        </p:nvSpPr>
        <p:spPr>
          <a:xfrm>
            <a:off x="4116180" y="1647094"/>
            <a:ext cx="983649" cy="780640"/>
          </a:xfrm>
          <a:prstGeom prst="flowChartConnector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화살표: 왼쪽 29">
            <a:extLst>
              <a:ext uri="{FF2B5EF4-FFF2-40B4-BE49-F238E27FC236}">
                <a16:creationId xmlns:a16="http://schemas.microsoft.com/office/drawing/2014/main" id="{58FB73B8-8141-4D92-8DF2-8396754A0809}"/>
              </a:ext>
            </a:extLst>
          </p:cNvPr>
          <p:cNvSpPr/>
          <p:nvPr/>
        </p:nvSpPr>
        <p:spPr>
          <a:xfrm>
            <a:off x="5166067" y="1707654"/>
            <a:ext cx="494260" cy="323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305B47-FAE8-4DE9-BA65-B6CACCB4582F}"/>
              </a:ext>
            </a:extLst>
          </p:cNvPr>
          <p:cNvSpPr txBox="1"/>
          <p:nvPr/>
        </p:nvSpPr>
        <p:spPr>
          <a:xfrm>
            <a:off x="5739827" y="1723042"/>
            <a:ext cx="17124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55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검색 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55 &lt; 70</a:t>
            </a:r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EC7B49AA-7B2C-4802-9867-84040B84659B}"/>
              </a:ext>
            </a:extLst>
          </p:cNvPr>
          <p:cNvSpPr/>
          <p:nvPr/>
        </p:nvSpPr>
        <p:spPr>
          <a:xfrm>
            <a:off x="3123527" y="2511190"/>
            <a:ext cx="970538" cy="780640"/>
          </a:xfrm>
          <a:prstGeom prst="flowChartConnector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화살표: 왼쪽 36">
            <a:extLst>
              <a:ext uri="{FF2B5EF4-FFF2-40B4-BE49-F238E27FC236}">
                <a16:creationId xmlns:a16="http://schemas.microsoft.com/office/drawing/2014/main" id="{8FB57522-C11D-43D0-BBBF-53063BC88C00}"/>
              </a:ext>
            </a:extLst>
          </p:cNvPr>
          <p:cNvSpPr/>
          <p:nvPr/>
        </p:nvSpPr>
        <p:spPr>
          <a:xfrm flipH="1">
            <a:off x="2611158" y="2736015"/>
            <a:ext cx="494260" cy="323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60798A-3BA0-4145-AAF0-79D0AEAD3F0E}"/>
              </a:ext>
            </a:extLst>
          </p:cNvPr>
          <p:cNvSpPr txBox="1"/>
          <p:nvPr/>
        </p:nvSpPr>
        <p:spPr>
          <a:xfrm>
            <a:off x="1702003" y="2733170"/>
            <a:ext cx="8910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55 &gt; 40</a:t>
            </a:r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3A8E8495-2BB0-46F1-AB6D-359A18A18BF2}"/>
              </a:ext>
            </a:extLst>
          </p:cNvPr>
          <p:cNvSpPr/>
          <p:nvPr/>
        </p:nvSpPr>
        <p:spPr>
          <a:xfrm>
            <a:off x="4211960" y="3476697"/>
            <a:ext cx="799195" cy="709673"/>
          </a:xfrm>
          <a:prstGeom prst="flowChartConnector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화살표: 왼쪽 41">
            <a:extLst>
              <a:ext uri="{FF2B5EF4-FFF2-40B4-BE49-F238E27FC236}">
                <a16:creationId xmlns:a16="http://schemas.microsoft.com/office/drawing/2014/main" id="{B7C38F3C-7B66-45DA-9498-2553D3D4641A}"/>
              </a:ext>
            </a:extLst>
          </p:cNvPr>
          <p:cNvSpPr/>
          <p:nvPr/>
        </p:nvSpPr>
        <p:spPr>
          <a:xfrm rot="5400000">
            <a:off x="4360873" y="4230613"/>
            <a:ext cx="494260" cy="323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19611B-3417-4BA4-9DC5-815B532EEAB0}"/>
              </a:ext>
            </a:extLst>
          </p:cNvPr>
          <p:cNvSpPr txBox="1"/>
          <p:nvPr/>
        </p:nvSpPr>
        <p:spPr>
          <a:xfrm>
            <a:off x="4774124" y="4253194"/>
            <a:ext cx="1814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검색 실패 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55 &gt; 50</a:t>
            </a:r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9E3CAE1C-4593-46C5-9674-213B6FC5E763}"/>
              </a:ext>
            </a:extLst>
          </p:cNvPr>
          <p:cNvSpPr/>
          <p:nvPr/>
        </p:nvSpPr>
        <p:spPr>
          <a:xfrm rot="19601055">
            <a:off x="3527161" y="2139403"/>
            <a:ext cx="494260" cy="323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1FC7277-28DC-4A24-97E6-1A776EC201DE}"/>
              </a:ext>
            </a:extLst>
          </p:cNvPr>
          <p:cNvCxnSpPr>
            <a:cxnSpLocks/>
          </p:cNvCxnSpPr>
          <p:nvPr/>
        </p:nvCxnSpPr>
        <p:spPr>
          <a:xfrm>
            <a:off x="3865024" y="3075806"/>
            <a:ext cx="706976" cy="50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A1120C69-24E9-4B00-A9F4-FE017A58B372}"/>
              </a:ext>
            </a:extLst>
          </p:cNvPr>
          <p:cNvSpPr/>
          <p:nvPr/>
        </p:nvSpPr>
        <p:spPr>
          <a:xfrm>
            <a:off x="4283968" y="3579862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45" name="화살표: 왼쪽 44">
            <a:extLst>
              <a:ext uri="{FF2B5EF4-FFF2-40B4-BE49-F238E27FC236}">
                <a16:creationId xmlns:a16="http://schemas.microsoft.com/office/drawing/2014/main" id="{D39CE0C5-3B93-4A7F-A6FE-6AB6F5F7E7DC}"/>
              </a:ext>
            </a:extLst>
          </p:cNvPr>
          <p:cNvSpPr/>
          <p:nvPr/>
        </p:nvSpPr>
        <p:spPr>
          <a:xfrm rot="12827068">
            <a:off x="3829230" y="3303397"/>
            <a:ext cx="494260" cy="3625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BBC314-14CD-4AC7-AA78-5C8B5224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80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5" grpId="0"/>
      <p:bldP spid="36" grpId="0" animBg="1"/>
      <p:bldP spid="37" grpId="0" animBg="1"/>
      <p:bldP spid="38" grpId="0"/>
      <p:bldP spid="39" grpId="0" animBg="1"/>
      <p:bldP spid="42" grpId="0" animBg="1"/>
      <p:bldP spid="43" grpId="0"/>
      <p:bldP spid="40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검색이란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001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검색이란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75A4BFD-D044-474D-8F8D-7F298602C06E}"/>
              </a:ext>
            </a:extLst>
          </p:cNvPr>
          <p:cNvSpPr txBox="1"/>
          <p:nvPr/>
        </p:nvSpPr>
        <p:spPr>
          <a:xfrm>
            <a:off x="2107965" y="3767137"/>
            <a:ext cx="582636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/>
              <a:t>개념</a:t>
            </a:r>
            <a:endParaRPr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200" dirty="0"/>
              <a:t>검색키 </a:t>
            </a:r>
            <a:r>
              <a:rPr lang="en-US" altLang="ko-KR" sz="1200" dirty="0"/>
              <a:t>: </a:t>
            </a:r>
            <a:r>
              <a:rPr lang="ko-KR" altLang="en-US" sz="1200" dirty="0"/>
              <a:t>찾고자 하는 자료를 다른 자료들과 구별시켜주는 키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200" dirty="0"/>
              <a:t>검색은 이러한 검색 키</a:t>
            </a:r>
            <a:r>
              <a:rPr lang="en-US" altLang="ko-KR" sz="1200" dirty="0"/>
              <a:t>(</a:t>
            </a:r>
            <a:r>
              <a:rPr lang="ko-KR" altLang="en-US" sz="1200" dirty="0"/>
              <a:t>검색 키워드</a:t>
            </a:r>
            <a:r>
              <a:rPr lang="en-US" altLang="ko-KR" sz="1200" dirty="0"/>
              <a:t>)</a:t>
            </a:r>
            <a:r>
              <a:rPr lang="ko-KR" altLang="en-US" sz="1200" dirty="0"/>
              <a:t>를 가지는 내가 원하는 자료를 찾는 것이다</a:t>
            </a:r>
            <a:r>
              <a:rPr lang="en-US" altLang="ko-KR" sz="12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9DE1DE-C05B-421A-8416-52B4FAC6D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675" y="1376362"/>
            <a:ext cx="6724650" cy="23907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7446ACF-2076-4227-B3C0-2BF75610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이진 검색 트리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004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773984" y="1119852"/>
            <a:ext cx="4860540" cy="369332"/>
            <a:chOff x="693317" y="796402"/>
            <a:chExt cx="1046022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996986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이진 검색 트리에서의 추가 연산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3DE4812-D402-4C51-9CC6-49F413DB8FB4}"/>
              </a:ext>
            </a:extLst>
          </p:cNvPr>
          <p:cNvSpPr txBox="1"/>
          <p:nvPr/>
        </p:nvSpPr>
        <p:spPr>
          <a:xfrm>
            <a:off x="1339472" y="2110085"/>
            <a:ext cx="57422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  <a:defRPr/>
            </a:pPr>
            <a:r>
              <a:rPr lang="ko-KR" altLang="en-US" dirty="0"/>
              <a:t>적절한 삽입 위치 찾기 </a:t>
            </a:r>
            <a:r>
              <a:rPr lang="en-US" altLang="ko-KR" dirty="0"/>
              <a:t>: </a:t>
            </a:r>
            <a:r>
              <a:rPr lang="ko-KR" altLang="en-US" dirty="0"/>
              <a:t>부모 노드 찾기</a:t>
            </a:r>
            <a:endParaRPr lang="en-US" altLang="ko-KR" dirty="0"/>
          </a:p>
          <a:p>
            <a:pPr marL="342900" indent="-342900">
              <a:buAutoNum type="arabicParenR"/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2)   </a:t>
            </a:r>
            <a:r>
              <a:rPr lang="ko-KR" altLang="en-US" dirty="0"/>
              <a:t>앞단계에서 찾은 위치에 새로운 노드 추가하기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886F84-3BCF-49E0-A9EA-7C28BFD5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15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이진 검색 트리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004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4860540" cy="369332"/>
            <a:chOff x="693317" y="796402"/>
            <a:chExt cx="1046022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996986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빈 트리에 추가할 경우의 예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: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키 값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70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0CBB8056-4874-4382-B164-7B16CDB3877E}"/>
              </a:ext>
            </a:extLst>
          </p:cNvPr>
          <p:cNvSpPr/>
          <p:nvPr/>
        </p:nvSpPr>
        <p:spPr>
          <a:xfrm>
            <a:off x="4139952" y="2597427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70</a:t>
            </a:r>
            <a:endParaRPr lang="ko-KR" altLang="en-US" dirty="0"/>
          </a:p>
        </p:txBody>
      </p:sp>
      <p:sp>
        <p:nvSpPr>
          <p:cNvPr id="30" name="화살표: 왼쪽 29">
            <a:extLst>
              <a:ext uri="{FF2B5EF4-FFF2-40B4-BE49-F238E27FC236}">
                <a16:creationId xmlns:a16="http://schemas.microsoft.com/office/drawing/2014/main" id="{58FB73B8-8141-4D92-8DF2-8396754A0809}"/>
              </a:ext>
            </a:extLst>
          </p:cNvPr>
          <p:cNvSpPr/>
          <p:nvPr/>
        </p:nvSpPr>
        <p:spPr>
          <a:xfrm>
            <a:off x="5022051" y="2662234"/>
            <a:ext cx="494260" cy="323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305B47-FAE8-4DE9-BA65-B6CACCB4582F}"/>
              </a:ext>
            </a:extLst>
          </p:cNvPr>
          <p:cNvSpPr txBox="1"/>
          <p:nvPr/>
        </p:nvSpPr>
        <p:spPr>
          <a:xfrm>
            <a:off x="5595811" y="2677622"/>
            <a:ext cx="8483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70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추가</a:t>
            </a:r>
            <a:endParaRPr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6A7E52-5DA9-4773-B3B1-300C5876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73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이진 검색 트리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004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4860540" cy="369332"/>
            <a:chOff x="693317" y="796402"/>
            <a:chExt cx="1046022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996986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왼쪽 자식 노드로 추가하는 예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: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키 값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40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0" name="화살표: 왼쪽 29">
            <a:extLst>
              <a:ext uri="{FF2B5EF4-FFF2-40B4-BE49-F238E27FC236}">
                <a16:creationId xmlns:a16="http://schemas.microsoft.com/office/drawing/2014/main" id="{58FB73B8-8141-4D92-8DF2-8396754A0809}"/>
              </a:ext>
            </a:extLst>
          </p:cNvPr>
          <p:cNvSpPr/>
          <p:nvPr/>
        </p:nvSpPr>
        <p:spPr>
          <a:xfrm rot="16200000">
            <a:off x="2363289" y="1969877"/>
            <a:ext cx="307776" cy="323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305B47-FAE8-4DE9-BA65-B6CACCB4582F}"/>
              </a:ext>
            </a:extLst>
          </p:cNvPr>
          <p:cNvSpPr txBox="1"/>
          <p:nvPr/>
        </p:nvSpPr>
        <p:spPr>
          <a:xfrm>
            <a:off x="1727683" y="1563638"/>
            <a:ext cx="17641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40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검색 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40 &lt; 70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C78B822-DF22-4EFD-829A-91F701BF28F7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1511660" y="2787919"/>
            <a:ext cx="778984" cy="4266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781ACC8-5271-484C-89B1-F835069EB593}"/>
              </a:ext>
            </a:extLst>
          </p:cNvPr>
          <p:cNvSpPr/>
          <p:nvPr/>
        </p:nvSpPr>
        <p:spPr>
          <a:xfrm>
            <a:off x="2195736" y="2357680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70</a:t>
            </a:r>
            <a:endParaRPr lang="ko-KR" altLang="en-US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FBCECF60-B4A4-4D83-A4DF-02BB8A0CFB2F}"/>
              </a:ext>
            </a:extLst>
          </p:cNvPr>
          <p:cNvSpPr/>
          <p:nvPr/>
        </p:nvSpPr>
        <p:spPr>
          <a:xfrm>
            <a:off x="827584" y="3207374"/>
            <a:ext cx="941694" cy="645157"/>
          </a:xfrm>
          <a:prstGeom prst="flowChartConnector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NULL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45B87FDA-82B0-43CA-93B3-C08663D8547E}"/>
              </a:ext>
            </a:extLst>
          </p:cNvPr>
          <p:cNvSpPr/>
          <p:nvPr/>
        </p:nvSpPr>
        <p:spPr>
          <a:xfrm rot="19746883">
            <a:off x="1522149" y="2667207"/>
            <a:ext cx="494260" cy="323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54FD3C27-F774-4444-A10B-23E3729642E9}"/>
              </a:ext>
            </a:extLst>
          </p:cNvPr>
          <p:cNvSpPr/>
          <p:nvPr/>
        </p:nvSpPr>
        <p:spPr>
          <a:xfrm rot="10800000">
            <a:off x="4210588" y="2711492"/>
            <a:ext cx="902200" cy="5795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121671-3DEB-4733-B1F7-977A5BAADB82}"/>
              </a:ext>
            </a:extLst>
          </p:cNvPr>
          <p:cNvSpPr txBox="1"/>
          <p:nvPr/>
        </p:nvSpPr>
        <p:spPr>
          <a:xfrm>
            <a:off x="7543417" y="3382147"/>
            <a:ext cx="9510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>
                <a:solidFill>
                  <a:schemeClr val="tx2">
                    <a:lumMod val="60000"/>
                    <a:lumOff val="40000"/>
                  </a:schemeClr>
                </a:solidFill>
              </a:rPr>
              <a:t>40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추가</a:t>
            </a:r>
            <a:endParaRPr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6DE6D6A-539C-4152-9B29-970D39F6A96A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6408204" y="2787919"/>
            <a:ext cx="778984" cy="4266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F2CAD98E-19A6-42C5-902B-BA3E4DB82127}"/>
              </a:ext>
            </a:extLst>
          </p:cNvPr>
          <p:cNvSpPr/>
          <p:nvPr/>
        </p:nvSpPr>
        <p:spPr>
          <a:xfrm>
            <a:off x="7092280" y="2357680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70</a:t>
            </a:r>
            <a:endParaRPr lang="ko-KR" altLang="en-US" dirty="0"/>
          </a:p>
        </p:txBody>
      </p:sp>
      <p:sp>
        <p:nvSpPr>
          <p:cNvPr id="34" name="화살표: 왼쪽 33">
            <a:extLst>
              <a:ext uri="{FF2B5EF4-FFF2-40B4-BE49-F238E27FC236}">
                <a16:creationId xmlns:a16="http://schemas.microsoft.com/office/drawing/2014/main" id="{1F163593-69B2-44B8-97D8-44BB72812B44}"/>
              </a:ext>
            </a:extLst>
          </p:cNvPr>
          <p:cNvSpPr/>
          <p:nvPr/>
        </p:nvSpPr>
        <p:spPr>
          <a:xfrm>
            <a:off x="6845150" y="3377182"/>
            <a:ext cx="494260" cy="3127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2498B46-110B-4F83-A4EB-EFDF33E9653A}"/>
              </a:ext>
            </a:extLst>
          </p:cNvPr>
          <p:cNvSpPr/>
          <p:nvPr/>
        </p:nvSpPr>
        <p:spPr>
          <a:xfrm>
            <a:off x="5993071" y="3207374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404F15-A1D0-4567-9076-B7B8035A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23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5" grpId="0"/>
      <p:bldP spid="17" grpId="0" animBg="1"/>
      <p:bldP spid="22" grpId="0" animBg="1"/>
      <p:bldP spid="24" grpId="0" animBg="1"/>
      <p:bldP spid="26" grpId="0"/>
      <p:bldP spid="28" grpId="0" animBg="1"/>
      <p:bldP spid="34" grpId="0" animBg="1"/>
      <p:bldP spid="3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이진 검색 트리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004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4860540" cy="369332"/>
            <a:chOff x="693317" y="796402"/>
            <a:chExt cx="1046022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996986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오른쪽 자식 노드로 추가하는 예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: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키 값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90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0" name="화살표: 왼쪽 29">
            <a:extLst>
              <a:ext uri="{FF2B5EF4-FFF2-40B4-BE49-F238E27FC236}">
                <a16:creationId xmlns:a16="http://schemas.microsoft.com/office/drawing/2014/main" id="{58FB73B8-8141-4D92-8DF2-8396754A0809}"/>
              </a:ext>
            </a:extLst>
          </p:cNvPr>
          <p:cNvSpPr/>
          <p:nvPr/>
        </p:nvSpPr>
        <p:spPr>
          <a:xfrm rot="16200000">
            <a:off x="2147265" y="1969877"/>
            <a:ext cx="307776" cy="323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305B47-FAE8-4DE9-BA65-B6CACCB4582F}"/>
              </a:ext>
            </a:extLst>
          </p:cNvPr>
          <p:cNvSpPr txBox="1"/>
          <p:nvPr/>
        </p:nvSpPr>
        <p:spPr>
          <a:xfrm>
            <a:off x="1511659" y="1563638"/>
            <a:ext cx="17641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90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검색 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90 &gt; 70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C78B822-DF22-4EFD-829A-91F701BF28F7}"/>
              </a:ext>
            </a:extLst>
          </p:cNvPr>
          <p:cNvCxnSpPr>
            <a:cxnSpLocks/>
          </p:cNvCxnSpPr>
          <p:nvPr/>
        </p:nvCxnSpPr>
        <p:spPr>
          <a:xfrm>
            <a:off x="2568880" y="2787919"/>
            <a:ext cx="778984" cy="4266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FBCECF60-B4A4-4D83-A4DF-02BB8A0CFB2F}"/>
              </a:ext>
            </a:extLst>
          </p:cNvPr>
          <p:cNvSpPr/>
          <p:nvPr/>
        </p:nvSpPr>
        <p:spPr>
          <a:xfrm flipH="1">
            <a:off x="2974420" y="3197688"/>
            <a:ext cx="941694" cy="645157"/>
          </a:xfrm>
          <a:prstGeom prst="flowChartConnector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NULL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45B87FDA-82B0-43CA-93B3-C08663D8547E}"/>
              </a:ext>
            </a:extLst>
          </p:cNvPr>
          <p:cNvSpPr/>
          <p:nvPr/>
        </p:nvSpPr>
        <p:spPr>
          <a:xfrm rot="1853117" flipH="1">
            <a:off x="2887059" y="2660964"/>
            <a:ext cx="494260" cy="323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54FD3C27-F774-4444-A10B-23E3729642E9}"/>
              </a:ext>
            </a:extLst>
          </p:cNvPr>
          <p:cNvSpPr/>
          <p:nvPr/>
        </p:nvSpPr>
        <p:spPr>
          <a:xfrm rot="10800000">
            <a:off x="4210588" y="2711492"/>
            <a:ext cx="902200" cy="5795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8B3E176-0755-4F5B-9DDD-3D4AEAE71ACD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1314725" y="2785965"/>
            <a:ext cx="778984" cy="4266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13DA7BAA-258C-4313-9A1C-8284A7564F88}"/>
              </a:ext>
            </a:extLst>
          </p:cNvPr>
          <p:cNvSpPr/>
          <p:nvPr/>
        </p:nvSpPr>
        <p:spPr>
          <a:xfrm>
            <a:off x="1998801" y="2355726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70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F9DB32E-8F14-4F37-8CCE-91844019120A}"/>
              </a:ext>
            </a:extLst>
          </p:cNvPr>
          <p:cNvSpPr/>
          <p:nvPr/>
        </p:nvSpPr>
        <p:spPr>
          <a:xfrm>
            <a:off x="899592" y="3205420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40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8D6AA35-9FC8-4063-BBF9-80E95E346F55}"/>
              </a:ext>
            </a:extLst>
          </p:cNvPr>
          <p:cNvCxnSpPr>
            <a:cxnSpLocks/>
          </p:cNvCxnSpPr>
          <p:nvPr/>
        </p:nvCxnSpPr>
        <p:spPr>
          <a:xfrm>
            <a:off x="7302319" y="2785527"/>
            <a:ext cx="778984" cy="4266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F3DAF62-920F-4D96-A181-9DA9B5C9C221}"/>
              </a:ext>
            </a:extLst>
          </p:cNvPr>
          <p:cNvCxnSpPr>
            <a:cxnSpLocks/>
            <a:stCxn id="40" idx="3"/>
          </p:cNvCxnSpPr>
          <p:nvPr/>
        </p:nvCxnSpPr>
        <p:spPr>
          <a:xfrm flipH="1">
            <a:off x="6048164" y="2783573"/>
            <a:ext cx="778984" cy="4266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FFA613A9-99CC-47DE-9F68-2016958ADCCE}"/>
              </a:ext>
            </a:extLst>
          </p:cNvPr>
          <p:cNvSpPr/>
          <p:nvPr/>
        </p:nvSpPr>
        <p:spPr>
          <a:xfrm>
            <a:off x="6732240" y="2353334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70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3A1275D-CB7C-43E6-B4DA-408B96689EFF}"/>
              </a:ext>
            </a:extLst>
          </p:cNvPr>
          <p:cNvSpPr/>
          <p:nvPr/>
        </p:nvSpPr>
        <p:spPr>
          <a:xfrm>
            <a:off x="5633031" y="3203028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CDC8400-9505-4A3F-8458-A96B711FB2B4}"/>
              </a:ext>
            </a:extLst>
          </p:cNvPr>
          <p:cNvSpPr/>
          <p:nvPr/>
        </p:nvSpPr>
        <p:spPr>
          <a:xfrm>
            <a:off x="7852053" y="3197688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90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4ED951-BE24-47C0-9424-0B79EB2E796E}"/>
              </a:ext>
            </a:extLst>
          </p:cNvPr>
          <p:cNvSpPr txBox="1"/>
          <p:nvPr/>
        </p:nvSpPr>
        <p:spPr>
          <a:xfrm>
            <a:off x="7743867" y="2481085"/>
            <a:ext cx="9510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>
                <a:solidFill>
                  <a:schemeClr val="tx2">
                    <a:lumMod val="60000"/>
                    <a:lumOff val="40000"/>
                  </a:schemeClr>
                </a:solidFill>
              </a:rPr>
              <a:t>90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추가</a:t>
            </a:r>
            <a:endParaRPr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화살표: 왼쪽 43">
            <a:extLst>
              <a:ext uri="{FF2B5EF4-FFF2-40B4-BE49-F238E27FC236}">
                <a16:creationId xmlns:a16="http://schemas.microsoft.com/office/drawing/2014/main" id="{845B3FD7-1E68-4264-A71C-32937B9954A3}"/>
              </a:ext>
            </a:extLst>
          </p:cNvPr>
          <p:cNvSpPr/>
          <p:nvPr/>
        </p:nvSpPr>
        <p:spPr>
          <a:xfrm rot="16200000">
            <a:off x="8013183" y="2672680"/>
            <a:ext cx="307777" cy="6075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5DF618-F59C-44F9-A71D-F0FC9719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97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5" grpId="0"/>
      <p:bldP spid="17" grpId="0" animBg="1"/>
      <p:bldP spid="22" grpId="0" animBg="1"/>
      <p:bldP spid="24" grpId="0" animBg="1"/>
      <p:bldP spid="40" grpId="0" animBg="1"/>
      <p:bldP spid="41" grpId="0" animBg="1"/>
      <p:bldP spid="42" grpId="0" animBg="1"/>
      <p:bldP spid="43" grpId="0"/>
      <p:bldP spid="4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이진 검색 트리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004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4860540" cy="369332"/>
            <a:chOff x="693317" y="796402"/>
            <a:chExt cx="1046022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996986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이진 검색 트리에서의 제거 연산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82519AE-5EA3-4D8C-B44D-17D5AE9E9AAB}"/>
              </a:ext>
            </a:extLst>
          </p:cNvPr>
          <p:cNvSpPr txBox="1"/>
          <p:nvPr/>
        </p:nvSpPr>
        <p:spPr>
          <a:xfrm>
            <a:off x="1835696" y="2050107"/>
            <a:ext cx="57422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  <a:defRPr/>
            </a:pPr>
            <a:r>
              <a:rPr lang="ko-KR" altLang="en-US" dirty="0"/>
              <a:t>제거하려는 노드의 자식 노드가 없는 경우</a:t>
            </a:r>
            <a:endParaRPr lang="en-US" altLang="ko-KR" dirty="0"/>
          </a:p>
          <a:p>
            <a:pPr marL="342900" indent="-342900">
              <a:buAutoNum type="arabicParenR"/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2)  </a:t>
            </a:r>
            <a:r>
              <a:rPr lang="ko-KR" altLang="en-US" dirty="0"/>
              <a:t>제거하려는 노드의 자식 노드가 </a:t>
            </a:r>
            <a:r>
              <a:rPr lang="en-US" altLang="ko-KR" dirty="0"/>
              <a:t>1</a:t>
            </a:r>
            <a:r>
              <a:rPr lang="ko-KR" altLang="en-US" dirty="0"/>
              <a:t>개인 경우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3)  </a:t>
            </a:r>
            <a:r>
              <a:rPr lang="ko-KR" altLang="en-US" dirty="0"/>
              <a:t>제거하려는 노드의 자식 노드가 </a:t>
            </a:r>
            <a:r>
              <a:rPr lang="en-US" altLang="ko-KR" dirty="0"/>
              <a:t>2</a:t>
            </a:r>
            <a:r>
              <a:rPr lang="ko-KR" altLang="en-US" dirty="0"/>
              <a:t>개인 경우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89DFEAE-5AEE-40D7-A29D-ADD16A55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36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6A70E17-5A97-4C23-A242-D5EEEC1F6068}"/>
              </a:ext>
            </a:extLst>
          </p:cNvPr>
          <p:cNvCxnSpPr>
            <a:cxnSpLocks/>
            <a:stCxn id="3" idx="3"/>
            <a:endCxn id="17" idx="0"/>
          </p:cNvCxnSpPr>
          <p:nvPr/>
        </p:nvCxnSpPr>
        <p:spPr>
          <a:xfrm flipH="1">
            <a:off x="3599892" y="2217102"/>
            <a:ext cx="778984" cy="4266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F5D070-4321-420E-9C84-FDEF1E5316DB}"/>
              </a:ext>
            </a:extLst>
          </p:cNvPr>
          <p:cNvCxnSpPr>
            <a:cxnSpLocks/>
            <a:stCxn id="17" idx="3"/>
            <a:endCxn id="24" idx="0"/>
          </p:cNvCxnSpPr>
          <p:nvPr/>
        </p:nvCxnSpPr>
        <p:spPr>
          <a:xfrm flipH="1">
            <a:off x="2663788" y="3073997"/>
            <a:ext cx="706976" cy="50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9E686B2-05A2-4C24-88C6-FF0999D4C41C}"/>
              </a:ext>
            </a:extLst>
          </p:cNvPr>
          <p:cNvCxnSpPr>
            <a:stCxn id="3" idx="5"/>
            <a:endCxn id="22" idx="0"/>
          </p:cNvCxnSpPr>
          <p:nvPr/>
        </p:nvCxnSpPr>
        <p:spPr>
          <a:xfrm>
            <a:off x="4837132" y="2217102"/>
            <a:ext cx="706976" cy="4266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192D89C-0E92-444F-AC74-CAFEF04A0107}"/>
              </a:ext>
            </a:extLst>
          </p:cNvPr>
          <p:cNvCxnSpPr>
            <a:stCxn id="22" idx="5"/>
          </p:cNvCxnSpPr>
          <p:nvPr/>
        </p:nvCxnSpPr>
        <p:spPr>
          <a:xfrm>
            <a:off x="5773236" y="3073997"/>
            <a:ext cx="814988" cy="6498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이진 검색 트리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004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704857" cy="369332"/>
            <a:chOff x="693317" y="796402"/>
            <a:chExt cx="16581397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6091037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Case-1.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제거하려는 노드의 자식 노드가 없는 경우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( 50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제거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)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0CBB8056-4874-4382-B164-7B16CDB3877E}"/>
              </a:ext>
            </a:extLst>
          </p:cNvPr>
          <p:cNvSpPr/>
          <p:nvPr/>
        </p:nvSpPr>
        <p:spPr>
          <a:xfrm>
            <a:off x="4283968" y="1786863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70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B25CE8-F221-4A00-967C-2D8D5E8D5C74}"/>
              </a:ext>
            </a:extLst>
          </p:cNvPr>
          <p:cNvSpPr/>
          <p:nvPr/>
        </p:nvSpPr>
        <p:spPr>
          <a:xfrm>
            <a:off x="3275856" y="2643758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BFE75C4-4149-4587-9D3C-C096833F7CD8}"/>
              </a:ext>
            </a:extLst>
          </p:cNvPr>
          <p:cNvSpPr/>
          <p:nvPr/>
        </p:nvSpPr>
        <p:spPr>
          <a:xfrm>
            <a:off x="5220072" y="2643758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80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82B744F-A39B-4AEB-A148-06C7D6E7AA37}"/>
              </a:ext>
            </a:extLst>
          </p:cNvPr>
          <p:cNvSpPr/>
          <p:nvPr/>
        </p:nvSpPr>
        <p:spPr>
          <a:xfrm>
            <a:off x="2339752" y="3579862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054B4F4-A7A0-4F71-9A64-D93E2776512A}"/>
              </a:ext>
            </a:extLst>
          </p:cNvPr>
          <p:cNvSpPr/>
          <p:nvPr/>
        </p:nvSpPr>
        <p:spPr>
          <a:xfrm>
            <a:off x="6156176" y="3579862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90</a:t>
            </a:r>
            <a:endParaRPr lang="ko-KR" altLang="en-US" dirty="0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3A8E8495-2BB0-46F1-AB6D-359A18A18BF2}"/>
              </a:ext>
            </a:extLst>
          </p:cNvPr>
          <p:cNvSpPr/>
          <p:nvPr/>
        </p:nvSpPr>
        <p:spPr>
          <a:xfrm>
            <a:off x="4084334" y="3476697"/>
            <a:ext cx="1063730" cy="709673"/>
          </a:xfrm>
          <a:prstGeom prst="flowChartConnector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NULL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화살표: 왼쪽 41">
            <a:extLst>
              <a:ext uri="{FF2B5EF4-FFF2-40B4-BE49-F238E27FC236}">
                <a16:creationId xmlns:a16="http://schemas.microsoft.com/office/drawing/2014/main" id="{B7C38F3C-7B66-45DA-9498-2553D3D4641A}"/>
              </a:ext>
            </a:extLst>
          </p:cNvPr>
          <p:cNvSpPr/>
          <p:nvPr/>
        </p:nvSpPr>
        <p:spPr>
          <a:xfrm rot="5400000">
            <a:off x="4360873" y="4358737"/>
            <a:ext cx="494260" cy="323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19611B-3417-4BA4-9DC5-815B532EEAB0}"/>
              </a:ext>
            </a:extLst>
          </p:cNvPr>
          <p:cNvSpPr txBox="1"/>
          <p:nvPr/>
        </p:nvSpPr>
        <p:spPr>
          <a:xfrm>
            <a:off x="4818240" y="4424213"/>
            <a:ext cx="35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자식이 없으므로 단순 삭제</a:t>
            </a:r>
            <a:endParaRPr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1FC7277-28DC-4A24-97E6-1A776EC201DE}"/>
              </a:ext>
            </a:extLst>
          </p:cNvPr>
          <p:cNvCxnSpPr>
            <a:cxnSpLocks/>
          </p:cNvCxnSpPr>
          <p:nvPr/>
        </p:nvCxnSpPr>
        <p:spPr>
          <a:xfrm>
            <a:off x="3865024" y="3075806"/>
            <a:ext cx="706976" cy="50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A1120C69-24E9-4B00-A9F4-FE017A58B372}"/>
              </a:ext>
            </a:extLst>
          </p:cNvPr>
          <p:cNvSpPr/>
          <p:nvPr/>
        </p:nvSpPr>
        <p:spPr>
          <a:xfrm>
            <a:off x="4283968" y="3579862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46" name="화살표: 왼쪽 45">
            <a:extLst>
              <a:ext uri="{FF2B5EF4-FFF2-40B4-BE49-F238E27FC236}">
                <a16:creationId xmlns:a16="http://schemas.microsoft.com/office/drawing/2014/main" id="{1722A63A-8D8C-4161-8874-A74F9E38526F}"/>
              </a:ext>
            </a:extLst>
          </p:cNvPr>
          <p:cNvSpPr/>
          <p:nvPr/>
        </p:nvSpPr>
        <p:spPr>
          <a:xfrm rot="19502853">
            <a:off x="3617894" y="2063292"/>
            <a:ext cx="494260" cy="323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왼쪽 46">
            <a:extLst>
              <a:ext uri="{FF2B5EF4-FFF2-40B4-BE49-F238E27FC236}">
                <a16:creationId xmlns:a16="http://schemas.microsoft.com/office/drawing/2014/main" id="{C48C3BD9-4CE8-4C06-B6C4-F4A7E5FF933B}"/>
              </a:ext>
            </a:extLst>
          </p:cNvPr>
          <p:cNvSpPr/>
          <p:nvPr/>
        </p:nvSpPr>
        <p:spPr>
          <a:xfrm rot="12987452">
            <a:off x="4052643" y="2994747"/>
            <a:ext cx="494260" cy="323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BE2A7612-A79B-4A39-934D-2A6B4D3679EE}"/>
              </a:ext>
            </a:extLst>
          </p:cNvPr>
          <p:cNvSpPr/>
          <p:nvPr/>
        </p:nvSpPr>
        <p:spPr>
          <a:xfrm>
            <a:off x="3733400" y="3087476"/>
            <a:ext cx="886652" cy="44866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F468A3-5F2D-493B-8F2B-D8EA3899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16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  <p:bldP spid="43" grpId="0"/>
      <p:bldP spid="44" grpId="0" animBg="1"/>
      <p:bldP spid="46" grpId="0" animBg="1"/>
      <p:bldP spid="47" grpId="0" animBg="1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553F6CC-AA2E-46D2-A930-95C5328F9C28}"/>
              </a:ext>
            </a:extLst>
          </p:cNvPr>
          <p:cNvCxnSpPr>
            <a:cxnSpLocks/>
          </p:cNvCxnSpPr>
          <p:nvPr/>
        </p:nvCxnSpPr>
        <p:spPr>
          <a:xfrm flipH="1">
            <a:off x="797141" y="3001989"/>
            <a:ext cx="706976" cy="505865"/>
          </a:xfrm>
          <a:prstGeom prst="line">
            <a:avLst/>
          </a:prstGeom>
          <a:ln w="34925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3BA8114-D335-4F24-B277-87450DDEF2F0}"/>
              </a:ext>
            </a:extLst>
          </p:cNvPr>
          <p:cNvCxnSpPr>
            <a:cxnSpLocks/>
          </p:cNvCxnSpPr>
          <p:nvPr/>
        </p:nvCxnSpPr>
        <p:spPr>
          <a:xfrm flipH="1">
            <a:off x="1751853" y="2136781"/>
            <a:ext cx="778984" cy="426656"/>
          </a:xfrm>
          <a:prstGeom prst="line">
            <a:avLst/>
          </a:prstGeom>
          <a:ln w="34925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6A70E17-5A97-4C23-A242-D5EEEC1F6068}"/>
              </a:ext>
            </a:extLst>
          </p:cNvPr>
          <p:cNvCxnSpPr>
            <a:cxnSpLocks/>
            <a:stCxn id="3" idx="3"/>
            <a:endCxn id="17" idx="0"/>
          </p:cNvCxnSpPr>
          <p:nvPr/>
        </p:nvCxnSpPr>
        <p:spPr>
          <a:xfrm flipH="1">
            <a:off x="1727684" y="2145094"/>
            <a:ext cx="778984" cy="426656"/>
          </a:xfrm>
          <a:prstGeom prst="line">
            <a:avLst/>
          </a:prstGeom>
          <a:ln w="857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F5D070-4321-420E-9C84-FDEF1E5316DB}"/>
              </a:ext>
            </a:extLst>
          </p:cNvPr>
          <p:cNvCxnSpPr>
            <a:cxnSpLocks/>
            <a:stCxn id="17" idx="3"/>
            <a:endCxn id="24" idx="0"/>
          </p:cNvCxnSpPr>
          <p:nvPr/>
        </p:nvCxnSpPr>
        <p:spPr>
          <a:xfrm flipH="1">
            <a:off x="791580" y="3001989"/>
            <a:ext cx="706976" cy="505865"/>
          </a:xfrm>
          <a:prstGeom prst="line">
            <a:avLst/>
          </a:prstGeom>
          <a:ln w="857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9E686B2-05A2-4C24-88C6-FF0999D4C41C}"/>
              </a:ext>
            </a:extLst>
          </p:cNvPr>
          <p:cNvCxnSpPr>
            <a:stCxn id="3" idx="5"/>
            <a:endCxn id="22" idx="0"/>
          </p:cNvCxnSpPr>
          <p:nvPr/>
        </p:nvCxnSpPr>
        <p:spPr>
          <a:xfrm>
            <a:off x="2964924" y="2145094"/>
            <a:ext cx="706976" cy="4266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192D89C-0E92-444F-AC74-CAFEF04A0107}"/>
              </a:ext>
            </a:extLst>
          </p:cNvPr>
          <p:cNvCxnSpPr>
            <a:stCxn id="22" idx="5"/>
          </p:cNvCxnSpPr>
          <p:nvPr/>
        </p:nvCxnSpPr>
        <p:spPr>
          <a:xfrm>
            <a:off x="3901028" y="3001989"/>
            <a:ext cx="814988" cy="6498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이진 검색 트리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004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704857" cy="369332"/>
            <a:chOff x="693317" y="796402"/>
            <a:chExt cx="16581397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6091037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Case-2.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제거하려는 노드의 자식 노드가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1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개인 경우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( 40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제거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)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0CBB8056-4874-4382-B164-7B16CDB3877E}"/>
              </a:ext>
            </a:extLst>
          </p:cNvPr>
          <p:cNvSpPr/>
          <p:nvPr/>
        </p:nvSpPr>
        <p:spPr>
          <a:xfrm>
            <a:off x="2411760" y="1714855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70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4B25CE8-F221-4A00-967C-2D8D5E8D5C74}"/>
              </a:ext>
            </a:extLst>
          </p:cNvPr>
          <p:cNvSpPr/>
          <p:nvPr/>
        </p:nvSpPr>
        <p:spPr>
          <a:xfrm>
            <a:off x="1403648" y="2571750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BFE75C4-4149-4587-9D3C-C096833F7CD8}"/>
              </a:ext>
            </a:extLst>
          </p:cNvPr>
          <p:cNvSpPr/>
          <p:nvPr/>
        </p:nvSpPr>
        <p:spPr>
          <a:xfrm>
            <a:off x="3347864" y="2571750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80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82B744F-A39B-4AEB-A148-06C7D6E7AA37}"/>
              </a:ext>
            </a:extLst>
          </p:cNvPr>
          <p:cNvSpPr/>
          <p:nvPr/>
        </p:nvSpPr>
        <p:spPr>
          <a:xfrm>
            <a:off x="467544" y="3507854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054B4F4-A7A0-4F71-9A64-D93E2776512A}"/>
              </a:ext>
            </a:extLst>
          </p:cNvPr>
          <p:cNvSpPr/>
          <p:nvPr/>
        </p:nvSpPr>
        <p:spPr>
          <a:xfrm>
            <a:off x="4283968" y="3507854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90</a:t>
            </a:r>
            <a:endParaRPr lang="ko-KR" altLang="en-US" dirty="0"/>
          </a:p>
        </p:txBody>
      </p:sp>
      <p:sp>
        <p:nvSpPr>
          <p:cNvPr id="46" name="화살표: 왼쪽 45">
            <a:extLst>
              <a:ext uri="{FF2B5EF4-FFF2-40B4-BE49-F238E27FC236}">
                <a16:creationId xmlns:a16="http://schemas.microsoft.com/office/drawing/2014/main" id="{1722A63A-8D8C-4161-8874-A74F9E38526F}"/>
              </a:ext>
            </a:extLst>
          </p:cNvPr>
          <p:cNvSpPr/>
          <p:nvPr/>
        </p:nvSpPr>
        <p:spPr>
          <a:xfrm rot="19502853">
            <a:off x="1745686" y="1991284"/>
            <a:ext cx="494260" cy="323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로 구부러짐 7">
            <a:extLst>
              <a:ext uri="{FF2B5EF4-FFF2-40B4-BE49-F238E27FC236}">
                <a16:creationId xmlns:a16="http://schemas.microsoft.com/office/drawing/2014/main" id="{769917FF-1EAF-4B78-83B5-40849FFEC780}"/>
              </a:ext>
            </a:extLst>
          </p:cNvPr>
          <p:cNvSpPr/>
          <p:nvPr/>
        </p:nvSpPr>
        <p:spPr>
          <a:xfrm rot="19022780" flipH="1">
            <a:off x="-108184" y="2062076"/>
            <a:ext cx="2751710" cy="5760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곱하기 기호 33">
            <a:extLst>
              <a:ext uri="{FF2B5EF4-FFF2-40B4-BE49-F238E27FC236}">
                <a16:creationId xmlns:a16="http://schemas.microsoft.com/office/drawing/2014/main" id="{CBE7FD3C-1120-40F6-BA40-B0DD1BCE508F}"/>
              </a:ext>
            </a:extLst>
          </p:cNvPr>
          <p:cNvSpPr/>
          <p:nvPr/>
        </p:nvSpPr>
        <p:spPr>
          <a:xfrm>
            <a:off x="1121841" y="2504741"/>
            <a:ext cx="1198640" cy="649881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416CEFD2-CFF9-4649-BCA3-92B926786EF1}"/>
              </a:ext>
            </a:extLst>
          </p:cNvPr>
          <p:cNvSpPr/>
          <p:nvPr/>
        </p:nvSpPr>
        <p:spPr>
          <a:xfrm>
            <a:off x="259715" y="3405317"/>
            <a:ext cx="1063730" cy="709673"/>
          </a:xfrm>
          <a:prstGeom prst="flowChartConnector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화살표: 왼쪽 44">
            <a:extLst>
              <a:ext uri="{FF2B5EF4-FFF2-40B4-BE49-F238E27FC236}">
                <a16:creationId xmlns:a16="http://schemas.microsoft.com/office/drawing/2014/main" id="{8C66EA7B-D113-4F98-A0D7-0FC0B7D7050C}"/>
              </a:ext>
            </a:extLst>
          </p:cNvPr>
          <p:cNvSpPr/>
          <p:nvPr/>
        </p:nvSpPr>
        <p:spPr>
          <a:xfrm rot="5400000">
            <a:off x="536254" y="4287357"/>
            <a:ext cx="494260" cy="323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34311F-2CA0-45B5-B44D-EA6A89C8E82D}"/>
              </a:ext>
            </a:extLst>
          </p:cNvPr>
          <p:cNvSpPr txBox="1"/>
          <p:nvPr/>
        </p:nvSpPr>
        <p:spPr>
          <a:xfrm>
            <a:off x="993621" y="4352833"/>
            <a:ext cx="3570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자식이 있는 것을 확인</a:t>
            </a:r>
            <a:endParaRPr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2E6BD15-5EDA-452A-8E53-E171B3D0E310}"/>
              </a:ext>
            </a:extLst>
          </p:cNvPr>
          <p:cNvGrpSpPr/>
          <p:nvPr/>
        </p:nvGrpSpPr>
        <p:grpSpPr>
          <a:xfrm>
            <a:off x="5299119" y="1714855"/>
            <a:ext cx="3672408" cy="2297055"/>
            <a:chOff x="5299119" y="1714855"/>
            <a:chExt cx="3672408" cy="2297055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7EA7545-506E-4258-88B8-84F0E9330B51}"/>
                </a:ext>
              </a:extLst>
            </p:cNvPr>
            <p:cNvCxnSpPr>
              <a:stCxn id="51" idx="5"/>
              <a:endCxn id="52" idx="0"/>
            </p:cNvCxnSpPr>
            <p:nvPr/>
          </p:nvCxnSpPr>
          <p:spPr>
            <a:xfrm>
              <a:off x="7004411" y="2145094"/>
              <a:ext cx="706976" cy="42665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F628FADD-2360-4523-AD3D-269F2C832A58}"/>
                </a:ext>
              </a:extLst>
            </p:cNvPr>
            <p:cNvCxnSpPr>
              <a:stCxn id="52" idx="5"/>
            </p:cNvCxnSpPr>
            <p:nvPr/>
          </p:nvCxnSpPr>
          <p:spPr>
            <a:xfrm>
              <a:off x="7940515" y="3001989"/>
              <a:ext cx="814988" cy="6498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085418D-F0EE-4266-8A08-5F8906DA4CFA}"/>
                </a:ext>
              </a:extLst>
            </p:cNvPr>
            <p:cNvSpPr/>
            <p:nvPr/>
          </p:nvSpPr>
          <p:spPr>
            <a:xfrm>
              <a:off x="6451247" y="1714855"/>
              <a:ext cx="648072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70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737E46E-A6C7-4348-A2C6-D718400DDEF4}"/>
                </a:ext>
              </a:extLst>
            </p:cNvPr>
            <p:cNvSpPr/>
            <p:nvPr/>
          </p:nvSpPr>
          <p:spPr>
            <a:xfrm>
              <a:off x="7387351" y="2571750"/>
              <a:ext cx="648072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80</a:t>
              </a:r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78E97B8-F007-4C06-B606-12ADDF88C83D}"/>
                </a:ext>
              </a:extLst>
            </p:cNvPr>
            <p:cNvSpPr/>
            <p:nvPr/>
          </p:nvSpPr>
          <p:spPr>
            <a:xfrm>
              <a:off x="5299119" y="2571750"/>
              <a:ext cx="648072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A462EA7-DFD0-4863-8D10-9FDFF3E62ABF}"/>
                </a:ext>
              </a:extLst>
            </p:cNvPr>
            <p:cNvSpPr/>
            <p:nvPr/>
          </p:nvSpPr>
          <p:spPr>
            <a:xfrm>
              <a:off x="8323455" y="3507854"/>
              <a:ext cx="648072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90</a:t>
              </a:r>
              <a:endParaRPr lang="ko-KR" altLang="en-US" dirty="0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5B7F9775-89C5-4C78-A0EE-B2FD6B2B8C2E}"/>
                </a:ext>
              </a:extLst>
            </p:cNvPr>
            <p:cNvCxnSpPr>
              <a:cxnSpLocks/>
              <a:stCxn id="51" idx="3"/>
              <a:endCxn id="53" idx="7"/>
            </p:cNvCxnSpPr>
            <p:nvPr/>
          </p:nvCxnSpPr>
          <p:spPr>
            <a:xfrm flipH="1">
              <a:off x="5852283" y="2145094"/>
              <a:ext cx="693872" cy="50047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화살표: 왼쪽 55">
            <a:extLst>
              <a:ext uri="{FF2B5EF4-FFF2-40B4-BE49-F238E27FC236}">
                <a16:creationId xmlns:a16="http://schemas.microsoft.com/office/drawing/2014/main" id="{65B2C860-2DB8-4371-A9AB-F367972B9A19}"/>
              </a:ext>
            </a:extLst>
          </p:cNvPr>
          <p:cNvSpPr/>
          <p:nvPr/>
        </p:nvSpPr>
        <p:spPr>
          <a:xfrm rot="10800000">
            <a:off x="4578426" y="2324947"/>
            <a:ext cx="513854" cy="8875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20339723-2427-4B75-B5A0-E8CE38DA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8" grpId="0" animBg="1"/>
      <p:bldP spid="34" grpId="0" animBg="1"/>
      <p:bldP spid="40" grpId="0" animBg="1"/>
      <p:bldP spid="45" grpId="0" animBg="1"/>
      <p:bldP spid="48" grpId="0"/>
      <p:bldP spid="5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이진 검색 트리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004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704857" cy="369332"/>
            <a:chOff x="693317" y="796402"/>
            <a:chExt cx="16581397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6091037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Case-3.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제거하려는 노드의 자식 노드가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2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개인 경우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( 70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제거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)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EA7545-506E-4258-88B8-84F0E9330B51}"/>
              </a:ext>
            </a:extLst>
          </p:cNvPr>
          <p:cNvCxnSpPr>
            <a:stCxn id="51" idx="5"/>
            <a:endCxn id="52" idx="0"/>
          </p:cNvCxnSpPr>
          <p:nvPr/>
        </p:nvCxnSpPr>
        <p:spPr>
          <a:xfrm>
            <a:off x="2604884" y="2209901"/>
            <a:ext cx="706976" cy="4266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628FADD-2360-4523-AD3D-269F2C832A58}"/>
              </a:ext>
            </a:extLst>
          </p:cNvPr>
          <p:cNvCxnSpPr>
            <a:stCxn id="52" idx="5"/>
          </p:cNvCxnSpPr>
          <p:nvPr/>
        </p:nvCxnSpPr>
        <p:spPr>
          <a:xfrm>
            <a:off x="3540988" y="3066796"/>
            <a:ext cx="814988" cy="6498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C085418D-F0EE-4266-8A08-5F8906DA4CFA}"/>
              </a:ext>
            </a:extLst>
          </p:cNvPr>
          <p:cNvSpPr/>
          <p:nvPr/>
        </p:nvSpPr>
        <p:spPr>
          <a:xfrm>
            <a:off x="2051720" y="1779662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70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737E46E-A6C7-4348-A2C6-D718400DDEF4}"/>
              </a:ext>
            </a:extLst>
          </p:cNvPr>
          <p:cNvSpPr/>
          <p:nvPr/>
        </p:nvSpPr>
        <p:spPr>
          <a:xfrm>
            <a:off x="2987824" y="2636557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80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78E97B8-F007-4C06-B606-12ADDF88C83D}"/>
              </a:ext>
            </a:extLst>
          </p:cNvPr>
          <p:cNvSpPr/>
          <p:nvPr/>
        </p:nvSpPr>
        <p:spPr>
          <a:xfrm>
            <a:off x="899592" y="2636557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A462EA7-DFD0-4863-8D10-9FDFF3E62ABF}"/>
              </a:ext>
            </a:extLst>
          </p:cNvPr>
          <p:cNvSpPr/>
          <p:nvPr/>
        </p:nvSpPr>
        <p:spPr>
          <a:xfrm>
            <a:off x="3923928" y="3572661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90</a:t>
            </a:r>
            <a:endParaRPr lang="ko-KR" altLang="en-US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B7F9775-89C5-4C78-A0EE-B2FD6B2B8C2E}"/>
              </a:ext>
            </a:extLst>
          </p:cNvPr>
          <p:cNvCxnSpPr>
            <a:cxnSpLocks/>
            <a:stCxn id="51" idx="3"/>
            <a:endCxn id="53" idx="7"/>
          </p:cNvCxnSpPr>
          <p:nvPr/>
        </p:nvCxnSpPr>
        <p:spPr>
          <a:xfrm flipH="1">
            <a:off x="1452756" y="2209901"/>
            <a:ext cx="693872" cy="5004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A49E36-D48D-47BD-820B-5C678E66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8" name="곱하기 기호 37">
            <a:extLst>
              <a:ext uri="{FF2B5EF4-FFF2-40B4-BE49-F238E27FC236}">
                <a16:creationId xmlns:a16="http://schemas.microsoft.com/office/drawing/2014/main" id="{3AD3BAAD-678B-456A-A833-CDB7A2710998}"/>
              </a:ext>
            </a:extLst>
          </p:cNvPr>
          <p:cNvSpPr/>
          <p:nvPr/>
        </p:nvSpPr>
        <p:spPr>
          <a:xfrm>
            <a:off x="1776436" y="1706749"/>
            <a:ext cx="1198640" cy="649881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F3A108-B4EC-40ED-8B67-7B3B7F82E6AD}"/>
              </a:ext>
            </a:extLst>
          </p:cNvPr>
          <p:cNvSpPr txBox="1"/>
          <p:nvPr/>
        </p:nvSpPr>
        <p:spPr>
          <a:xfrm>
            <a:off x="3401769" y="1661205"/>
            <a:ext cx="57422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왼쪽 서브 트리의 가장 큰 키 값을 가지는 노드와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오른쪽 서브 트리의 가장 작은 키 값을 가지는 노드 중 하나와 대체 가능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0509159C-1F08-4FB0-9CEC-F92028ABF68D}"/>
              </a:ext>
            </a:extLst>
          </p:cNvPr>
          <p:cNvSpPr/>
          <p:nvPr/>
        </p:nvSpPr>
        <p:spPr>
          <a:xfrm>
            <a:off x="683567" y="2533748"/>
            <a:ext cx="1063730" cy="709673"/>
          </a:xfrm>
          <a:prstGeom prst="flowChartConnector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6DCBF1C0-92AC-4FAC-8394-3E59D9382011}"/>
              </a:ext>
            </a:extLst>
          </p:cNvPr>
          <p:cNvSpPr/>
          <p:nvPr/>
        </p:nvSpPr>
        <p:spPr>
          <a:xfrm>
            <a:off x="2762975" y="2533747"/>
            <a:ext cx="1063730" cy="709673"/>
          </a:xfrm>
          <a:prstGeom prst="flowChartConnector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0EA28649-62CC-4411-9E13-8ED514E1D01D}"/>
              </a:ext>
            </a:extLst>
          </p:cNvPr>
          <p:cNvCxnSpPr>
            <a:stCxn id="53" idx="4"/>
            <a:endCxn id="52" idx="4"/>
          </p:cNvCxnSpPr>
          <p:nvPr/>
        </p:nvCxnSpPr>
        <p:spPr>
          <a:xfrm rot="16200000" flipH="1">
            <a:off x="2267744" y="2096497"/>
            <a:ext cx="12700" cy="2088232"/>
          </a:xfrm>
          <a:prstGeom prst="bentConnector3">
            <a:avLst>
              <a:gd name="adj1" fmla="val 4221811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B799B0F9-7AF5-441C-A833-A2AB7B9551D9}"/>
              </a:ext>
            </a:extLst>
          </p:cNvPr>
          <p:cNvSpPr/>
          <p:nvPr/>
        </p:nvSpPr>
        <p:spPr>
          <a:xfrm rot="19782028">
            <a:off x="578710" y="1602961"/>
            <a:ext cx="1440160" cy="64988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9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1" grpId="0" animBg="1"/>
      <p:bldP spid="42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순서도: 연결자 57">
            <a:extLst>
              <a:ext uri="{FF2B5EF4-FFF2-40B4-BE49-F238E27FC236}">
                <a16:creationId xmlns:a16="http://schemas.microsoft.com/office/drawing/2014/main" id="{A8501A43-45A2-447A-A2A0-5935365C9F4C}"/>
              </a:ext>
            </a:extLst>
          </p:cNvPr>
          <p:cNvSpPr/>
          <p:nvPr/>
        </p:nvSpPr>
        <p:spPr>
          <a:xfrm flipH="1">
            <a:off x="4070007" y="3070062"/>
            <a:ext cx="941694" cy="645157"/>
          </a:xfrm>
          <a:prstGeom prst="flowChartConnector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NULL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이진 검색 트리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004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704857" cy="369332"/>
            <a:chOff x="693317" y="796402"/>
            <a:chExt cx="16581397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6091037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제거 후 문제 상황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C6E865A-930F-4871-8D42-9C78E36773AB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 flipH="1">
            <a:off x="3527884" y="1777853"/>
            <a:ext cx="778984" cy="4266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96F7B2C-FA72-48D3-B440-BC9F19B6B183}"/>
              </a:ext>
            </a:extLst>
          </p:cNvPr>
          <p:cNvCxnSpPr>
            <a:cxnSpLocks/>
            <a:stCxn id="29" idx="3"/>
            <a:endCxn id="34" idx="0"/>
          </p:cNvCxnSpPr>
          <p:nvPr/>
        </p:nvCxnSpPr>
        <p:spPr>
          <a:xfrm flipH="1">
            <a:off x="2591780" y="2634748"/>
            <a:ext cx="706976" cy="50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3F26F23-0E5C-4708-93B9-0DF636B61E6E}"/>
              </a:ext>
            </a:extLst>
          </p:cNvPr>
          <p:cNvCxnSpPr>
            <a:stCxn id="28" idx="5"/>
            <a:endCxn id="30" idx="0"/>
          </p:cNvCxnSpPr>
          <p:nvPr/>
        </p:nvCxnSpPr>
        <p:spPr>
          <a:xfrm>
            <a:off x="4765124" y="1777853"/>
            <a:ext cx="706976" cy="4266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593787A-D715-4861-86FF-E02DB5CB6063}"/>
              </a:ext>
            </a:extLst>
          </p:cNvPr>
          <p:cNvCxnSpPr>
            <a:stCxn id="30" idx="5"/>
          </p:cNvCxnSpPr>
          <p:nvPr/>
        </p:nvCxnSpPr>
        <p:spPr>
          <a:xfrm>
            <a:off x="5701228" y="2634748"/>
            <a:ext cx="814988" cy="6498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43185030-EC6F-41C7-80DC-B711A174650A}"/>
              </a:ext>
            </a:extLst>
          </p:cNvPr>
          <p:cNvSpPr/>
          <p:nvPr/>
        </p:nvSpPr>
        <p:spPr>
          <a:xfrm>
            <a:off x="4211960" y="1347614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70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01A4FB4-3864-4F8B-8267-968D604DF8F3}"/>
              </a:ext>
            </a:extLst>
          </p:cNvPr>
          <p:cNvSpPr/>
          <p:nvPr/>
        </p:nvSpPr>
        <p:spPr>
          <a:xfrm>
            <a:off x="3203848" y="2204509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923F214-705F-4271-A376-A49BAF1AB1AA}"/>
              </a:ext>
            </a:extLst>
          </p:cNvPr>
          <p:cNvSpPr/>
          <p:nvPr/>
        </p:nvSpPr>
        <p:spPr>
          <a:xfrm>
            <a:off x="5148064" y="2204509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80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1592F30-17B5-4FCE-B7A0-7E37C5166B9E}"/>
              </a:ext>
            </a:extLst>
          </p:cNvPr>
          <p:cNvSpPr/>
          <p:nvPr/>
        </p:nvSpPr>
        <p:spPr>
          <a:xfrm>
            <a:off x="2267744" y="3140613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BDB5CCE-08FB-4CAC-A8BA-7CF435A8178E}"/>
              </a:ext>
            </a:extLst>
          </p:cNvPr>
          <p:cNvSpPr/>
          <p:nvPr/>
        </p:nvSpPr>
        <p:spPr>
          <a:xfrm>
            <a:off x="6084168" y="3140613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90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E8BF3E5-1FBD-4E0A-AAC4-A8963D32EF11}"/>
              </a:ext>
            </a:extLst>
          </p:cNvPr>
          <p:cNvCxnSpPr>
            <a:cxnSpLocks/>
          </p:cNvCxnSpPr>
          <p:nvPr/>
        </p:nvCxnSpPr>
        <p:spPr>
          <a:xfrm>
            <a:off x="3793016" y="2636557"/>
            <a:ext cx="706976" cy="50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0CD2E1F2-12DC-436C-99F2-D53A51459EAD}"/>
              </a:ext>
            </a:extLst>
          </p:cNvPr>
          <p:cNvSpPr/>
          <p:nvPr/>
        </p:nvSpPr>
        <p:spPr>
          <a:xfrm>
            <a:off x="4211960" y="3140613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DF6A880-2744-445C-BDA6-1730B600F654}"/>
              </a:ext>
            </a:extLst>
          </p:cNvPr>
          <p:cNvSpPr/>
          <p:nvPr/>
        </p:nvSpPr>
        <p:spPr>
          <a:xfrm>
            <a:off x="3269304" y="3927309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</a:t>
            </a:r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431199C-BAB8-4590-B4F7-63A5422103A2}"/>
              </a:ext>
            </a:extLst>
          </p:cNvPr>
          <p:cNvCxnSpPr>
            <a:cxnSpLocks/>
            <a:stCxn id="43" idx="3"/>
            <a:endCxn id="47" idx="7"/>
          </p:cNvCxnSpPr>
          <p:nvPr/>
        </p:nvCxnSpPr>
        <p:spPr>
          <a:xfrm flipH="1">
            <a:off x="3822468" y="3570852"/>
            <a:ext cx="484400" cy="4302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곱하기 기호 55">
            <a:extLst>
              <a:ext uri="{FF2B5EF4-FFF2-40B4-BE49-F238E27FC236}">
                <a16:creationId xmlns:a16="http://schemas.microsoft.com/office/drawing/2014/main" id="{42C04B22-6808-4AFA-969E-C37E9510121C}"/>
              </a:ext>
            </a:extLst>
          </p:cNvPr>
          <p:cNvSpPr/>
          <p:nvPr/>
        </p:nvSpPr>
        <p:spPr>
          <a:xfrm>
            <a:off x="3949424" y="1269292"/>
            <a:ext cx="1198640" cy="649881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CFB9F78E-ADDF-435B-8657-9247A0D856BF}"/>
              </a:ext>
            </a:extLst>
          </p:cNvPr>
          <p:cNvSpPr/>
          <p:nvPr/>
        </p:nvSpPr>
        <p:spPr>
          <a:xfrm>
            <a:off x="4439103" y="1997495"/>
            <a:ext cx="216024" cy="9392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3384A4-24AE-47FF-B37A-82F9C2930CAA}"/>
              </a:ext>
            </a:extLst>
          </p:cNvPr>
          <p:cNvSpPr txBox="1"/>
          <p:nvPr/>
        </p:nvSpPr>
        <p:spPr>
          <a:xfrm>
            <a:off x="4765124" y="4036689"/>
            <a:ext cx="18183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부모 노드가 없음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2EA36FA6-4599-40B2-9EAC-C335DEBFDE00}"/>
              </a:ext>
            </a:extLst>
          </p:cNvPr>
          <p:cNvSpPr/>
          <p:nvPr/>
        </p:nvSpPr>
        <p:spPr>
          <a:xfrm>
            <a:off x="4116775" y="3965823"/>
            <a:ext cx="508623" cy="4302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21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43" grpId="0" animBg="1"/>
      <p:bldP spid="56" grpId="0" animBg="1"/>
      <p:bldP spid="5" grpId="0" animBg="1"/>
      <p:bldP spid="36" grpId="0"/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이진 검색 트리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004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704857" cy="369332"/>
            <a:chOff x="693317" y="796402"/>
            <a:chExt cx="16581397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6091037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제거 후 문제 상황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C6E865A-930F-4871-8D42-9C78E36773AB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 flipH="1">
            <a:off x="3527884" y="1777853"/>
            <a:ext cx="778984" cy="4266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96F7B2C-FA72-48D3-B440-BC9F19B6B183}"/>
              </a:ext>
            </a:extLst>
          </p:cNvPr>
          <p:cNvCxnSpPr>
            <a:cxnSpLocks/>
            <a:stCxn id="29" idx="3"/>
            <a:endCxn id="34" idx="0"/>
          </p:cNvCxnSpPr>
          <p:nvPr/>
        </p:nvCxnSpPr>
        <p:spPr>
          <a:xfrm flipH="1">
            <a:off x="2591780" y="2634748"/>
            <a:ext cx="706976" cy="50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3F26F23-0E5C-4708-93B9-0DF636B61E6E}"/>
              </a:ext>
            </a:extLst>
          </p:cNvPr>
          <p:cNvCxnSpPr>
            <a:stCxn id="28" idx="5"/>
            <a:endCxn id="30" idx="0"/>
          </p:cNvCxnSpPr>
          <p:nvPr/>
        </p:nvCxnSpPr>
        <p:spPr>
          <a:xfrm>
            <a:off x="4765124" y="1777853"/>
            <a:ext cx="706976" cy="4266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593787A-D715-4861-86FF-E02DB5CB6063}"/>
              </a:ext>
            </a:extLst>
          </p:cNvPr>
          <p:cNvCxnSpPr>
            <a:stCxn id="30" idx="5"/>
          </p:cNvCxnSpPr>
          <p:nvPr/>
        </p:nvCxnSpPr>
        <p:spPr>
          <a:xfrm>
            <a:off x="5701228" y="2634748"/>
            <a:ext cx="814988" cy="6498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43185030-EC6F-41C7-80DC-B711A174650A}"/>
              </a:ext>
            </a:extLst>
          </p:cNvPr>
          <p:cNvSpPr/>
          <p:nvPr/>
        </p:nvSpPr>
        <p:spPr>
          <a:xfrm>
            <a:off x="4211960" y="1347614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01A4FB4-3864-4F8B-8267-968D604DF8F3}"/>
              </a:ext>
            </a:extLst>
          </p:cNvPr>
          <p:cNvSpPr/>
          <p:nvPr/>
        </p:nvSpPr>
        <p:spPr>
          <a:xfrm>
            <a:off x="3203848" y="2204509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923F214-705F-4271-A376-A49BAF1AB1AA}"/>
              </a:ext>
            </a:extLst>
          </p:cNvPr>
          <p:cNvSpPr/>
          <p:nvPr/>
        </p:nvSpPr>
        <p:spPr>
          <a:xfrm>
            <a:off x="5148064" y="2204509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80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1592F30-17B5-4FCE-B7A0-7E37C5166B9E}"/>
              </a:ext>
            </a:extLst>
          </p:cNvPr>
          <p:cNvSpPr/>
          <p:nvPr/>
        </p:nvSpPr>
        <p:spPr>
          <a:xfrm>
            <a:off x="2267744" y="3140613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BDB5CCE-08FB-4CAC-A8BA-7CF435A8178E}"/>
              </a:ext>
            </a:extLst>
          </p:cNvPr>
          <p:cNvSpPr/>
          <p:nvPr/>
        </p:nvSpPr>
        <p:spPr>
          <a:xfrm>
            <a:off x="6084168" y="3140613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90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E8BF3E5-1FBD-4E0A-AAC4-A8963D32EF11}"/>
              </a:ext>
            </a:extLst>
          </p:cNvPr>
          <p:cNvCxnSpPr>
            <a:cxnSpLocks/>
          </p:cNvCxnSpPr>
          <p:nvPr/>
        </p:nvCxnSpPr>
        <p:spPr>
          <a:xfrm>
            <a:off x="3793016" y="2636557"/>
            <a:ext cx="706976" cy="50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0DF6A880-2744-445C-BDA6-1730B600F654}"/>
              </a:ext>
            </a:extLst>
          </p:cNvPr>
          <p:cNvSpPr/>
          <p:nvPr/>
        </p:nvSpPr>
        <p:spPr>
          <a:xfrm>
            <a:off x="3269304" y="3927309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</a:t>
            </a:r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431199C-BAB8-4590-B4F7-63A5422103A2}"/>
              </a:ext>
            </a:extLst>
          </p:cNvPr>
          <p:cNvCxnSpPr>
            <a:cxnSpLocks/>
            <a:endCxn id="47" idx="7"/>
          </p:cNvCxnSpPr>
          <p:nvPr/>
        </p:nvCxnSpPr>
        <p:spPr>
          <a:xfrm flipH="1">
            <a:off x="3822468" y="3570852"/>
            <a:ext cx="484400" cy="4302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2EA36FA6-4599-40B2-9EAC-C335DEBFDE00}"/>
              </a:ext>
            </a:extLst>
          </p:cNvPr>
          <p:cNvSpPr/>
          <p:nvPr/>
        </p:nvSpPr>
        <p:spPr>
          <a:xfrm rot="8487093">
            <a:off x="3650067" y="3423108"/>
            <a:ext cx="508623" cy="3254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AAB6C89-5451-4B47-A5F9-24E2EDD966F3}"/>
              </a:ext>
            </a:extLst>
          </p:cNvPr>
          <p:cNvSpPr/>
          <p:nvPr/>
        </p:nvSpPr>
        <p:spPr>
          <a:xfrm>
            <a:off x="4223079" y="3140254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58" name="순서도: 연결자 57">
            <a:extLst>
              <a:ext uri="{FF2B5EF4-FFF2-40B4-BE49-F238E27FC236}">
                <a16:creationId xmlns:a16="http://schemas.microsoft.com/office/drawing/2014/main" id="{A8501A43-45A2-447A-A2A0-5935365C9F4C}"/>
              </a:ext>
            </a:extLst>
          </p:cNvPr>
          <p:cNvSpPr/>
          <p:nvPr/>
        </p:nvSpPr>
        <p:spPr>
          <a:xfrm flipH="1">
            <a:off x="4070007" y="3070062"/>
            <a:ext cx="941694" cy="645157"/>
          </a:xfrm>
          <a:prstGeom prst="flowChartConnector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NULL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869092-BD15-4033-B698-EC7CF25F0871}"/>
              </a:ext>
            </a:extLst>
          </p:cNvPr>
          <p:cNvSpPr txBox="1"/>
          <p:nvPr/>
        </p:nvSpPr>
        <p:spPr>
          <a:xfrm>
            <a:off x="2640694" y="4524500"/>
            <a:ext cx="2039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>
                <a:solidFill>
                  <a:schemeClr val="tx2">
                    <a:lumMod val="60000"/>
                    <a:lumOff val="40000"/>
                  </a:schemeClr>
                </a:solidFill>
              </a:rPr>
              <a:t>왼쪽 자식 노드 이동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2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 animBg="1"/>
      <p:bldP spid="37" grpId="0" animBg="1"/>
      <p:bldP spid="58" grpId="0" animBg="1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순차검색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001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8" y="980729"/>
            <a:ext cx="4608512" cy="369332"/>
            <a:chOff x="693317" y="796403"/>
            <a:chExt cx="9917843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62976" y="796403"/>
              <a:ext cx="9448184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순차검색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(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자료가 정렬되어 있지 않은 경우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)</a:t>
              </a:r>
              <a:endParaRPr lang="ko-KR" altLang="en-US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9972" y="3795886"/>
            <a:ext cx="202584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 b="1" i="1" spc="-1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C030E5-3197-40BC-B64C-A9E717082C77}"/>
              </a:ext>
            </a:extLst>
          </p:cNvPr>
          <p:cNvSpPr/>
          <p:nvPr/>
        </p:nvSpPr>
        <p:spPr>
          <a:xfrm>
            <a:off x="1979712" y="2823055"/>
            <a:ext cx="86409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9C3731-39A0-484F-BF27-32893FCBCB59}"/>
              </a:ext>
            </a:extLst>
          </p:cNvPr>
          <p:cNvSpPr/>
          <p:nvPr/>
        </p:nvSpPr>
        <p:spPr>
          <a:xfrm>
            <a:off x="3444719" y="2823055"/>
            <a:ext cx="86409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8B882E-939E-4B2C-8A03-FA82AD033ABD}"/>
              </a:ext>
            </a:extLst>
          </p:cNvPr>
          <p:cNvSpPr/>
          <p:nvPr/>
        </p:nvSpPr>
        <p:spPr>
          <a:xfrm>
            <a:off x="4909726" y="2818433"/>
            <a:ext cx="86409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70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C4644B-CF8F-4F67-92F9-8B89CBD3777E}"/>
              </a:ext>
            </a:extLst>
          </p:cNvPr>
          <p:cNvSpPr/>
          <p:nvPr/>
        </p:nvSpPr>
        <p:spPr>
          <a:xfrm>
            <a:off x="6374734" y="2818433"/>
            <a:ext cx="86409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FE63D-7227-4B06-A4C7-497CF347775C}"/>
              </a:ext>
            </a:extLst>
          </p:cNvPr>
          <p:cNvSpPr txBox="1"/>
          <p:nvPr/>
        </p:nvSpPr>
        <p:spPr>
          <a:xfrm>
            <a:off x="1115616" y="1391386"/>
            <a:ext cx="58263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/>
              <a:t>일렬로 저장된 자료들을 차례대로 비교하는 검색 방법</a:t>
            </a:r>
            <a:endParaRPr lang="en-US" altLang="ko-KR" sz="1400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96F52936-6AC8-4EF6-B3AE-A25D1F12A9C7}"/>
              </a:ext>
            </a:extLst>
          </p:cNvPr>
          <p:cNvSpPr/>
          <p:nvPr/>
        </p:nvSpPr>
        <p:spPr>
          <a:xfrm>
            <a:off x="2375756" y="2275249"/>
            <a:ext cx="4392488" cy="28558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9FC93D-B155-491D-830F-6CF6FBCDA9F8}"/>
              </a:ext>
            </a:extLst>
          </p:cNvPr>
          <p:cNvSpPr txBox="1"/>
          <p:nvPr/>
        </p:nvSpPr>
        <p:spPr>
          <a:xfrm>
            <a:off x="2375756" y="2008911"/>
            <a:ext cx="58263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schemeClr val="tx2"/>
                </a:solidFill>
              </a:rPr>
              <a:t>비교</a:t>
            </a:r>
            <a:endParaRPr lang="en-US" altLang="ko-KR" sz="1400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4A3864-FF01-49AD-A593-9EA00430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07504" y="215073"/>
            <a:ext cx="8963328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E1154-C9DC-4A77-B551-4E2F2F2423FE}"/>
              </a:ext>
            </a:extLst>
          </p:cNvPr>
          <p:cNvSpPr txBox="1"/>
          <p:nvPr/>
        </p:nvSpPr>
        <p:spPr>
          <a:xfrm>
            <a:off x="1924872" y="2110085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감 사 합 </a:t>
            </a:r>
            <a:r>
              <a:rPr lang="ko-KR" altLang="en-US" sz="5400" dirty="0" err="1"/>
              <a:t>니</a:t>
            </a:r>
            <a:r>
              <a:rPr lang="ko-KR" altLang="en-US" sz="5400" dirty="0"/>
              <a:t> 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4B6A508-E7E1-49C3-85F5-7FE60E40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2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순차검색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001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1002214"/>
            <a:ext cx="7716688" cy="338554"/>
            <a:chOff x="693317" y="820632"/>
            <a:chExt cx="16606859" cy="381776"/>
          </a:xfrm>
        </p:grpSpPr>
        <p:sp>
          <p:nvSpPr>
            <p:cNvPr id="32" name="TextBox 33"/>
            <p:cNvSpPr txBox="1"/>
            <p:nvPr/>
          </p:nvSpPr>
          <p:spPr>
            <a:xfrm>
              <a:off x="1137513" y="820632"/>
              <a:ext cx="16162663" cy="3817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70</a:t>
              </a:r>
              <a:r>
                <a:rPr lang="ko-KR" altLang="en-US" sz="16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을 검색하는 과정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4F2BC8D-9606-4EE1-9468-18169BCA83E8}"/>
              </a:ext>
            </a:extLst>
          </p:cNvPr>
          <p:cNvGrpSpPr/>
          <p:nvPr/>
        </p:nvGrpSpPr>
        <p:grpSpPr>
          <a:xfrm>
            <a:off x="1163384" y="1547783"/>
            <a:ext cx="3741882" cy="467330"/>
            <a:chOff x="1163622" y="1884093"/>
            <a:chExt cx="3741882" cy="46733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C88DD8F-E494-4B56-9A95-66FB1C713967}"/>
                </a:ext>
              </a:extLst>
            </p:cNvPr>
            <p:cNvSpPr/>
            <p:nvPr/>
          </p:nvSpPr>
          <p:spPr>
            <a:xfrm>
              <a:off x="1163622" y="1888716"/>
              <a:ext cx="573530" cy="462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80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0E4A1ED-A177-4A33-B9C5-149219559243}"/>
                </a:ext>
              </a:extLst>
            </p:cNvPr>
            <p:cNvSpPr/>
            <p:nvPr/>
          </p:nvSpPr>
          <p:spPr>
            <a:xfrm>
              <a:off x="2219739" y="1884094"/>
              <a:ext cx="573530" cy="462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254EF18-45EA-41C8-AA65-FA8365710DD6}"/>
                </a:ext>
              </a:extLst>
            </p:cNvPr>
            <p:cNvSpPr/>
            <p:nvPr/>
          </p:nvSpPr>
          <p:spPr>
            <a:xfrm>
              <a:off x="3275856" y="1884094"/>
              <a:ext cx="573530" cy="462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70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0CC1887-6D31-4809-97DF-8671693C88AA}"/>
                </a:ext>
              </a:extLst>
            </p:cNvPr>
            <p:cNvSpPr/>
            <p:nvPr/>
          </p:nvSpPr>
          <p:spPr>
            <a:xfrm>
              <a:off x="4331974" y="1884093"/>
              <a:ext cx="573530" cy="462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</a:t>
              </a:r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6277ABA-57F1-4B42-B3E5-83AC79BAC831}"/>
              </a:ext>
            </a:extLst>
          </p:cNvPr>
          <p:cNvGrpSpPr/>
          <p:nvPr/>
        </p:nvGrpSpPr>
        <p:grpSpPr>
          <a:xfrm>
            <a:off x="1163384" y="2834214"/>
            <a:ext cx="3741882" cy="467330"/>
            <a:chOff x="1169686" y="3003798"/>
            <a:chExt cx="3741882" cy="46733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DD86EE4-BDDE-4B64-9EC4-6DB74FEA3D1C}"/>
                </a:ext>
              </a:extLst>
            </p:cNvPr>
            <p:cNvSpPr/>
            <p:nvPr/>
          </p:nvSpPr>
          <p:spPr>
            <a:xfrm>
              <a:off x="1169686" y="3008421"/>
              <a:ext cx="573530" cy="462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80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70125EE-B8E6-4696-9082-0723BEB47990}"/>
                </a:ext>
              </a:extLst>
            </p:cNvPr>
            <p:cNvSpPr/>
            <p:nvPr/>
          </p:nvSpPr>
          <p:spPr>
            <a:xfrm>
              <a:off x="2225803" y="3003799"/>
              <a:ext cx="573530" cy="462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529DBCF-7E5A-42FC-B15A-C44B55E42A91}"/>
                </a:ext>
              </a:extLst>
            </p:cNvPr>
            <p:cNvSpPr/>
            <p:nvPr/>
          </p:nvSpPr>
          <p:spPr>
            <a:xfrm>
              <a:off x="3281920" y="3003799"/>
              <a:ext cx="573530" cy="462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70</a:t>
              </a:r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AC52252-AC9E-400A-9805-548B32E24E0F}"/>
                </a:ext>
              </a:extLst>
            </p:cNvPr>
            <p:cNvSpPr/>
            <p:nvPr/>
          </p:nvSpPr>
          <p:spPr>
            <a:xfrm>
              <a:off x="4338038" y="3003798"/>
              <a:ext cx="573530" cy="462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</a:t>
              </a:r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95F572F-781E-496B-ABFF-7571B0CD135F}"/>
              </a:ext>
            </a:extLst>
          </p:cNvPr>
          <p:cNvGrpSpPr/>
          <p:nvPr/>
        </p:nvGrpSpPr>
        <p:grpSpPr>
          <a:xfrm>
            <a:off x="1163384" y="4120644"/>
            <a:ext cx="3741882" cy="467330"/>
            <a:chOff x="1163384" y="4120644"/>
            <a:chExt cx="3741882" cy="46733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8C2F705-DB00-45B1-AF58-3A515BF7B456}"/>
                </a:ext>
              </a:extLst>
            </p:cNvPr>
            <p:cNvSpPr/>
            <p:nvPr/>
          </p:nvSpPr>
          <p:spPr>
            <a:xfrm>
              <a:off x="1163384" y="4125267"/>
              <a:ext cx="573530" cy="462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80</a:t>
              </a:r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3F14F99-5F53-42C8-BD17-DBE45AD1294D}"/>
                </a:ext>
              </a:extLst>
            </p:cNvPr>
            <p:cNvSpPr/>
            <p:nvPr/>
          </p:nvSpPr>
          <p:spPr>
            <a:xfrm>
              <a:off x="2219501" y="4120645"/>
              <a:ext cx="573530" cy="462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07366DF-D5C2-47EF-854F-58DAF0C0299B}"/>
                </a:ext>
              </a:extLst>
            </p:cNvPr>
            <p:cNvSpPr/>
            <p:nvPr/>
          </p:nvSpPr>
          <p:spPr>
            <a:xfrm>
              <a:off x="3275618" y="4120645"/>
              <a:ext cx="573530" cy="462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70</a:t>
              </a:r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B030782-4BE0-464F-BE6B-461D4C9C8337}"/>
                </a:ext>
              </a:extLst>
            </p:cNvPr>
            <p:cNvSpPr/>
            <p:nvPr/>
          </p:nvSpPr>
          <p:spPr>
            <a:xfrm>
              <a:off x="4331736" y="4120644"/>
              <a:ext cx="573530" cy="462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</a:t>
              </a:r>
              <a:endParaRPr lang="ko-KR" altLang="en-US" dirty="0"/>
            </a:p>
          </p:txBody>
        </p:sp>
      </p:grpSp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5A6062E6-80C3-4DE7-93DA-89D22C7E8D7F}"/>
              </a:ext>
            </a:extLst>
          </p:cNvPr>
          <p:cNvSpPr/>
          <p:nvPr/>
        </p:nvSpPr>
        <p:spPr>
          <a:xfrm>
            <a:off x="1306133" y="2067694"/>
            <a:ext cx="288032" cy="236969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52AEA0-9CE5-42B8-8BBF-35CF36850DD3}"/>
              </a:ext>
            </a:extLst>
          </p:cNvPr>
          <p:cNvSpPr txBox="1"/>
          <p:nvPr/>
        </p:nvSpPr>
        <p:spPr>
          <a:xfrm>
            <a:off x="1043608" y="2309412"/>
            <a:ext cx="938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schemeClr val="accent2"/>
                </a:solidFill>
              </a:rPr>
              <a:t>80 != 70</a:t>
            </a:r>
          </a:p>
        </p:txBody>
      </p: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6B8CB8C1-9B71-4D08-8571-A36824E256BB}"/>
              </a:ext>
            </a:extLst>
          </p:cNvPr>
          <p:cNvSpPr/>
          <p:nvPr/>
        </p:nvSpPr>
        <p:spPr>
          <a:xfrm>
            <a:off x="2348365" y="3346121"/>
            <a:ext cx="288032" cy="236969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BE11D3-A1A3-486E-A17F-05EB9E42B0EB}"/>
              </a:ext>
            </a:extLst>
          </p:cNvPr>
          <p:cNvSpPr txBox="1"/>
          <p:nvPr/>
        </p:nvSpPr>
        <p:spPr>
          <a:xfrm>
            <a:off x="2085840" y="3587839"/>
            <a:ext cx="938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schemeClr val="accent2"/>
                </a:solidFill>
              </a:rPr>
              <a:t>20 != 70</a:t>
            </a:r>
          </a:p>
        </p:txBody>
      </p:sp>
      <p:sp>
        <p:nvSpPr>
          <p:cNvPr id="40" name="화살표: 위쪽 39">
            <a:extLst>
              <a:ext uri="{FF2B5EF4-FFF2-40B4-BE49-F238E27FC236}">
                <a16:creationId xmlns:a16="http://schemas.microsoft.com/office/drawing/2014/main" id="{916A48DA-7733-486C-AB62-2146814ED7C8}"/>
              </a:ext>
            </a:extLst>
          </p:cNvPr>
          <p:cNvSpPr/>
          <p:nvPr/>
        </p:nvSpPr>
        <p:spPr>
          <a:xfrm>
            <a:off x="3430165" y="4631673"/>
            <a:ext cx="288032" cy="236969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DA0029-0C14-4752-8F46-8536EF612581}"/>
              </a:ext>
            </a:extLst>
          </p:cNvPr>
          <p:cNvSpPr txBox="1"/>
          <p:nvPr/>
        </p:nvSpPr>
        <p:spPr>
          <a:xfrm>
            <a:off x="3203848" y="4866501"/>
            <a:ext cx="938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70 = 70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8AF72B-7DB2-4A2F-8C7C-4F297FF8FE3A}"/>
              </a:ext>
            </a:extLst>
          </p:cNvPr>
          <p:cNvSpPr txBox="1"/>
          <p:nvPr/>
        </p:nvSpPr>
        <p:spPr>
          <a:xfrm>
            <a:off x="5004048" y="1625247"/>
            <a:ext cx="3816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/>
              <a:t>Step 1) </a:t>
            </a:r>
            <a:r>
              <a:rPr lang="ko-KR" altLang="en-US" sz="1400" dirty="0"/>
              <a:t>첫 번째 자료 </a:t>
            </a:r>
            <a:r>
              <a:rPr lang="en-US" altLang="ko-KR" sz="1400" dirty="0"/>
              <a:t>80</a:t>
            </a:r>
            <a:r>
              <a:rPr lang="ko-KR" altLang="en-US" sz="1400" dirty="0"/>
              <a:t>과 비교 </a:t>
            </a:r>
            <a:r>
              <a:rPr lang="en-US" altLang="ko-KR" sz="1400" dirty="0"/>
              <a:t>(</a:t>
            </a:r>
            <a:r>
              <a:rPr lang="ko-KR" altLang="en-US" sz="1400" dirty="0"/>
              <a:t>다름</a:t>
            </a:r>
            <a:r>
              <a:rPr lang="en-US" altLang="ko-KR" sz="1400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5C4B9C-1D31-4373-8023-E3D88B86AFBF}"/>
              </a:ext>
            </a:extLst>
          </p:cNvPr>
          <p:cNvSpPr txBox="1"/>
          <p:nvPr/>
        </p:nvSpPr>
        <p:spPr>
          <a:xfrm>
            <a:off x="5004048" y="2912045"/>
            <a:ext cx="3816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/>
              <a:t>Step 2) </a:t>
            </a:r>
            <a:r>
              <a:rPr lang="ko-KR" altLang="en-US" sz="1400" dirty="0"/>
              <a:t>두 번째 자료 </a:t>
            </a:r>
            <a:r>
              <a:rPr lang="en-US" altLang="ko-KR" sz="1400" dirty="0"/>
              <a:t>20</a:t>
            </a:r>
            <a:r>
              <a:rPr lang="ko-KR" altLang="en-US" sz="1400" dirty="0"/>
              <a:t>과 비교 </a:t>
            </a:r>
            <a:r>
              <a:rPr lang="en-US" altLang="ko-KR" sz="1400" dirty="0"/>
              <a:t>(</a:t>
            </a:r>
            <a:r>
              <a:rPr lang="ko-KR" altLang="en-US" sz="1400" dirty="0"/>
              <a:t>다름</a:t>
            </a:r>
            <a:r>
              <a:rPr lang="en-US" altLang="ko-KR" sz="1400" dirty="0"/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15BD40-7042-4C88-A2BC-D9A4525BB522}"/>
              </a:ext>
            </a:extLst>
          </p:cNvPr>
          <p:cNvSpPr txBox="1"/>
          <p:nvPr/>
        </p:nvSpPr>
        <p:spPr>
          <a:xfrm>
            <a:off x="5004048" y="4208189"/>
            <a:ext cx="37444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/>
              <a:t>Step 3) </a:t>
            </a:r>
            <a:r>
              <a:rPr lang="ko-KR" altLang="en-US" sz="1400" dirty="0"/>
              <a:t>세 번째 자료 </a:t>
            </a:r>
            <a:r>
              <a:rPr lang="en-US" altLang="ko-KR" sz="1400" dirty="0"/>
              <a:t>70</a:t>
            </a:r>
            <a:r>
              <a:rPr lang="ko-KR" altLang="en-US" sz="1400" dirty="0"/>
              <a:t>과 비교 </a:t>
            </a:r>
            <a:r>
              <a:rPr lang="en-US" altLang="ko-KR" sz="1400" dirty="0"/>
              <a:t>(</a:t>
            </a:r>
            <a:r>
              <a:rPr lang="ko-KR" altLang="en-US" sz="1400" dirty="0"/>
              <a:t>같음</a:t>
            </a:r>
            <a:r>
              <a:rPr lang="en-US" altLang="ko-KR" sz="1400" dirty="0"/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46A7B95-2C76-4AFA-A72A-FE61EB27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7" grpId="0"/>
      <p:bldP spid="38" grpId="0" animBg="1"/>
      <p:bldP spid="39" grpId="0"/>
      <p:bldP spid="40" grpId="0" animBg="1"/>
      <p:bldP spid="41" grpId="0"/>
      <p:bldP spid="42" grpId="0"/>
      <p:bldP spid="43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순차검색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001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1002214"/>
            <a:ext cx="7716688" cy="338906"/>
            <a:chOff x="693317" y="820632"/>
            <a:chExt cx="16606859" cy="382173"/>
          </a:xfrm>
        </p:grpSpPr>
        <p:sp>
          <p:nvSpPr>
            <p:cNvPr id="32" name="TextBox 33"/>
            <p:cNvSpPr txBox="1"/>
            <p:nvPr/>
          </p:nvSpPr>
          <p:spPr>
            <a:xfrm>
              <a:off x="1137512" y="820632"/>
              <a:ext cx="16162664" cy="38217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검색 성능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28D47A-A6A8-4384-B76E-F76731BEFD91}"/>
                  </a:ext>
                </a:extLst>
              </p:cNvPr>
              <p:cNvSpPr txBox="1"/>
              <p:nvPr/>
            </p:nvSpPr>
            <p:spPr>
              <a:xfrm>
                <a:off x="1277059" y="2352156"/>
                <a:ext cx="6589881" cy="716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ko-KR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ko-KR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1+2+3+…+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)=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f>
                        <m:f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28D47A-A6A8-4384-B76E-F76731BEF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059" y="2352156"/>
                <a:ext cx="6589881" cy="716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4B70927-6C2F-4455-AAE1-CAF1713C4C53}"/>
              </a:ext>
            </a:extLst>
          </p:cNvPr>
          <p:cNvSpPr txBox="1"/>
          <p:nvPr/>
        </p:nvSpPr>
        <p:spPr>
          <a:xfrm>
            <a:off x="863007" y="1548134"/>
            <a:ext cx="58263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/>
              <a:t>자료가 </a:t>
            </a:r>
            <a:r>
              <a:rPr lang="en-US" altLang="ko-KR" sz="1400" dirty="0"/>
              <a:t>n</a:t>
            </a:r>
            <a:r>
              <a:rPr lang="ko-KR" altLang="en-US" sz="1400" dirty="0"/>
              <a:t>개라고 했을 때</a:t>
            </a:r>
            <a:endParaRPr lang="en-US" altLang="ko-K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CA3889-6111-45C4-995A-DD52F7F17EA5}"/>
                  </a:ext>
                </a:extLst>
              </p:cNvPr>
              <p:cNvSpPr txBox="1"/>
              <p:nvPr/>
            </p:nvSpPr>
            <p:spPr>
              <a:xfrm>
                <a:off x="2123728" y="3723878"/>
                <a:ext cx="5826360" cy="513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sz="1400" dirty="0"/>
                  <a:t>검색 소요 시간은 자료의 개수에 비례하여 증가한다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CA3889-6111-45C4-995A-DD52F7F17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723878"/>
                <a:ext cx="5826360" cy="513282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62E6858-051B-4FB5-8A05-2A43C1AB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87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순차검색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001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8" y="980729"/>
            <a:ext cx="4608512" cy="369332"/>
            <a:chOff x="693317" y="796403"/>
            <a:chExt cx="9917843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62976" y="796403"/>
              <a:ext cx="9448184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순차검색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(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자료가 미리 정렬된 경우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)</a:t>
              </a:r>
              <a:endParaRPr lang="ko-KR" altLang="en-US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A8ADC7E-9BB2-4238-8881-A45A31FD8E53}"/>
              </a:ext>
            </a:extLst>
          </p:cNvPr>
          <p:cNvGrpSpPr/>
          <p:nvPr/>
        </p:nvGrpSpPr>
        <p:grpSpPr>
          <a:xfrm>
            <a:off x="1163384" y="2041087"/>
            <a:ext cx="3741882" cy="467330"/>
            <a:chOff x="1163622" y="1884093"/>
            <a:chExt cx="3741882" cy="46733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DD80E7E-EB7F-4D85-A99C-8472058184BE}"/>
                </a:ext>
              </a:extLst>
            </p:cNvPr>
            <p:cNvSpPr/>
            <p:nvPr/>
          </p:nvSpPr>
          <p:spPr>
            <a:xfrm>
              <a:off x="1163622" y="1888716"/>
              <a:ext cx="573530" cy="462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AFF4CC3-BA82-46F5-9E61-717CC7429AAB}"/>
                </a:ext>
              </a:extLst>
            </p:cNvPr>
            <p:cNvSpPr/>
            <p:nvPr/>
          </p:nvSpPr>
          <p:spPr>
            <a:xfrm>
              <a:off x="2219739" y="1884094"/>
              <a:ext cx="573530" cy="462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F70F054-37F6-40CF-8141-22754A2799A5}"/>
                </a:ext>
              </a:extLst>
            </p:cNvPr>
            <p:cNvSpPr/>
            <p:nvPr/>
          </p:nvSpPr>
          <p:spPr>
            <a:xfrm>
              <a:off x="3275856" y="1884094"/>
              <a:ext cx="573530" cy="462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70</a:t>
              </a:r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6AA1F9-1329-402B-AF8F-87ABDFD15DD3}"/>
                </a:ext>
              </a:extLst>
            </p:cNvPr>
            <p:cNvSpPr/>
            <p:nvPr/>
          </p:nvSpPr>
          <p:spPr>
            <a:xfrm>
              <a:off x="4331974" y="1884093"/>
              <a:ext cx="573530" cy="462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80</a:t>
              </a:r>
              <a:endParaRPr lang="ko-KR" altLang="en-US" dirty="0"/>
            </a:p>
          </p:txBody>
        </p:sp>
      </p:grpSp>
      <p:sp>
        <p:nvSpPr>
          <p:cNvPr id="43" name="화살표: 위쪽 42">
            <a:extLst>
              <a:ext uri="{FF2B5EF4-FFF2-40B4-BE49-F238E27FC236}">
                <a16:creationId xmlns:a16="http://schemas.microsoft.com/office/drawing/2014/main" id="{CE8489F8-8B44-4635-A11A-D516EC7CE24F}"/>
              </a:ext>
            </a:extLst>
          </p:cNvPr>
          <p:cNvSpPr/>
          <p:nvPr/>
        </p:nvSpPr>
        <p:spPr>
          <a:xfrm>
            <a:off x="1306133" y="2560998"/>
            <a:ext cx="288032" cy="236969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A1C02E-F8E9-4E4B-84EE-E4E2C1EC55A8}"/>
              </a:ext>
            </a:extLst>
          </p:cNvPr>
          <p:cNvSpPr txBox="1"/>
          <p:nvPr/>
        </p:nvSpPr>
        <p:spPr>
          <a:xfrm>
            <a:off x="1043608" y="2802716"/>
            <a:ext cx="938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schemeClr val="accent2"/>
                </a:solidFill>
              </a:rPr>
              <a:t>20 &lt; 60</a:t>
            </a:r>
          </a:p>
        </p:txBody>
      </p:sp>
      <p:sp>
        <p:nvSpPr>
          <p:cNvPr id="45" name="화살표: 위쪽 44">
            <a:extLst>
              <a:ext uri="{FF2B5EF4-FFF2-40B4-BE49-F238E27FC236}">
                <a16:creationId xmlns:a16="http://schemas.microsoft.com/office/drawing/2014/main" id="{A49AAFBC-FCDE-44B9-9457-A54A53450815}"/>
              </a:ext>
            </a:extLst>
          </p:cNvPr>
          <p:cNvSpPr/>
          <p:nvPr/>
        </p:nvSpPr>
        <p:spPr>
          <a:xfrm>
            <a:off x="2348365" y="3627177"/>
            <a:ext cx="288032" cy="236969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7BFBBA-826E-42A7-B230-D4B44C7E357F}"/>
              </a:ext>
            </a:extLst>
          </p:cNvPr>
          <p:cNvSpPr txBox="1"/>
          <p:nvPr/>
        </p:nvSpPr>
        <p:spPr>
          <a:xfrm>
            <a:off x="2085840" y="3868895"/>
            <a:ext cx="938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schemeClr val="accent2"/>
                </a:solidFill>
              </a:rPr>
              <a:t>50 &lt; 60</a:t>
            </a:r>
          </a:p>
        </p:txBody>
      </p:sp>
      <p:sp>
        <p:nvSpPr>
          <p:cNvPr id="47" name="화살표: 위쪽 46">
            <a:extLst>
              <a:ext uri="{FF2B5EF4-FFF2-40B4-BE49-F238E27FC236}">
                <a16:creationId xmlns:a16="http://schemas.microsoft.com/office/drawing/2014/main" id="{952E7F36-12CB-46C5-B382-4213C5FE8CAF}"/>
              </a:ext>
            </a:extLst>
          </p:cNvPr>
          <p:cNvSpPr/>
          <p:nvPr/>
        </p:nvSpPr>
        <p:spPr>
          <a:xfrm>
            <a:off x="3430165" y="4652211"/>
            <a:ext cx="288032" cy="236969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EE7169-0882-4235-9A32-9A74DF312CF3}"/>
              </a:ext>
            </a:extLst>
          </p:cNvPr>
          <p:cNvSpPr txBox="1"/>
          <p:nvPr/>
        </p:nvSpPr>
        <p:spPr>
          <a:xfrm>
            <a:off x="3203848" y="4876673"/>
            <a:ext cx="938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schemeClr val="accent2"/>
                </a:solidFill>
              </a:rPr>
              <a:t>70 &gt; 60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855DC8-052A-40B3-9C99-C206478164E3}"/>
              </a:ext>
            </a:extLst>
          </p:cNvPr>
          <p:cNvSpPr txBox="1"/>
          <p:nvPr/>
        </p:nvSpPr>
        <p:spPr>
          <a:xfrm>
            <a:off x="5004048" y="2118551"/>
            <a:ext cx="3816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/>
              <a:t>Step 1) 20</a:t>
            </a:r>
            <a:r>
              <a:rPr lang="ko-KR" altLang="en-US" sz="1400" dirty="0"/>
              <a:t>은 </a:t>
            </a:r>
            <a:r>
              <a:rPr lang="en-US" altLang="ko-KR" sz="1400" dirty="0"/>
              <a:t>60</a:t>
            </a:r>
            <a:r>
              <a:rPr lang="ko-KR" altLang="en-US" sz="1400" dirty="0"/>
              <a:t>보다 작다</a:t>
            </a:r>
            <a:endParaRPr lang="en-US" altLang="ko-KR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79C096-132D-4B5F-AF2B-749C2CE1A87B}"/>
              </a:ext>
            </a:extLst>
          </p:cNvPr>
          <p:cNvSpPr txBox="1"/>
          <p:nvPr/>
        </p:nvSpPr>
        <p:spPr>
          <a:xfrm>
            <a:off x="5004048" y="3193101"/>
            <a:ext cx="3816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/>
              <a:t>Step 1) 50</a:t>
            </a:r>
            <a:r>
              <a:rPr lang="ko-KR" altLang="en-US" sz="1400" dirty="0"/>
              <a:t>은 </a:t>
            </a:r>
            <a:r>
              <a:rPr lang="en-US" altLang="ko-KR" sz="1400" dirty="0"/>
              <a:t>60</a:t>
            </a:r>
            <a:r>
              <a:rPr lang="ko-KR" altLang="en-US" sz="1400" dirty="0"/>
              <a:t>보다 작다</a:t>
            </a:r>
            <a:endParaRPr lang="en-US" altLang="ko-KR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CEE9B4-5B2C-42D7-83D6-36E8105D8CA5}"/>
              </a:ext>
            </a:extLst>
          </p:cNvPr>
          <p:cNvSpPr txBox="1"/>
          <p:nvPr/>
        </p:nvSpPr>
        <p:spPr>
          <a:xfrm>
            <a:off x="5004048" y="4228727"/>
            <a:ext cx="37444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/>
              <a:t>Step 1) 70</a:t>
            </a:r>
            <a:r>
              <a:rPr lang="ko-KR" altLang="en-US" sz="1400" dirty="0"/>
              <a:t>은 </a:t>
            </a:r>
            <a:r>
              <a:rPr lang="en-US" altLang="ko-KR" sz="1400" dirty="0"/>
              <a:t>60</a:t>
            </a:r>
            <a:r>
              <a:rPr lang="ko-KR" altLang="en-US" sz="1400" dirty="0"/>
              <a:t>보다 크다 </a:t>
            </a:r>
            <a:r>
              <a:rPr lang="en-US" altLang="ko-KR" sz="1400" dirty="0"/>
              <a:t>( </a:t>
            </a:r>
            <a:r>
              <a:rPr lang="ko-KR" altLang="en-US" sz="1400" dirty="0"/>
              <a:t>검색 종료 </a:t>
            </a:r>
            <a:r>
              <a:rPr lang="en-US" altLang="ko-KR" sz="1400" dirty="0"/>
              <a:t>)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0D48E7A-35A1-49B6-ADC0-0ACB1044E019}"/>
              </a:ext>
            </a:extLst>
          </p:cNvPr>
          <p:cNvGrpSpPr/>
          <p:nvPr/>
        </p:nvGrpSpPr>
        <p:grpSpPr>
          <a:xfrm>
            <a:off x="1163384" y="3102295"/>
            <a:ext cx="3741882" cy="467330"/>
            <a:chOff x="1163622" y="1884093"/>
            <a:chExt cx="3741882" cy="46733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6B49E40-A794-4C0E-9BDC-5C2F3B9F0A19}"/>
                </a:ext>
              </a:extLst>
            </p:cNvPr>
            <p:cNvSpPr/>
            <p:nvPr/>
          </p:nvSpPr>
          <p:spPr>
            <a:xfrm>
              <a:off x="1163622" y="1888716"/>
              <a:ext cx="573530" cy="462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CA1740D-840D-487E-97B5-C4151747F4E7}"/>
                </a:ext>
              </a:extLst>
            </p:cNvPr>
            <p:cNvSpPr/>
            <p:nvPr/>
          </p:nvSpPr>
          <p:spPr>
            <a:xfrm>
              <a:off x="2219739" y="1884094"/>
              <a:ext cx="573530" cy="462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</a:t>
              </a:r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439B4AB-2C63-4DEC-85D2-A5654309D7EE}"/>
                </a:ext>
              </a:extLst>
            </p:cNvPr>
            <p:cNvSpPr/>
            <p:nvPr/>
          </p:nvSpPr>
          <p:spPr>
            <a:xfrm>
              <a:off x="3275856" y="1884094"/>
              <a:ext cx="573530" cy="462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70</a:t>
              </a:r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A850191-4774-4F3C-9FCA-975D4B36FCA0}"/>
                </a:ext>
              </a:extLst>
            </p:cNvPr>
            <p:cNvSpPr/>
            <p:nvPr/>
          </p:nvSpPr>
          <p:spPr>
            <a:xfrm>
              <a:off x="4331974" y="1884093"/>
              <a:ext cx="573530" cy="462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80</a:t>
              </a:r>
              <a:endParaRPr lang="ko-KR" altLang="en-US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912CDD7-378E-42EA-8729-31F6C32DD9A3}"/>
              </a:ext>
            </a:extLst>
          </p:cNvPr>
          <p:cNvGrpSpPr/>
          <p:nvPr/>
        </p:nvGrpSpPr>
        <p:grpSpPr>
          <a:xfrm>
            <a:off x="1163384" y="4148950"/>
            <a:ext cx="3741882" cy="467330"/>
            <a:chOff x="1163622" y="1884093"/>
            <a:chExt cx="3741882" cy="46733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DC4DAFD-2504-47F8-B451-2AF1C60361BE}"/>
                </a:ext>
              </a:extLst>
            </p:cNvPr>
            <p:cNvSpPr/>
            <p:nvPr/>
          </p:nvSpPr>
          <p:spPr>
            <a:xfrm>
              <a:off x="1163622" y="1888716"/>
              <a:ext cx="573530" cy="462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9D73828-D233-41F4-925E-D06F89085989}"/>
                </a:ext>
              </a:extLst>
            </p:cNvPr>
            <p:cNvSpPr/>
            <p:nvPr/>
          </p:nvSpPr>
          <p:spPr>
            <a:xfrm>
              <a:off x="2219739" y="1884094"/>
              <a:ext cx="573530" cy="462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</a:t>
              </a:r>
              <a:endParaRPr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4F2537F-43C0-4AD2-83D8-6323596AC7B1}"/>
                </a:ext>
              </a:extLst>
            </p:cNvPr>
            <p:cNvSpPr/>
            <p:nvPr/>
          </p:nvSpPr>
          <p:spPr>
            <a:xfrm>
              <a:off x="3275856" y="1884094"/>
              <a:ext cx="573530" cy="462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70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1229F95-E117-44CA-B1D7-724D34928722}"/>
                </a:ext>
              </a:extLst>
            </p:cNvPr>
            <p:cNvSpPr/>
            <p:nvPr/>
          </p:nvSpPr>
          <p:spPr>
            <a:xfrm>
              <a:off x="4331974" y="1884093"/>
              <a:ext cx="573530" cy="462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80</a:t>
              </a:r>
              <a:endParaRPr lang="ko-KR" altLang="en-US" dirty="0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8C76948-DCAF-4BC6-9A69-F977CB394D41}"/>
              </a:ext>
            </a:extLst>
          </p:cNvPr>
          <p:cNvSpPr txBox="1"/>
          <p:nvPr/>
        </p:nvSpPr>
        <p:spPr>
          <a:xfrm>
            <a:off x="827584" y="1554596"/>
            <a:ext cx="58263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/>
              <a:t>60</a:t>
            </a:r>
            <a:r>
              <a:rPr lang="ko-KR" altLang="en-US" sz="1400" b="1" dirty="0"/>
              <a:t>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검색하는 과정</a:t>
            </a:r>
            <a:endParaRPr lang="en-US" altLang="ko-KR" sz="14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33247D-8C71-47C1-A50F-3EC90768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 animBg="1"/>
      <p:bldP spid="46" grpId="0"/>
      <p:bldP spid="47" grpId="0" animBg="1"/>
      <p:bldP spid="48" grpId="0"/>
      <p:bldP spid="49" grpId="0"/>
      <p:bldP spid="50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353996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순차검색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001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1002214"/>
            <a:ext cx="7716688" cy="338906"/>
            <a:chOff x="693317" y="820632"/>
            <a:chExt cx="16606859" cy="382173"/>
          </a:xfrm>
        </p:grpSpPr>
        <p:sp>
          <p:nvSpPr>
            <p:cNvPr id="32" name="TextBox 33"/>
            <p:cNvSpPr txBox="1"/>
            <p:nvPr/>
          </p:nvSpPr>
          <p:spPr>
            <a:xfrm>
              <a:off x="1137512" y="820632"/>
              <a:ext cx="16162664" cy="38217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검색 성능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4B70927-6C2F-4455-AAE1-CAF1713C4C53}"/>
              </a:ext>
            </a:extLst>
          </p:cNvPr>
          <p:cNvSpPr txBox="1"/>
          <p:nvPr/>
        </p:nvSpPr>
        <p:spPr>
          <a:xfrm>
            <a:off x="863007" y="1548134"/>
            <a:ext cx="58263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/>
              <a:t>검색이 실패했을 경우</a:t>
            </a:r>
            <a:endParaRPr lang="en-US" altLang="ko-K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CA3889-6111-45C4-995A-DD52F7F17EA5}"/>
                  </a:ext>
                </a:extLst>
              </p:cNvPr>
              <p:cNvSpPr txBox="1"/>
              <p:nvPr/>
            </p:nvSpPr>
            <p:spPr>
              <a:xfrm>
                <a:off x="2051720" y="3884645"/>
                <a:ext cx="58263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sz="1400" dirty="0"/>
                  <a:t>자료가 정렬되어 있는 경우가 좀 더 효율적으로 실패를 알 수 있다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CA3889-6111-45C4-995A-DD52F7F17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884645"/>
                <a:ext cx="5826360" cy="523220"/>
              </a:xfrm>
              <a:prstGeom prst="rect">
                <a:avLst/>
              </a:prstGeom>
              <a:blipFill>
                <a:blip r:embed="rId4"/>
                <a:stretch>
                  <a:fillRect r="-314" b="-1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62E6858-051B-4FB5-8A05-2A43C1AB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F18BDCE-9B71-432C-B2D5-BC1CDA000C98}"/>
              </a:ext>
            </a:extLst>
          </p:cNvPr>
          <p:cNvGrpSpPr/>
          <p:nvPr/>
        </p:nvGrpSpPr>
        <p:grpSpPr>
          <a:xfrm>
            <a:off x="2627784" y="2571750"/>
            <a:ext cx="3741882" cy="467330"/>
            <a:chOff x="1163622" y="1884093"/>
            <a:chExt cx="3741882" cy="46733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5854CA2-B905-40D8-8B29-BE3FB2065CB9}"/>
                </a:ext>
              </a:extLst>
            </p:cNvPr>
            <p:cNvSpPr/>
            <p:nvPr/>
          </p:nvSpPr>
          <p:spPr>
            <a:xfrm>
              <a:off x="1163622" y="1888716"/>
              <a:ext cx="573530" cy="462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80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6C46499-9A4E-47E8-AA35-C223D1BDF064}"/>
                </a:ext>
              </a:extLst>
            </p:cNvPr>
            <p:cNvSpPr/>
            <p:nvPr/>
          </p:nvSpPr>
          <p:spPr>
            <a:xfrm>
              <a:off x="2219739" y="1884094"/>
              <a:ext cx="573530" cy="462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ED0790E-8092-4B5F-8F14-FEFF4FAFD31A}"/>
                </a:ext>
              </a:extLst>
            </p:cNvPr>
            <p:cNvSpPr/>
            <p:nvPr/>
          </p:nvSpPr>
          <p:spPr>
            <a:xfrm>
              <a:off x="3275856" y="1884094"/>
              <a:ext cx="573530" cy="462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70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A60EF0C-1350-472B-9CD0-68935213A971}"/>
                </a:ext>
              </a:extLst>
            </p:cNvPr>
            <p:cNvSpPr/>
            <p:nvPr/>
          </p:nvSpPr>
          <p:spPr>
            <a:xfrm>
              <a:off x="4331974" y="1884093"/>
              <a:ext cx="573530" cy="462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</a:t>
              </a:r>
              <a:endParaRPr lang="ko-KR" altLang="en-US" dirty="0"/>
            </a:p>
          </p:txBody>
        </p: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2B74D747-89D7-438E-8031-7D8F7E63D568}"/>
              </a:ext>
            </a:extLst>
          </p:cNvPr>
          <p:cNvSpPr/>
          <p:nvPr/>
        </p:nvSpPr>
        <p:spPr>
          <a:xfrm>
            <a:off x="2622064" y="2151216"/>
            <a:ext cx="3747602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15A0302-5473-41FF-B719-FDC7860AEE5C}"/>
              </a:ext>
            </a:extLst>
          </p:cNvPr>
          <p:cNvSpPr/>
          <p:nvPr/>
        </p:nvSpPr>
        <p:spPr>
          <a:xfrm>
            <a:off x="2622064" y="3291830"/>
            <a:ext cx="1877928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376BC537-E673-4BF5-A06F-E0A289ACED88}"/>
              </a:ext>
            </a:extLst>
          </p:cNvPr>
          <p:cNvSpPr/>
          <p:nvPr/>
        </p:nvSpPr>
        <p:spPr>
          <a:xfrm>
            <a:off x="4135139" y="3135515"/>
            <a:ext cx="721452" cy="648072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50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3" y="881593"/>
            <a:ext cx="1512168" cy="69765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spc="-150">
                <a:solidFill>
                  <a:schemeClr val="bg1"/>
                </a:solidFill>
                <a:latin typeface="+mn-ea"/>
              </a:rPr>
              <a:t>목차</a:t>
            </a:r>
            <a:endParaRPr lang="ko-KR" altLang="en-US" sz="3200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FD5248-DCA4-4AD1-9463-F07801A3B626}"/>
              </a:ext>
            </a:extLst>
          </p:cNvPr>
          <p:cNvSpPr/>
          <p:nvPr/>
        </p:nvSpPr>
        <p:spPr>
          <a:xfrm>
            <a:off x="3023828" y="1419622"/>
            <a:ext cx="3096344" cy="2304256"/>
          </a:xfrm>
          <a:prstGeom prst="rect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색인 </a:t>
            </a: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&amp; </a:t>
            </a:r>
          </a:p>
          <a:p>
            <a:pPr lvl="0" algn="ctr">
              <a:defRPr/>
            </a:pP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색인 테이블</a:t>
            </a:r>
            <a:endParaRPr lang="en-US" altLang="ko-KR" sz="32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19B82D-0AD5-4C11-8955-D96E2DBA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42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2712</Words>
  <Application>Microsoft Office PowerPoint</Application>
  <PresentationFormat>화면 슬라이드 쇼(16:9)</PresentationFormat>
  <Paragraphs>591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R&amp;D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이상민</cp:lastModifiedBy>
  <cp:revision>281</cp:revision>
  <dcterms:created xsi:type="dcterms:W3CDTF">2006-10-05T04:04:58Z</dcterms:created>
  <dcterms:modified xsi:type="dcterms:W3CDTF">2018-11-20T18:13:07Z</dcterms:modified>
  <cp:version>1000.0000.01</cp:version>
</cp:coreProperties>
</file>