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3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7" r:id="rId10"/>
    <p:sldId id="269" r:id="rId11"/>
    <p:sldId id="271" r:id="rId12"/>
    <p:sldId id="287" r:id="rId13"/>
    <p:sldId id="273" r:id="rId14"/>
    <p:sldId id="277" r:id="rId15"/>
    <p:sldId id="288" r:id="rId16"/>
    <p:sldId id="278" r:id="rId17"/>
    <p:sldId id="279" r:id="rId18"/>
    <p:sldId id="280" r:id="rId19"/>
    <p:sldId id="281" r:id="rId20"/>
    <p:sldId id="282" r:id="rId21"/>
    <p:sldId id="289" r:id="rId22"/>
    <p:sldId id="283" r:id="rId23"/>
    <p:sldId id="285" r:id="rId24"/>
    <p:sldId id="286" r:id="rId25"/>
    <p:sldId id="290" r:id="rId2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soft" initials="w" lastIdx="28" clrIdx="0"/>
  <p:cmAuthor id="2" name="이상민" initials="이" lastIdx="2" clrIdx="1">
    <p:extLst>
      <p:ext uri="{19B8F6BF-5375-455C-9EA6-DF929625EA0E}">
        <p15:presenceInfo xmlns:p15="http://schemas.microsoft.com/office/powerpoint/2012/main" userId="이상민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00" autoAdjust="0"/>
    <p:restoredTop sz="81486" autoAdjust="0"/>
  </p:normalViewPr>
  <p:slideViewPr>
    <p:cSldViewPr>
      <p:cViewPr varScale="1">
        <p:scale>
          <a:sx n="122" d="100"/>
          <a:sy n="122" d="100"/>
        </p:scale>
        <p:origin x="1614" y="108"/>
      </p:cViewPr>
      <p:guideLst>
        <p:guide orient="horz" pos="161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230E1C2D-B41F-4C3F-AA7D-A7311F8B181A}" type="datetime1">
              <a:rPr lang="ko-KR" altLang="en-US"/>
              <a:pPr lvl="0">
                <a:defRPr/>
              </a:pPr>
              <a:t>2018-10-17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B3A6F6B-22E0-403F-93B6-9D1F38018D4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자료구조 </a:t>
            </a:r>
            <a:r>
              <a:rPr lang="en-US" altLang="ko-KR" dirty="0"/>
              <a:t>7</a:t>
            </a:r>
            <a:r>
              <a:rPr lang="ko-KR" altLang="en-US" dirty="0"/>
              <a:t>장 큐 세미나를 시작하겠습니다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4338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디큐</a:t>
            </a:r>
            <a:r>
              <a:rPr lang="ko-KR" altLang="en-US" dirty="0"/>
              <a:t> 연산 함수는 큐가 비어 있는지 점검한 뒤 프런트 위치를 증가시키고 리턴 노드의 데이터에 현재 프런트 데이터를 저장시킵니다</a:t>
            </a:r>
            <a:r>
              <a:rPr lang="en-US" altLang="ko-KR" dirty="0"/>
              <a:t>. </a:t>
            </a:r>
            <a:r>
              <a:rPr lang="ko-KR" altLang="en-US" dirty="0"/>
              <a:t>그후 현재 개수를 </a:t>
            </a:r>
            <a:r>
              <a:rPr lang="en-US" altLang="ko-KR" dirty="0"/>
              <a:t>1</a:t>
            </a:r>
            <a:r>
              <a:rPr lang="ko-KR" altLang="en-US" dirty="0"/>
              <a:t>개 감소시켜줍니다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8904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큐가 </a:t>
            </a:r>
            <a:r>
              <a:rPr lang="ko-KR" altLang="en-US" dirty="0" err="1"/>
              <a:t>비어있는지</a:t>
            </a:r>
            <a:r>
              <a:rPr lang="ko-KR" altLang="en-US" dirty="0"/>
              <a:t> 점검하는 함수는 큐의 현재 개수가 </a:t>
            </a:r>
            <a:r>
              <a:rPr lang="en-US" altLang="ko-KR" dirty="0"/>
              <a:t>0</a:t>
            </a:r>
            <a:r>
              <a:rPr lang="ko-KR" altLang="en-US" dirty="0"/>
              <a:t> 이면 </a:t>
            </a:r>
            <a:r>
              <a:rPr lang="en-US" altLang="ko-KR" dirty="0"/>
              <a:t>ret</a:t>
            </a:r>
            <a:r>
              <a:rPr lang="ko-KR" altLang="en-US" dirty="0"/>
              <a:t>을 </a:t>
            </a:r>
            <a:r>
              <a:rPr lang="en-US" altLang="ko-KR" dirty="0"/>
              <a:t>1</a:t>
            </a:r>
            <a:r>
              <a:rPr lang="ko-KR" altLang="en-US" dirty="0"/>
              <a:t>로 반환 시킵니다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Peek </a:t>
            </a:r>
            <a:r>
              <a:rPr lang="ko-KR" altLang="en-US" dirty="0"/>
              <a:t>연산은 </a:t>
            </a:r>
            <a:r>
              <a:rPr lang="en-US" altLang="ko-KR" dirty="0"/>
              <a:t>front</a:t>
            </a:r>
            <a:r>
              <a:rPr lang="ko-KR" altLang="en-US" dirty="0"/>
              <a:t>를 </a:t>
            </a:r>
            <a:r>
              <a:rPr lang="en-US" altLang="ko-KR" dirty="0"/>
              <a:t>1 </a:t>
            </a:r>
            <a:r>
              <a:rPr lang="ko-KR" altLang="en-US" dirty="0"/>
              <a:t>더해준 위치의 값을 리턴 노드에 저장한 뒤 리턴 노드를 반환 시킵니다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7375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큐를 제거하는 함수는 큐의 데이터 배열이 있는지 확인한 뒤 데이터 배열의 메모리를 해제 시키고 큐 전체의 메모리를 해제 시킵니다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큐를 출력시키는 함수는 큐의 최대 개수와 현재 개수를 출력시키고 큐의 </a:t>
            </a:r>
            <a:r>
              <a:rPr lang="en-US" altLang="ko-KR" dirty="0"/>
              <a:t>front </a:t>
            </a:r>
            <a:r>
              <a:rPr lang="ko-KR" altLang="en-US" dirty="0"/>
              <a:t>에 </a:t>
            </a:r>
            <a:r>
              <a:rPr lang="en-US" altLang="ko-KR" dirty="0"/>
              <a:t>+1 </a:t>
            </a:r>
            <a:r>
              <a:rPr lang="ko-KR" altLang="en-US" dirty="0"/>
              <a:t>한 값 부터 </a:t>
            </a:r>
            <a:r>
              <a:rPr lang="en-US" altLang="ko-KR" dirty="0"/>
              <a:t>rear</a:t>
            </a:r>
            <a:r>
              <a:rPr lang="ko-KR" altLang="en-US" dirty="0"/>
              <a:t>의 위치까지의 데이터 배열을 출력시킵니다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큐가 가득 차 있는지 점검 하는 함수는 현재 개수와 최대 개수가 같거나 </a:t>
            </a:r>
            <a:r>
              <a:rPr lang="ko-KR" altLang="en-US" dirty="0" err="1"/>
              <a:t>리어의</a:t>
            </a:r>
            <a:r>
              <a:rPr lang="ko-KR" altLang="en-US" dirty="0"/>
              <a:t> 위치가 최대개수에 </a:t>
            </a:r>
            <a:r>
              <a:rPr lang="en-US" altLang="ko-KR" dirty="0"/>
              <a:t>-1</a:t>
            </a:r>
            <a:r>
              <a:rPr lang="ko-KR" altLang="en-US" dirty="0"/>
              <a:t>한 값과 같으면 </a:t>
            </a:r>
            <a:r>
              <a:rPr lang="en-US" altLang="ko-KR" dirty="0"/>
              <a:t>ret</a:t>
            </a:r>
            <a:r>
              <a:rPr lang="ko-KR" altLang="en-US" dirty="0"/>
              <a:t>을 </a:t>
            </a:r>
            <a:r>
              <a:rPr lang="en-US" altLang="ko-KR" dirty="0"/>
              <a:t>1</a:t>
            </a:r>
            <a:r>
              <a:rPr lang="ko-KR" altLang="en-US" dirty="0"/>
              <a:t>로 반환합니다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9763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이처럼 선형 큐를 </a:t>
            </a:r>
            <a:r>
              <a:rPr lang="ko-KR" altLang="en-US" dirty="0" err="1"/>
              <a:t>코딩한뒤</a:t>
            </a:r>
            <a:r>
              <a:rPr lang="ko-KR" altLang="en-US" dirty="0"/>
              <a:t> 메인 함수에서 </a:t>
            </a:r>
            <a:r>
              <a:rPr lang="en-US" altLang="ko-KR" dirty="0"/>
              <a:t>A, B, C, D </a:t>
            </a:r>
            <a:r>
              <a:rPr lang="ko-KR" altLang="en-US" dirty="0"/>
              <a:t>를 순서대로 </a:t>
            </a:r>
            <a:r>
              <a:rPr lang="ko-KR" altLang="en-US" dirty="0" err="1"/>
              <a:t>인큐하면</a:t>
            </a:r>
            <a:r>
              <a:rPr lang="ko-KR" altLang="en-US" dirty="0"/>
              <a:t> </a:t>
            </a:r>
            <a:r>
              <a:rPr lang="en-US" altLang="ko-KR" dirty="0"/>
              <a:t>0, 1, 2, 3 </a:t>
            </a:r>
            <a:r>
              <a:rPr lang="ko-KR" altLang="en-US" dirty="0"/>
              <a:t>에 차례대로 데이터가 들어간 것을 확인 할 수 있습니다</a:t>
            </a:r>
            <a:r>
              <a:rPr lang="en-US" altLang="ko-KR" dirty="0"/>
              <a:t>. </a:t>
            </a:r>
            <a:r>
              <a:rPr lang="ko-KR" altLang="en-US" dirty="0"/>
              <a:t>그 후 </a:t>
            </a:r>
            <a:r>
              <a:rPr lang="ko-KR" altLang="en-US" dirty="0" err="1"/>
              <a:t>디큐</a:t>
            </a:r>
            <a:r>
              <a:rPr lang="ko-KR" altLang="en-US" dirty="0"/>
              <a:t> 연산을 하면 </a:t>
            </a:r>
            <a:r>
              <a:rPr lang="en-US" altLang="ko-KR" dirty="0"/>
              <a:t>front </a:t>
            </a:r>
            <a:r>
              <a:rPr lang="ko-KR" altLang="en-US" dirty="0"/>
              <a:t>위치에 있는 </a:t>
            </a:r>
            <a:r>
              <a:rPr lang="en-US" altLang="ko-KR" dirty="0"/>
              <a:t>A</a:t>
            </a:r>
            <a:r>
              <a:rPr lang="ko-KR" altLang="en-US" dirty="0"/>
              <a:t>가 반환되며 큐에서 삭제 </a:t>
            </a:r>
            <a:r>
              <a:rPr lang="ko-KR" altLang="en-US" dirty="0" err="1"/>
              <a:t>되는것을</a:t>
            </a:r>
            <a:r>
              <a:rPr lang="ko-KR" altLang="en-US" dirty="0"/>
              <a:t> 확인 할 수 있습니다</a:t>
            </a:r>
            <a:r>
              <a:rPr lang="en-US" altLang="ko-KR" dirty="0"/>
              <a:t>. </a:t>
            </a:r>
            <a:r>
              <a:rPr lang="ko-KR" altLang="en-US" dirty="0"/>
              <a:t>그 후 </a:t>
            </a:r>
            <a:r>
              <a:rPr lang="en-US" altLang="ko-KR" dirty="0"/>
              <a:t>Peek </a:t>
            </a:r>
            <a:r>
              <a:rPr lang="ko-KR" altLang="en-US" dirty="0"/>
              <a:t>연산을 하면 </a:t>
            </a:r>
            <a:r>
              <a:rPr lang="en-US" altLang="ko-KR" dirty="0"/>
              <a:t>front </a:t>
            </a:r>
            <a:r>
              <a:rPr lang="ko-KR" altLang="en-US" dirty="0"/>
              <a:t>위치에 있는 </a:t>
            </a:r>
            <a:r>
              <a:rPr lang="en-US" altLang="ko-KR" dirty="0"/>
              <a:t>B</a:t>
            </a:r>
            <a:r>
              <a:rPr lang="ko-KR" altLang="en-US" dirty="0"/>
              <a:t>가 복사되어 출력되고 삭제는 되지 않은 것을 확인 할 수 있습니다</a:t>
            </a:r>
            <a:r>
              <a:rPr lang="en-US" altLang="ko-KR" dirty="0"/>
              <a:t>. </a:t>
            </a:r>
            <a:r>
              <a:rPr lang="ko-KR" altLang="en-US" dirty="0"/>
              <a:t>이 상태에서 </a:t>
            </a:r>
            <a:r>
              <a:rPr lang="ko-KR" altLang="en-US" dirty="0" err="1"/>
              <a:t>인큐를</a:t>
            </a:r>
            <a:r>
              <a:rPr lang="ko-KR" altLang="en-US" dirty="0"/>
              <a:t> 한번 더 하게 되면 </a:t>
            </a:r>
            <a:r>
              <a:rPr lang="en-US" altLang="ko-KR" dirty="0"/>
              <a:t>rear</a:t>
            </a:r>
            <a:r>
              <a:rPr lang="ko-KR" altLang="en-US" dirty="0"/>
              <a:t>의 위치가 최대크기의 </a:t>
            </a:r>
            <a:r>
              <a:rPr lang="en-US" altLang="ko-KR" dirty="0"/>
              <a:t>-1 </a:t>
            </a:r>
            <a:r>
              <a:rPr lang="ko-KR" altLang="en-US" dirty="0"/>
              <a:t>한 값과 같기 때문에 오류가 나는 것을 확인 할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3311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여기서 선형 큐의 문제점은 </a:t>
            </a:r>
            <a:r>
              <a:rPr lang="ko-KR" altLang="en-US" dirty="0" err="1"/>
              <a:t>디큐</a:t>
            </a:r>
            <a:r>
              <a:rPr lang="ko-KR" altLang="en-US" dirty="0"/>
              <a:t> 연산을 하면 그 </a:t>
            </a:r>
            <a:r>
              <a:rPr lang="ko-KR" altLang="en-US" dirty="0" err="1"/>
              <a:t>디큐된</a:t>
            </a:r>
            <a:r>
              <a:rPr lang="ko-KR" altLang="en-US" dirty="0"/>
              <a:t> 위치는 더 이상 사용할 수 없게 되어 메모리 낭비가 발생하는 것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원형 큐는 이 문제점을 보완할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원형 큐는 마지막 노드가 첫 번째 노드가 논리적으로 연결되어 있으므로 이처럼 마지막 위치인 </a:t>
            </a:r>
            <a:r>
              <a:rPr lang="en-US" altLang="ko-KR" dirty="0"/>
              <a:t>10</a:t>
            </a:r>
            <a:r>
              <a:rPr lang="ko-KR" altLang="en-US" dirty="0"/>
              <a:t>번째 에서 </a:t>
            </a:r>
            <a:r>
              <a:rPr lang="ko-KR" altLang="en-US" dirty="0" err="1"/>
              <a:t>인큐를</a:t>
            </a:r>
            <a:r>
              <a:rPr lang="ko-KR" altLang="en-US" dirty="0"/>
              <a:t> 하게 되면 </a:t>
            </a:r>
            <a:r>
              <a:rPr lang="en-US" altLang="ko-KR" dirty="0"/>
              <a:t>0 </a:t>
            </a:r>
            <a:r>
              <a:rPr lang="ko-KR" altLang="en-US" dirty="0"/>
              <a:t>번째에 노드가 추가가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6583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원형 큐의 코딩에 대해서 설명 드리겠습니다</a:t>
            </a:r>
            <a:r>
              <a:rPr lang="en-US" altLang="ko-KR" dirty="0"/>
              <a:t>.  </a:t>
            </a:r>
            <a:r>
              <a:rPr lang="ko-KR" altLang="en-US" dirty="0"/>
              <a:t>원형 큐의 </a:t>
            </a:r>
            <a:r>
              <a:rPr lang="ko-KR" altLang="en-US" dirty="0" err="1"/>
              <a:t>인큐</a:t>
            </a:r>
            <a:r>
              <a:rPr lang="ko-KR" altLang="en-US" dirty="0"/>
              <a:t> 연산은 </a:t>
            </a:r>
            <a:r>
              <a:rPr lang="en-US" altLang="ko-KR" dirty="0"/>
              <a:t>rear</a:t>
            </a:r>
            <a:r>
              <a:rPr lang="ko-KR" altLang="en-US" dirty="0"/>
              <a:t>를 계산할 때 선형 큐는 증가만 시켰으나 원형 큐에서는 </a:t>
            </a:r>
            <a:r>
              <a:rPr lang="en-US" altLang="ko-KR" dirty="0"/>
              <a:t>rear</a:t>
            </a:r>
            <a:r>
              <a:rPr lang="ko-KR" altLang="en-US" dirty="0"/>
              <a:t>를 </a:t>
            </a:r>
            <a:r>
              <a:rPr lang="en-US" altLang="ko-KR" dirty="0"/>
              <a:t>1 </a:t>
            </a:r>
            <a:r>
              <a:rPr lang="ko-KR" altLang="en-US" dirty="0"/>
              <a:t>증가시킨 값을 최대 크기로 나머지 연산을 하여 논리적으로 배열의 처음과 마지막을 연결시킬 수 있습니다</a:t>
            </a:r>
            <a:r>
              <a:rPr lang="en-US" altLang="ko-KR" dirty="0"/>
              <a:t>. </a:t>
            </a:r>
            <a:r>
              <a:rPr lang="ko-KR" altLang="en-US" dirty="0"/>
              <a:t>예를 들어 현재 </a:t>
            </a:r>
            <a:r>
              <a:rPr lang="ko-KR" altLang="en-US" dirty="0" err="1"/>
              <a:t>리어</a:t>
            </a:r>
            <a:r>
              <a:rPr lang="ko-KR" altLang="en-US" dirty="0"/>
              <a:t> 위치가 </a:t>
            </a:r>
            <a:r>
              <a:rPr lang="en-US" altLang="ko-KR" dirty="0"/>
              <a:t>3</a:t>
            </a:r>
            <a:r>
              <a:rPr lang="ko-KR" altLang="en-US" dirty="0"/>
              <a:t>이면 </a:t>
            </a:r>
            <a:r>
              <a:rPr lang="en-US" altLang="ko-KR" dirty="0"/>
              <a:t>+1 </a:t>
            </a:r>
            <a:r>
              <a:rPr lang="ko-KR" altLang="en-US" dirty="0"/>
              <a:t>을 증가시켜 </a:t>
            </a:r>
            <a:r>
              <a:rPr lang="en-US" altLang="ko-KR" dirty="0"/>
              <a:t>4</a:t>
            </a:r>
            <a:r>
              <a:rPr lang="ko-KR" altLang="en-US" dirty="0"/>
              <a:t>가 되고 최대 크기인 </a:t>
            </a:r>
            <a:r>
              <a:rPr lang="en-US" altLang="ko-KR" dirty="0"/>
              <a:t>4</a:t>
            </a:r>
            <a:r>
              <a:rPr lang="ko-KR" altLang="en-US" dirty="0"/>
              <a:t>로 나누게 되면 나머지가 </a:t>
            </a:r>
            <a:r>
              <a:rPr lang="en-US" altLang="ko-KR" dirty="0"/>
              <a:t>0</a:t>
            </a:r>
            <a:r>
              <a:rPr lang="ko-KR" altLang="en-US" dirty="0"/>
              <a:t>이므로 </a:t>
            </a:r>
            <a:r>
              <a:rPr lang="en-US" altLang="ko-KR" dirty="0"/>
              <a:t>rear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이 되게 됩니다</a:t>
            </a:r>
            <a:r>
              <a:rPr lang="en-US" altLang="ko-KR" dirty="0"/>
              <a:t>. </a:t>
            </a:r>
            <a:r>
              <a:rPr lang="ko-KR" altLang="en-US" dirty="0"/>
              <a:t>그 후 그 위치에 데이터를 저장시키게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1933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디큐</a:t>
            </a:r>
            <a:r>
              <a:rPr lang="ko-KR" altLang="en-US" dirty="0"/>
              <a:t> 연산도 </a:t>
            </a:r>
            <a:r>
              <a:rPr lang="ko-KR" altLang="en-US" dirty="0" err="1"/>
              <a:t>인큐</a:t>
            </a:r>
            <a:r>
              <a:rPr lang="ko-KR" altLang="en-US" dirty="0"/>
              <a:t> 연산과 비슷하게 </a:t>
            </a:r>
            <a:r>
              <a:rPr lang="en-US" altLang="ko-KR" dirty="0"/>
              <a:t>front</a:t>
            </a:r>
            <a:r>
              <a:rPr lang="ko-KR" altLang="en-US" dirty="0"/>
              <a:t>를 증가시켜줄 때 나머지 연산을 이용하여 논리적으로 마지막과 처음을 연결 시킵니다</a:t>
            </a:r>
            <a:r>
              <a:rPr lang="en-US" altLang="ko-KR" dirty="0"/>
              <a:t>. </a:t>
            </a:r>
            <a:r>
              <a:rPr lang="ko-KR" altLang="en-US" dirty="0"/>
              <a:t>이처럼 </a:t>
            </a:r>
            <a:r>
              <a:rPr lang="en-US" altLang="ko-KR" dirty="0"/>
              <a:t>front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증가 시키고 </a:t>
            </a:r>
            <a:r>
              <a:rPr lang="en-US" altLang="ko-KR" dirty="0"/>
              <a:t>return </a:t>
            </a:r>
            <a:r>
              <a:rPr lang="ko-KR" altLang="en-US" dirty="0"/>
              <a:t>에 저장 한 뒤 </a:t>
            </a:r>
            <a:r>
              <a:rPr lang="en-US" altLang="ko-KR" dirty="0"/>
              <a:t>return</a:t>
            </a:r>
            <a:r>
              <a:rPr lang="ko-KR" altLang="en-US" dirty="0"/>
              <a:t>을 </a:t>
            </a:r>
            <a:r>
              <a:rPr lang="ko-KR" altLang="en-US" dirty="0" err="1"/>
              <a:t>반환시킵니다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9896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큐가 가득 차 있는지 점검 할 때는 선형 큐와는 다르게 빈 노드가 낭비되지 않으므로 최대 개수와 현재 개수가 같은 지만 비교해주면 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그리고 큐를 출력 시켜줄 때는 </a:t>
            </a:r>
            <a:r>
              <a:rPr lang="en-US" altLang="ko-KR" dirty="0"/>
              <a:t>front+1 </a:t>
            </a:r>
            <a:r>
              <a:rPr lang="ko-KR" altLang="en-US" dirty="0"/>
              <a:t>부터 </a:t>
            </a:r>
            <a:r>
              <a:rPr lang="en-US" altLang="ko-KR" dirty="0"/>
              <a:t>front</a:t>
            </a:r>
            <a:r>
              <a:rPr lang="ko-KR" altLang="en-US" dirty="0"/>
              <a:t>와 큐의 현재 개수를 더한 값 까지 반목문을 실행시키고 출력 시켜줄 위치를 </a:t>
            </a:r>
            <a:r>
              <a:rPr lang="en-US" altLang="ko-KR" dirty="0" err="1"/>
              <a:t>i</a:t>
            </a:r>
            <a:r>
              <a:rPr lang="ko-KR" altLang="en-US" dirty="0"/>
              <a:t>에 최대개수를 나눈 나머지를 저장하여 배열을 출력시킵니다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2802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이처럼 원형 큐를 코딩한 뒤 메인 함수를 실행시켰을 때</a:t>
            </a:r>
            <a:r>
              <a:rPr lang="en-US" altLang="ko-KR" dirty="0"/>
              <a:t>, </a:t>
            </a:r>
            <a:r>
              <a:rPr lang="en-US" altLang="ko-KR" dirty="0" err="1"/>
              <a:t>a,b,c,d</a:t>
            </a:r>
            <a:r>
              <a:rPr lang="en-US" altLang="ko-KR" dirty="0"/>
              <a:t> </a:t>
            </a:r>
            <a:r>
              <a:rPr lang="ko-KR" altLang="en-US" dirty="0"/>
              <a:t>를 </a:t>
            </a:r>
            <a:r>
              <a:rPr lang="ko-KR" altLang="en-US" dirty="0" err="1"/>
              <a:t>인큐하면</a:t>
            </a:r>
            <a:r>
              <a:rPr lang="ko-KR" altLang="en-US" dirty="0"/>
              <a:t> 이처럼 차례대로 저장되는 것을 확인할 수 있습니다</a:t>
            </a:r>
            <a:r>
              <a:rPr lang="en-US" altLang="ko-KR" dirty="0"/>
              <a:t>. </a:t>
            </a:r>
            <a:r>
              <a:rPr lang="ko-KR" altLang="en-US" dirty="0"/>
              <a:t>그 후 </a:t>
            </a:r>
            <a:r>
              <a:rPr lang="ko-KR" altLang="en-US" dirty="0" err="1"/>
              <a:t>디큐를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번 하게 되면 </a:t>
            </a:r>
            <a:r>
              <a:rPr lang="en-US" altLang="ko-KR" dirty="0" err="1"/>
              <a:t>fornt</a:t>
            </a:r>
            <a:r>
              <a:rPr lang="ko-KR" altLang="en-US" dirty="0"/>
              <a:t>에 있는 </a:t>
            </a:r>
            <a:r>
              <a:rPr lang="en-US" altLang="ko-KR" dirty="0"/>
              <a:t>A, </a:t>
            </a:r>
            <a:r>
              <a:rPr lang="ko-KR" altLang="en-US" dirty="0"/>
              <a:t>그리고 다음 </a:t>
            </a:r>
            <a:r>
              <a:rPr lang="en-US" altLang="ko-KR" dirty="0"/>
              <a:t>front</a:t>
            </a:r>
            <a:r>
              <a:rPr lang="ko-KR" altLang="en-US" dirty="0"/>
              <a:t>에 있는 </a:t>
            </a:r>
            <a:r>
              <a:rPr lang="en-US" altLang="ko-KR" dirty="0"/>
              <a:t>B</a:t>
            </a:r>
            <a:r>
              <a:rPr lang="ko-KR" altLang="en-US" dirty="0"/>
              <a:t>가 출력 되고 </a:t>
            </a:r>
            <a:r>
              <a:rPr lang="ko-KR" altLang="en-US" dirty="0" err="1"/>
              <a:t>삭제된것을</a:t>
            </a:r>
            <a:r>
              <a:rPr lang="ko-KR" altLang="en-US" dirty="0"/>
              <a:t> 확인할 수 있습니다</a:t>
            </a:r>
            <a:r>
              <a:rPr lang="en-US" altLang="ko-KR" dirty="0"/>
              <a:t>. </a:t>
            </a:r>
            <a:r>
              <a:rPr lang="ko-KR" altLang="en-US" dirty="0"/>
              <a:t>그리고 피크를 하게 되면 현재 프론트 위치에 있는 </a:t>
            </a:r>
            <a:r>
              <a:rPr lang="en-US" altLang="ko-KR" dirty="0"/>
              <a:t>C</a:t>
            </a:r>
            <a:r>
              <a:rPr lang="ko-KR" altLang="en-US" dirty="0"/>
              <a:t>가 복사되어 </a:t>
            </a:r>
            <a:r>
              <a:rPr lang="ko-KR" altLang="en-US" dirty="0" err="1"/>
              <a:t>출력된것을</a:t>
            </a:r>
            <a:r>
              <a:rPr lang="ko-KR" altLang="en-US" dirty="0"/>
              <a:t> 확인할 수 있고 이 상태에서 </a:t>
            </a:r>
            <a:r>
              <a:rPr lang="ko-KR" altLang="en-US" dirty="0" err="1"/>
              <a:t>인큐를</a:t>
            </a:r>
            <a:r>
              <a:rPr lang="ko-KR" altLang="en-US" dirty="0"/>
              <a:t> </a:t>
            </a:r>
            <a:r>
              <a:rPr lang="ko-KR" altLang="en-US" dirty="0" err="1"/>
              <a:t>하였을때</a:t>
            </a:r>
            <a:r>
              <a:rPr lang="ko-KR" altLang="en-US" dirty="0"/>
              <a:t> 원래 선형 큐에서는 추가가 되지 않았으나 </a:t>
            </a:r>
            <a:r>
              <a:rPr lang="ko-KR" altLang="en-US" dirty="0" err="1"/>
              <a:t>원형큐는</a:t>
            </a:r>
            <a:r>
              <a:rPr lang="ko-KR" altLang="en-US" dirty="0"/>
              <a:t> 논리적으로 마지막과 처음이 연결되어 있으므로 </a:t>
            </a:r>
            <a:r>
              <a:rPr lang="en-US" altLang="ko-KR" dirty="0"/>
              <a:t>0</a:t>
            </a:r>
            <a:r>
              <a:rPr lang="ko-KR" altLang="en-US" dirty="0"/>
              <a:t>번째 위치에 </a:t>
            </a:r>
            <a:r>
              <a:rPr lang="en-US" altLang="ko-KR" dirty="0"/>
              <a:t>E</a:t>
            </a:r>
            <a:r>
              <a:rPr lang="ko-KR" altLang="en-US" dirty="0"/>
              <a:t>가 추가 된 것을 확인 할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7916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여기서 배열로 구현한 큐의 문제점은 최대 배열의 크기가 정해져 있으므로 배열이 꽉 차게 되면 더 이상 자료를 넣을 수 없는 점 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하지만 포인터로 큐를 구현하게 된다면 새로운 노드를 추가할 때 마다 </a:t>
            </a:r>
            <a:r>
              <a:rPr lang="ko-KR" altLang="en-US" dirty="0" err="1"/>
              <a:t>리어</a:t>
            </a:r>
            <a:r>
              <a:rPr lang="ko-KR" altLang="en-US" dirty="0"/>
              <a:t> 포인터만 변경 해주면 되기 때문에 이 문제점을 보완할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450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 번째로는 큐에 대해 설명을 하고</a:t>
            </a:r>
            <a:endParaRPr lang="en-US" altLang="ko-KR" dirty="0"/>
          </a:p>
          <a:p>
            <a:r>
              <a:rPr lang="ko-KR" altLang="en-US" dirty="0"/>
              <a:t>그 후 큐의 사용 시나리오</a:t>
            </a:r>
            <a:endParaRPr lang="en-US" altLang="ko-KR" dirty="0"/>
          </a:p>
          <a:p>
            <a:r>
              <a:rPr lang="ko-KR" altLang="en-US" dirty="0"/>
              <a:t>그리고 배열로 구현한 선형 큐</a:t>
            </a:r>
            <a:endParaRPr lang="en-US" altLang="ko-KR" dirty="0"/>
          </a:p>
          <a:p>
            <a:r>
              <a:rPr lang="ko-KR" altLang="en-US" dirty="0"/>
              <a:t>그리고 배열로 구현한 원형 큐</a:t>
            </a:r>
            <a:endParaRPr lang="en-US" altLang="ko-KR" dirty="0"/>
          </a:p>
          <a:p>
            <a:r>
              <a:rPr lang="ko-KR" altLang="en-US" dirty="0"/>
              <a:t>마지막으로 포인터로 구현한 큐를 설명하겠습니다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2775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연결 큐 노드는 데이터와 링크를 가지고 있습니다</a:t>
            </a:r>
            <a:r>
              <a:rPr lang="en-US" altLang="ko-KR" dirty="0"/>
              <a:t>. </a:t>
            </a:r>
            <a:r>
              <a:rPr lang="ko-KR" altLang="en-US" dirty="0"/>
              <a:t>그리고 연결 큐에는 현재 노드 개수와 프론트 노드 포인터 그리고 </a:t>
            </a:r>
            <a:r>
              <a:rPr lang="en-US" altLang="ko-KR" dirty="0"/>
              <a:t>Rear </a:t>
            </a:r>
            <a:r>
              <a:rPr lang="ko-KR" altLang="en-US" dirty="0"/>
              <a:t>노드의 포인터를 가지고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큐 생성 함수는 연결 큐에 메모리 할당과 값 초기화만 하면 됩니다</a:t>
            </a:r>
            <a:r>
              <a:rPr lang="en-US" altLang="ko-KR" dirty="0"/>
              <a:t>. </a:t>
            </a:r>
            <a:r>
              <a:rPr lang="ko-KR" altLang="en-US" dirty="0"/>
              <a:t>그리고 큐가 비어 있는지 점검하는 함수는 배열 큐와 똑같지만 연결 큐는 큐의 최대 크기가 없으므로 큐가 꽉 차 있는지 점검하는 연산이 필요 없습니다</a:t>
            </a:r>
            <a:r>
              <a:rPr lang="en-US" altLang="ko-KR" dirty="0"/>
              <a:t>. </a:t>
            </a:r>
            <a:r>
              <a:rPr lang="ko-KR" altLang="en-US" dirty="0"/>
              <a:t>그리고 큐를 출력시키는 연산은 노드가 존재하지 않을 때 까지 노드를 다음 링크로 이동시키면서 노드의 데이터 값을 출력시킵니다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2069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인큐</a:t>
            </a:r>
            <a:r>
              <a:rPr lang="ko-KR" altLang="en-US" dirty="0"/>
              <a:t> 연산은 처음에 새로운 노드를 추가하고 데이터를 저장합니다 그 후 기존 </a:t>
            </a:r>
            <a:r>
              <a:rPr lang="ko-KR" altLang="en-US" dirty="0" err="1"/>
              <a:t>리어</a:t>
            </a:r>
            <a:r>
              <a:rPr lang="ko-KR" altLang="en-US" dirty="0"/>
              <a:t> 노드를 새로운 노드에 연결 시킨 뒤 </a:t>
            </a:r>
            <a:r>
              <a:rPr lang="ko-KR" altLang="en-US" dirty="0" err="1"/>
              <a:t>리어</a:t>
            </a:r>
            <a:r>
              <a:rPr lang="ko-KR" altLang="en-US" dirty="0"/>
              <a:t> 포인터를 새로운 노드로 변경합니다</a:t>
            </a:r>
            <a:r>
              <a:rPr lang="en-US" altLang="ko-KR" dirty="0"/>
              <a:t>. </a:t>
            </a:r>
            <a:r>
              <a:rPr lang="ko-KR" altLang="en-US" dirty="0"/>
              <a:t>여기서 큐가 비어 있다면 프론트와 </a:t>
            </a:r>
            <a:r>
              <a:rPr lang="ko-KR" altLang="en-US" dirty="0" err="1"/>
              <a:t>리어를</a:t>
            </a:r>
            <a:r>
              <a:rPr lang="ko-KR" altLang="en-US" dirty="0"/>
              <a:t> 새로운 노드로 지정합니다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4534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디큐</a:t>
            </a:r>
            <a:r>
              <a:rPr lang="ko-KR" altLang="en-US" dirty="0"/>
              <a:t> 연산은 우선 리턴 노드에 현재 프론트 노드를 저장합니다</a:t>
            </a:r>
            <a:r>
              <a:rPr lang="en-US" altLang="ko-KR" dirty="0"/>
              <a:t>. </a:t>
            </a:r>
            <a:r>
              <a:rPr lang="ko-KR" altLang="en-US" dirty="0"/>
              <a:t>그 후 프론트 포인터를 프론트의 다음 링크를 가리키도록 변경합니다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ko-KR" altLang="en-US" dirty="0" err="1"/>
              <a:t>디큐</a:t>
            </a:r>
            <a:r>
              <a:rPr lang="ko-KR" altLang="en-US" dirty="0"/>
              <a:t> 시켜줄 노드의 링크를 제거 합니다</a:t>
            </a:r>
            <a:r>
              <a:rPr lang="en-US" altLang="ko-KR" dirty="0"/>
              <a:t>. </a:t>
            </a:r>
            <a:r>
              <a:rPr lang="ko-KR" altLang="en-US" dirty="0"/>
              <a:t>이 연산이 끝난 뒤 만약 큐가 비어 있다면 </a:t>
            </a:r>
            <a:r>
              <a:rPr lang="ko-KR" altLang="en-US" dirty="0" err="1"/>
              <a:t>리어</a:t>
            </a:r>
            <a:r>
              <a:rPr lang="ko-KR" altLang="en-US" dirty="0"/>
              <a:t> 포인터를 </a:t>
            </a:r>
            <a:r>
              <a:rPr lang="en-US" altLang="ko-KR" dirty="0"/>
              <a:t>NULL</a:t>
            </a:r>
            <a:r>
              <a:rPr lang="ko-KR" altLang="en-US" dirty="0"/>
              <a:t>로 저장시킵니다</a:t>
            </a:r>
            <a:r>
              <a:rPr lang="en-US" altLang="ko-KR" dirty="0"/>
              <a:t>. </a:t>
            </a:r>
            <a:r>
              <a:rPr lang="ko-KR" altLang="en-US" dirty="0"/>
              <a:t>그 후 리턴 노드를 반환 시키게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726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피크 연산은 큐가 비어 있는지 점검한 뒤 </a:t>
            </a:r>
            <a:r>
              <a:rPr lang="ko-KR" altLang="en-US" dirty="0" err="1"/>
              <a:t>리턴노드에</a:t>
            </a:r>
            <a:r>
              <a:rPr lang="ko-KR" altLang="en-US" dirty="0"/>
              <a:t> 프론트 노드를 저장시키고 반환합니다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큐 삭제 연산은 새로운 노드에 프런트 노드를 저장 시키고 노드가 </a:t>
            </a:r>
            <a:r>
              <a:rPr lang="en-US" altLang="ko-KR" dirty="0"/>
              <a:t>NULL</a:t>
            </a:r>
            <a:r>
              <a:rPr lang="ko-KR" altLang="en-US" dirty="0"/>
              <a:t>이 아닐 때 가지 메모리를 해제 시켜주고 마지막으로 큐 자체를 메모리 해제 시켜줍니다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3691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이처럼 연결 큐를 코딩한 뒤 메인 함수에서 </a:t>
            </a:r>
            <a:r>
              <a:rPr lang="en-US" altLang="ko-KR" dirty="0"/>
              <a:t>ABCD</a:t>
            </a:r>
            <a:r>
              <a:rPr lang="ko-KR" altLang="en-US" dirty="0"/>
              <a:t>를 </a:t>
            </a:r>
            <a:r>
              <a:rPr lang="ko-KR" altLang="en-US" dirty="0" err="1"/>
              <a:t>인큐</a:t>
            </a:r>
            <a:r>
              <a:rPr lang="ko-KR" altLang="en-US" dirty="0"/>
              <a:t> 하였을 때 차례대로 데이터가 저장된 것을 확인 할 수 있고 </a:t>
            </a:r>
            <a:r>
              <a:rPr lang="ko-KR" altLang="en-US" dirty="0" err="1"/>
              <a:t>디큐를</a:t>
            </a:r>
            <a:r>
              <a:rPr lang="ko-KR" altLang="en-US" dirty="0"/>
              <a:t> 하였을 때 현재 프런트 위치인 </a:t>
            </a:r>
            <a:r>
              <a:rPr lang="en-US" altLang="ko-KR" dirty="0"/>
              <a:t>A</a:t>
            </a:r>
            <a:r>
              <a:rPr lang="ko-KR" altLang="en-US" dirty="0"/>
              <a:t>를 </a:t>
            </a:r>
            <a:r>
              <a:rPr lang="ko-KR" altLang="en-US" dirty="0" err="1"/>
              <a:t>반환시키고</a:t>
            </a:r>
            <a:r>
              <a:rPr lang="ko-KR" altLang="en-US" dirty="0"/>
              <a:t> 삭제 된 것을 확인할 수 있습니다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Peek </a:t>
            </a:r>
            <a:r>
              <a:rPr lang="ko-KR" altLang="en-US" dirty="0"/>
              <a:t>하였을 때 현재 프론트 위치인 </a:t>
            </a:r>
            <a:r>
              <a:rPr lang="en-US" altLang="ko-KR" dirty="0"/>
              <a:t>B</a:t>
            </a:r>
            <a:r>
              <a:rPr lang="ko-KR" altLang="en-US" dirty="0"/>
              <a:t>를 복사하여 출력시킨 것을 확인할 수 있고 </a:t>
            </a:r>
            <a:r>
              <a:rPr lang="ko-KR" altLang="en-US" dirty="0" err="1"/>
              <a:t>디큐를</a:t>
            </a:r>
            <a:r>
              <a:rPr lang="ko-KR" altLang="en-US" dirty="0"/>
              <a:t> 하였을 때 </a:t>
            </a:r>
            <a:r>
              <a:rPr lang="en-US" altLang="ko-KR" dirty="0"/>
              <a:t>E</a:t>
            </a:r>
            <a:r>
              <a:rPr lang="ko-KR" altLang="en-US" dirty="0"/>
              <a:t>가 </a:t>
            </a:r>
            <a:r>
              <a:rPr lang="ko-KR" altLang="en-US" dirty="0" err="1"/>
              <a:t>리어에</a:t>
            </a:r>
            <a:r>
              <a:rPr lang="ko-KR" altLang="en-US" dirty="0"/>
              <a:t> 저장된 것을 확인할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0617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73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큐는 사람들이 대기하고 있는 줄 </a:t>
            </a:r>
            <a:r>
              <a:rPr lang="ko-KR" altLang="en-US" dirty="0" err="1"/>
              <a:t>처럼</a:t>
            </a:r>
            <a:endParaRPr lang="en-US" altLang="ko-KR" dirty="0"/>
          </a:p>
          <a:p>
            <a:r>
              <a:rPr lang="ko-KR" altLang="en-US" dirty="0"/>
              <a:t>무언가를 처리하기 위해 대기 중인 자료의 줄을 뜻하며 자료구조의 의미로는 대기 행렬 이라고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큐의 특징은 한 줄로 연결되어 있으므로 선형 자료구조 입니다</a:t>
            </a:r>
            <a:r>
              <a:rPr lang="en-US" altLang="ko-KR" dirty="0"/>
              <a:t>. </a:t>
            </a:r>
            <a:r>
              <a:rPr lang="ko-KR" altLang="en-US" dirty="0"/>
              <a:t>그리고 가장 먼저 들어간 자료가 가장 먼저 나오므로 선입선출 이라는 특징을 가지고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118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스택에서는 </a:t>
            </a:r>
            <a:r>
              <a:rPr lang="en-US" altLang="ko-KR" dirty="0"/>
              <a:t>Top </a:t>
            </a:r>
            <a:r>
              <a:rPr lang="ko-KR" altLang="en-US" dirty="0"/>
              <a:t>에서 자료를 삽입하고 삭제하는 구조였으나</a:t>
            </a:r>
            <a:endParaRPr lang="en-US" altLang="ko-KR" dirty="0"/>
          </a:p>
          <a:p>
            <a:r>
              <a:rPr lang="ko-KR" altLang="en-US" dirty="0"/>
              <a:t>큐는 새로운 자료를 맨 뒤이며 저장된 원소 중에서 마지막 원소인 </a:t>
            </a:r>
            <a:r>
              <a:rPr lang="ko-KR" altLang="en-US" dirty="0" err="1"/>
              <a:t>리어에</a:t>
            </a:r>
            <a:r>
              <a:rPr lang="ko-KR" altLang="en-US" dirty="0"/>
              <a:t> 추가를 하고 맨 앞이며 저장된 원소 중에서 첫 번째 원소인 프런트에서 자료를 반환하여 삭제하거나 데이터를 가져옵니다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685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큐의 사용 시나리오를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 번재로는 </a:t>
            </a:r>
            <a:r>
              <a:rPr lang="ko-KR" altLang="en-US" dirty="0" err="1"/>
              <a:t>인큐</a:t>
            </a:r>
            <a:r>
              <a:rPr lang="ko-KR" altLang="en-US" dirty="0"/>
              <a:t> 연산 입니다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인큐</a:t>
            </a:r>
            <a:r>
              <a:rPr lang="ko-KR" altLang="en-US" dirty="0"/>
              <a:t> 연산은 큐의 </a:t>
            </a:r>
            <a:r>
              <a:rPr lang="ko-KR" altLang="en-US" dirty="0" err="1"/>
              <a:t>리어에</a:t>
            </a:r>
            <a:r>
              <a:rPr lang="ko-KR" altLang="en-US" dirty="0"/>
              <a:t> 새로운 자료를 추가하는 연산입니다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연산 과정은 </a:t>
            </a:r>
            <a:r>
              <a:rPr lang="en-US" altLang="ko-KR" dirty="0"/>
              <a:t>Rear</a:t>
            </a:r>
            <a:r>
              <a:rPr lang="ko-KR" altLang="en-US" dirty="0"/>
              <a:t>가 추가할 </a:t>
            </a:r>
            <a:r>
              <a:rPr lang="en-US" altLang="ko-KR" dirty="0"/>
              <a:t>3</a:t>
            </a:r>
            <a:r>
              <a:rPr lang="ko-KR" altLang="en-US" dirty="0"/>
              <a:t>번째 위치를 가리키게 합니다</a:t>
            </a:r>
            <a:r>
              <a:rPr lang="en-US" altLang="ko-KR" dirty="0"/>
              <a:t>. </a:t>
            </a:r>
            <a:r>
              <a:rPr lang="ko-KR" altLang="en-US" dirty="0"/>
              <a:t>그 후 그 </a:t>
            </a:r>
            <a:r>
              <a:rPr lang="en-US" altLang="ko-KR" dirty="0"/>
              <a:t>3</a:t>
            </a:r>
            <a:r>
              <a:rPr lang="ko-KR" altLang="en-US" dirty="0"/>
              <a:t>번 째 자리에 새로운 자료를 추가합니다</a:t>
            </a:r>
            <a:r>
              <a:rPr lang="en-US" altLang="ko-KR" dirty="0"/>
              <a:t>. </a:t>
            </a:r>
            <a:r>
              <a:rPr lang="ko-KR" altLang="en-US" dirty="0" err="1"/>
              <a:t>이처</a:t>
            </a:r>
            <a:fld id="{FD00FD56-EE2C-43CA-AAD2-F4F84A47D516}" type="slidenum">
              <a:rPr lang="ko-KR" altLang="en-US" smtClean="0"/>
              <a:t>5</a:t>
            </a:fld>
            <a:r>
              <a:rPr lang="ko-KR" altLang="en-US" dirty="0"/>
              <a:t>럼 새로운 자료를 넣어도</a:t>
            </a:r>
            <a:r>
              <a:rPr lang="en-US" altLang="ko-KR" dirty="0"/>
              <a:t> front</a:t>
            </a:r>
            <a:r>
              <a:rPr lang="ko-KR" altLang="en-US" dirty="0"/>
              <a:t>는 변하지 않고 </a:t>
            </a:r>
            <a:r>
              <a:rPr lang="en-US" altLang="ko-KR" dirty="0"/>
              <a:t>rear</a:t>
            </a:r>
            <a:r>
              <a:rPr lang="ko-KR" altLang="en-US" dirty="0"/>
              <a:t>만 변하게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834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두 번째로 </a:t>
            </a:r>
            <a:r>
              <a:rPr lang="ko-KR" altLang="en-US" dirty="0" err="1"/>
              <a:t>디큐</a:t>
            </a:r>
            <a:r>
              <a:rPr lang="ko-KR" altLang="en-US" dirty="0"/>
              <a:t> 연산입니다</a:t>
            </a:r>
            <a:r>
              <a:rPr lang="en-US" altLang="ko-KR" dirty="0"/>
              <a:t>. </a:t>
            </a:r>
            <a:r>
              <a:rPr lang="ko-KR" altLang="en-US" dirty="0" err="1"/>
              <a:t>디큐</a:t>
            </a:r>
            <a:r>
              <a:rPr lang="ko-KR" altLang="en-US" dirty="0"/>
              <a:t> 연산은 큐의 맨 앞인 프론트에서 자료를 반환하여 제거하는 연산입니다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연산 과정은 </a:t>
            </a:r>
            <a:r>
              <a:rPr lang="en-US" altLang="ko-KR" dirty="0"/>
              <a:t>front</a:t>
            </a:r>
            <a:r>
              <a:rPr lang="ko-KR" altLang="en-US" dirty="0"/>
              <a:t>가 다음 위치인 </a:t>
            </a:r>
            <a:r>
              <a:rPr lang="en-US" altLang="ko-KR" dirty="0"/>
              <a:t>1</a:t>
            </a:r>
            <a:r>
              <a:rPr lang="ko-KR" altLang="en-US" dirty="0"/>
              <a:t>번 째를 가리키도록 하고 </a:t>
            </a:r>
            <a:r>
              <a:rPr lang="en-US" altLang="ko-KR" dirty="0"/>
              <a:t>0</a:t>
            </a:r>
            <a:r>
              <a:rPr lang="ko-KR" altLang="en-US" dirty="0"/>
              <a:t>번 째의 노드를 꺼내 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39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Peek </a:t>
            </a:r>
            <a:r>
              <a:rPr lang="ko-KR" altLang="en-US" dirty="0"/>
              <a:t>연산은 </a:t>
            </a:r>
            <a:r>
              <a:rPr lang="en-US" altLang="ko-KR" dirty="0"/>
              <a:t>Front</a:t>
            </a:r>
            <a:r>
              <a:rPr lang="ko-KR" altLang="en-US" dirty="0"/>
              <a:t>에 있는 데이터를 </a:t>
            </a:r>
            <a:r>
              <a:rPr lang="ko-KR" altLang="en-US" dirty="0" err="1"/>
              <a:t>삭제시키지</a:t>
            </a:r>
            <a:r>
              <a:rPr lang="ko-KR" altLang="en-US" dirty="0"/>
              <a:t> 않고 데이터 값만 가져오는 연산입니다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예를 들어 프런트에 있는 </a:t>
            </a:r>
            <a:r>
              <a:rPr lang="en-US" altLang="ko-KR" dirty="0"/>
              <a:t>B</a:t>
            </a:r>
            <a:r>
              <a:rPr lang="ko-KR" altLang="en-US" dirty="0"/>
              <a:t>의 데이터 값을 받아오는 것을 볼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574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배열로 구현한 선형 큐의 코딩을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노드에는 데이터 값만 있으며</a:t>
            </a:r>
            <a:endParaRPr lang="en-US" altLang="ko-KR" dirty="0"/>
          </a:p>
          <a:p>
            <a:r>
              <a:rPr lang="ko-KR" altLang="en-US" dirty="0"/>
              <a:t>큐 타입에는 </a:t>
            </a:r>
            <a:r>
              <a:rPr lang="en-US" altLang="ko-KR" dirty="0"/>
              <a:t>~ </a:t>
            </a:r>
            <a:r>
              <a:rPr lang="ko-KR" altLang="en-US" dirty="0"/>
              <a:t>가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큐 생성 함수는 리턴 시켜줄 새로운 큐의 메모리를 할당하고 값 초기화를 합니다</a:t>
            </a:r>
            <a:r>
              <a:rPr lang="en-US" altLang="ko-KR" dirty="0"/>
              <a:t>. </a:t>
            </a:r>
            <a:r>
              <a:rPr lang="ko-KR" altLang="en-US" dirty="0"/>
              <a:t>그 후 큐 크기 설정과 프런트와 </a:t>
            </a:r>
            <a:r>
              <a:rPr lang="ko-KR" altLang="en-US" dirty="0" err="1"/>
              <a:t>리어의</a:t>
            </a:r>
            <a:r>
              <a:rPr lang="ko-KR" altLang="en-US" dirty="0"/>
              <a:t> 위치를 </a:t>
            </a:r>
            <a:r>
              <a:rPr lang="en-US" altLang="ko-KR" dirty="0"/>
              <a:t>-1</a:t>
            </a:r>
            <a:r>
              <a:rPr lang="ko-KR" altLang="en-US" dirty="0"/>
              <a:t>로 초기화 시켜줍니다</a:t>
            </a:r>
            <a:r>
              <a:rPr lang="en-US" altLang="ko-KR" dirty="0"/>
              <a:t>. </a:t>
            </a:r>
            <a:r>
              <a:rPr lang="ko-KR" altLang="en-US" dirty="0"/>
              <a:t>여기서 프론트와 </a:t>
            </a:r>
            <a:r>
              <a:rPr lang="ko-KR" altLang="en-US" dirty="0" err="1"/>
              <a:t>리어의</a:t>
            </a:r>
            <a:r>
              <a:rPr lang="ko-KR" altLang="en-US" dirty="0"/>
              <a:t> 값을 </a:t>
            </a:r>
            <a:r>
              <a:rPr lang="en-US" altLang="ko-KR" dirty="0"/>
              <a:t>-1</a:t>
            </a:r>
            <a:r>
              <a:rPr lang="ko-KR" altLang="en-US" dirty="0"/>
              <a:t>로 초기화 하는 이유는 큐가 비어 있는 상태를 나타내기 위해서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새로운 큐 안에 자료를 저장하는 </a:t>
            </a:r>
            <a:r>
              <a:rPr lang="en-US" altLang="ko-KR" dirty="0" err="1"/>
              <a:t>pData</a:t>
            </a:r>
            <a:r>
              <a:rPr lang="en-US" altLang="ko-KR" dirty="0"/>
              <a:t> </a:t>
            </a:r>
            <a:r>
              <a:rPr lang="ko-KR" altLang="en-US" dirty="0"/>
              <a:t>배열을 메모리 할당 후 </a:t>
            </a:r>
            <a:r>
              <a:rPr lang="en-US" altLang="ko-KR" dirty="0"/>
              <a:t>0 </a:t>
            </a:r>
            <a:r>
              <a:rPr lang="ko-KR" altLang="en-US" dirty="0"/>
              <a:t>으로 초기화 하고 큐를 생성을 마친 뒤 반환합니다</a:t>
            </a:r>
            <a:r>
              <a:rPr lang="en-US" altLang="ko-KR" dirty="0"/>
              <a:t>. </a:t>
            </a:r>
            <a:r>
              <a:rPr lang="ko-KR" altLang="en-US" dirty="0"/>
              <a:t>여기서 </a:t>
            </a:r>
            <a:r>
              <a:rPr lang="ko-KR" altLang="en-US" dirty="0" err="1"/>
              <a:t>리어의</a:t>
            </a:r>
            <a:r>
              <a:rPr lang="ko-KR" altLang="en-US" dirty="0"/>
              <a:t> 마지막 위치 인덱스는 </a:t>
            </a:r>
            <a:r>
              <a:rPr lang="en-US" altLang="ko-KR" dirty="0" err="1"/>
              <a:t>maxCount</a:t>
            </a:r>
            <a:r>
              <a:rPr lang="en-US" altLang="ko-KR" dirty="0"/>
              <a:t> -1 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왜냐하면 배열은 </a:t>
            </a:r>
            <a:r>
              <a:rPr lang="en-US" altLang="ko-KR" dirty="0"/>
              <a:t>0</a:t>
            </a:r>
            <a:r>
              <a:rPr lang="ko-KR" altLang="en-US" dirty="0"/>
              <a:t>부터 시작하기 때문에 마지막은 최대 크기에 </a:t>
            </a:r>
            <a:r>
              <a:rPr lang="en-US" altLang="ko-KR" dirty="0"/>
              <a:t>-1 </a:t>
            </a:r>
            <a:r>
              <a:rPr lang="ko-KR" altLang="en-US" dirty="0"/>
              <a:t>한 값과 같기 때문입니다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 err="1"/>
              <a:t>currentCount</a:t>
            </a:r>
            <a:r>
              <a:rPr lang="en-US" altLang="ko-KR" dirty="0"/>
              <a:t> </a:t>
            </a:r>
            <a:r>
              <a:rPr lang="ko-KR" altLang="en-US" dirty="0"/>
              <a:t>가 </a:t>
            </a:r>
            <a:r>
              <a:rPr lang="en-US" altLang="ko-KR" dirty="0" err="1"/>
              <a:t>maxCount</a:t>
            </a:r>
            <a:r>
              <a:rPr lang="ko-KR" altLang="en-US" dirty="0"/>
              <a:t>와 같게 되면 큐가 가득 차 있다는 것을 의미하게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353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 err="1"/>
              <a:t>인큐</a:t>
            </a:r>
            <a:r>
              <a:rPr lang="ko-KR" altLang="en-US" dirty="0"/>
              <a:t> 함수는 큐가 존재하는지 확인하고 큐가 꽉 찼는지 점검 한 뒤 </a:t>
            </a:r>
            <a:r>
              <a:rPr lang="ko-KR" altLang="en-US" dirty="0" err="1"/>
              <a:t>리어</a:t>
            </a:r>
            <a:r>
              <a:rPr lang="ko-KR" altLang="en-US" dirty="0"/>
              <a:t> 위치를 증가시켜주고 그 증가시켜준 </a:t>
            </a:r>
            <a:r>
              <a:rPr lang="ko-KR" altLang="en-US" dirty="0" err="1"/>
              <a:t>리어</a:t>
            </a:r>
            <a:r>
              <a:rPr lang="ko-KR" altLang="en-US" dirty="0"/>
              <a:t> 위치에 새로 받은 데이터를 추가 합니다</a:t>
            </a:r>
            <a:r>
              <a:rPr lang="en-US" altLang="ko-KR" dirty="0"/>
              <a:t>. </a:t>
            </a:r>
            <a:r>
              <a:rPr lang="ko-KR" altLang="en-US" dirty="0"/>
              <a:t>그 후 현재 자료 개수를 증가 시킵니다</a:t>
            </a:r>
            <a:r>
              <a:rPr lang="en-US" altLang="ko-KR" dirty="0"/>
              <a:t>. </a:t>
            </a:r>
            <a:r>
              <a:rPr lang="ko-KR" altLang="en-US" dirty="0"/>
              <a:t>만약 큐가 꽉 </a:t>
            </a:r>
            <a:r>
              <a:rPr lang="ko-KR" altLang="en-US" dirty="0" err="1"/>
              <a:t>차있다면</a:t>
            </a:r>
            <a:r>
              <a:rPr lang="ko-KR" altLang="en-US" dirty="0"/>
              <a:t> 프린트 문을 출력시키게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603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C6CA-7067-43B1-86A7-CEF7FF3B1D59}" type="datetime1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EF44-08DB-41C8-BC2D-D86470C8665C}" type="datetime1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C1678-024E-48AB-A1C5-9D9042080050}" type="datetime1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C5662-DCD4-471E-8FFC-06B880C5B780}" type="datetime1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C837B-F2BA-45E4-A8AB-398A8E20FA66}" type="datetime1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2357B-0761-488D-BAB2-A54E253F6CEC}" type="datetime1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03636-DD00-4658-95E0-72A258C255E5}" type="datetime1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D2BE-E0C8-48D1-B841-52CBACE79707}" type="datetime1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52FD-189E-4E71-BEE1-BFBF0C1722B8}" type="datetime1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C682-5D4D-4E55-839E-DC14E74E9748}" type="datetime1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7529-E26E-4D0D-9E93-442838BB5A60}" type="datetime1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3FCA2-566D-407A-B656-D32621A827D3}" type="datetime1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800658" y="892528"/>
            <a:ext cx="91293" cy="543058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800"/>
          </a:p>
        </p:txBody>
      </p:sp>
      <p:sp>
        <p:nvSpPr>
          <p:cNvPr id="9" name="TextBox 8"/>
          <p:cNvSpPr txBox="1"/>
          <p:nvPr/>
        </p:nvSpPr>
        <p:spPr>
          <a:xfrm>
            <a:off x="881436" y="771550"/>
            <a:ext cx="8022876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Structure Seminar</a:t>
            </a:r>
            <a:endParaRPr lang="ko-KR" altLang="en-US" sz="2800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56176" y="4431377"/>
            <a:ext cx="2669635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이상민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9666" y="1203598"/>
            <a:ext cx="5256584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Chapter 7. </a:t>
            </a:r>
            <a:r>
              <a:rPr lang="ko-KR" altLang="en-US" sz="1200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큐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00A2338-54FB-434F-AB90-719022F57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1D08620C-7C76-4029-A956-8693097721C3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516216" y="4227934"/>
            <a:ext cx="936104" cy="614481"/>
          </a:xfrm>
          <a:prstGeom prst="bentConnector3">
            <a:avLst>
              <a:gd name="adj1" fmla="val 1159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배열로 구현한 선형 큐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003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89972" y="3795886"/>
            <a:ext cx="202584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600" b="1" i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CE798B8-BA15-4BF9-AAF5-871534A096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1009060"/>
            <a:ext cx="4628073" cy="3631987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A002043D-6227-423D-9452-89D4E6C0AA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400103"/>
              </p:ext>
            </p:extLst>
          </p:nvPr>
        </p:nvGraphicFramePr>
        <p:xfrm>
          <a:off x="5076056" y="1707654"/>
          <a:ext cx="3816424" cy="402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106">
                  <a:extLst>
                    <a:ext uri="{9D8B030D-6E8A-4147-A177-3AD203B41FA5}">
                      <a16:colId xmlns:a16="http://schemas.microsoft.com/office/drawing/2014/main" val="3933108957"/>
                    </a:ext>
                  </a:extLst>
                </a:gridCol>
                <a:gridCol w="954106">
                  <a:extLst>
                    <a:ext uri="{9D8B030D-6E8A-4147-A177-3AD203B41FA5}">
                      <a16:colId xmlns:a16="http://schemas.microsoft.com/office/drawing/2014/main" val="3254778580"/>
                    </a:ext>
                  </a:extLst>
                </a:gridCol>
                <a:gridCol w="954106">
                  <a:extLst>
                    <a:ext uri="{9D8B030D-6E8A-4147-A177-3AD203B41FA5}">
                      <a16:colId xmlns:a16="http://schemas.microsoft.com/office/drawing/2014/main" val="2633041508"/>
                    </a:ext>
                  </a:extLst>
                </a:gridCol>
                <a:gridCol w="954106">
                  <a:extLst>
                    <a:ext uri="{9D8B030D-6E8A-4147-A177-3AD203B41FA5}">
                      <a16:colId xmlns:a16="http://schemas.microsoft.com/office/drawing/2014/main" val="1933360529"/>
                    </a:ext>
                  </a:extLst>
                </a:gridCol>
              </a:tblGrid>
              <a:tr h="40273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505095"/>
                  </a:ext>
                </a:extLst>
              </a:tr>
            </a:tbl>
          </a:graphicData>
        </a:graphic>
      </p:graphicFrame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9F13D67D-F2D7-4FBC-A2BE-A79B9C87B964}"/>
              </a:ext>
            </a:extLst>
          </p:cNvPr>
          <p:cNvSpPr/>
          <p:nvPr/>
        </p:nvSpPr>
        <p:spPr>
          <a:xfrm>
            <a:off x="6336196" y="1305330"/>
            <a:ext cx="360040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75629CA4-AE50-47FE-AC8B-1CA4782BC09D}"/>
              </a:ext>
            </a:extLst>
          </p:cNvPr>
          <p:cNvSpPr/>
          <p:nvPr/>
        </p:nvSpPr>
        <p:spPr>
          <a:xfrm>
            <a:off x="7272300" y="1305330"/>
            <a:ext cx="360040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7BFCE2-AA6D-43F1-B757-E09432AAA656}"/>
              </a:ext>
            </a:extLst>
          </p:cNvPr>
          <p:cNvSpPr txBox="1"/>
          <p:nvPr/>
        </p:nvSpPr>
        <p:spPr>
          <a:xfrm>
            <a:off x="6012160" y="91556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Front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4DE435-8DB9-4C65-B4AC-D58340709C47}"/>
              </a:ext>
            </a:extLst>
          </p:cNvPr>
          <p:cNvSpPr txBox="1"/>
          <p:nvPr/>
        </p:nvSpPr>
        <p:spPr>
          <a:xfrm>
            <a:off x="6948264" y="91556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Rear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64012DE0-4300-429A-BC9B-7530D398210E}"/>
              </a:ext>
            </a:extLst>
          </p:cNvPr>
          <p:cNvSpPr/>
          <p:nvPr/>
        </p:nvSpPr>
        <p:spPr>
          <a:xfrm>
            <a:off x="6804248" y="2211710"/>
            <a:ext cx="396044" cy="79208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FA3A318-941E-42AD-9E88-8A9B7F85DE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032413"/>
              </p:ext>
            </p:extLst>
          </p:nvPr>
        </p:nvGraphicFramePr>
        <p:xfrm>
          <a:off x="5093359" y="3897207"/>
          <a:ext cx="3816424" cy="402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106">
                  <a:extLst>
                    <a:ext uri="{9D8B030D-6E8A-4147-A177-3AD203B41FA5}">
                      <a16:colId xmlns:a16="http://schemas.microsoft.com/office/drawing/2014/main" val="3933108957"/>
                    </a:ext>
                  </a:extLst>
                </a:gridCol>
                <a:gridCol w="954106">
                  <a:extLst>
                    <a:ext uri="{9D8B030D-6E8A-4147-A177-3AD203B41FA5}">
                      <a16:colId xmlns:a16="http://schemas.microsoft.com/office/drawing/2014/main" val="3254778580"/>
                    </a:ext>
                  </a:extLst>
                </a:gridCol>
                <a:gridCol w="954106">
                  <a:extLst>
                    <a:ext uri="{9D8B030D-6E8A-4147-A177-3AD203B41FA5}">
                      <a16:colId xmlns:a16="http://schemas.microsoft.com/office/drawing/2014/main" val="2633041508"/>
                    </a:ext>
                  </a:extLst>
                </a:gridCol>
                <a:gridCol w="954106">
                  <a:extLst>
                    <a:ext uri="{9D8B030D-6E8A-4147-A177-3AD203B41FA5}">
                      <a16:colId xmlns:a16="http://schemas.microsoft.com/office/drawing/2014/main" val="1933360529"/>
                    </a:ext>
                  </a:extLst>
                </a:gridCol>
              </a:tblGrid>
              <a:tr h="40273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505095"/>
                  </a:ext>
                </a:extLst>
              </a:tr>
            </a:tbl>
          </a:graphicData>
        </a:graphic>
      </p:graphicFrame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BCC43C00-7155-4A87-9B67-968316E3318F}"/>
              </a:ext>
            </a:extLst>
          </p:cNvPr>
          <p:cNvSpPr/>
          <p:nvPr/>
        </p:nvSpPr>
        <p:spPr>
          <a:xfrm>
            <a:off x="6336196" y="3494883"/>
            <a:ext cx="360040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123D911C-5A84-479B-932D-5E5D4F3EF385}"/>
              </a:ext>
            </a:extLst>
          </p:cNvPr>
          <p:cNvSpPr/>
          <p:nvPr/>
        </p:nvSpPr>
        <p:spPr>
          <a:xfrm>
            <a:off x="7289603" y="3494883"/>
            <a:ext cx="360040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8A1C21-4570-4669-8F6A-B30280863E33}"/>
              </a:ext>
            </a:extLst>
          </p:cNvPr>
          <p:cNvSpPr txBox="1"/>
          <p:nvPr/>
        </p:nvSpPr>
        <p:spPr>
          <a:xfrm>
            <a:off x="6012160" y="3105119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Front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5B4D87-2EA0-4A82-AA2B-F9850E22DE2A}"/>
              </a:ext>
            </a:extLst>
          </p:cNvPr>
          <p:cNvSpPr txBox="1"/>
          <p:nvPr/>
        </p:nvSpPr>
        <p:spPr>
          <a:xfrm>
            <a:off x="6965567" y="3105119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Rear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C08C4580-4436-4DC7-BE81-35B106054652}"/>
              </a:ext>
            </a:extLst>
          </p:cNvPr>
          <p:cNvSpPr/>
          <p:nvPr/>
        </p:nvSpPr>
        <p:spPr>
          <a:xfrm>
            <a:off x="5724128" y="804421"/>
            <a:ext cx="573087" cy="1876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7813703C-B194-4167-A4C5-C7150D553E8E}"/>
              </a:ext>
            </a:extLst>
          </p:cNvPr>
          <p:cNvSpPr/>
          <p:nvPr/>
        </p:nvSpPr>
        <p:spPr>
          <a:xfrm>
            <a:off x="5373240" y="1305330"/>
            <a:ext cx="360040" cy="28803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221C3E-6DED-4196-B158-800B5CFAB141}"/>
              </a:ext>
            </a:extLst>
          </p:cNvPr>
          <p:cNvSpPr txBox="1"/>
          <p:nvPr/>
        </p:nvSpPr>
        <p:spPr>
          <a:xfrm>
            <a:off x="5049204" y="91556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Front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CDD1FA-7892-4FE4-BD5E-CF68338C1E70}"/>
              </a:ext>
            </a:extLst>
          </p:cNvPr>
          <p:cNvSpPr/>
          <p:nvPr/>
        </p:nvSpPr>
        <p:spPr>
          <a:xfrm>
            <a:off x="7452320" y="4641047"/>
            <a:ext cx="1080120" cy="40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Return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9B9DA30-756D-42D5-9062-B0F8ACBF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801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배열로 구현한 선형 큐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003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89972" y="3795886"/>
            <a:ext cx="202584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600" b="1" i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D8E4B77-6489-4C72-9661-1BDF0F0DF7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670" y="915565"/>
            <a:ext cx="3934777" cy="4173465"/>
          </a:xfrm>
          <a:prstGeom prst="rect">
            <a:avLst/>
          </a:prstGeom>
        </p:spPr>
      </p:pic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FA0A17E0-8393-418F-90E2-E7EA791224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890340"/>
              </p:ext>
            </p:extLst>
          </p:nvPr>
        </p:nvGraphicFramePr>
        <p:xfrm>
          <a:off x="4860032" y="1736967"/>
          <a:ext cx="3816424" cy="402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106">
                  <a:extLst>
                    <a:ext uri="{9D8B030D-6E8A-4147-A177-3AD203B41FA5}">
                      <a16:colId xmlns:a16="http://schemas.microsoft.com/office/drawing/2014/main" val="3933108957"/>
                    </a:ext>
                  </a:extLst>
                </a:gridCol>
                <a:gridCol w="954106">
                  <a:extLst>
                    <a:ext uri="{9D8B030D-6E8A-4147-A177-3AD203B41FA5}">
                      <a16:colId xmlns:a16="http://schemas.microsoft.com/office/drawing/2014/main" val="3254778580"/>
                    </a:ext>
                  </a:extLst>
                </a:gridCol>
                <a:gridCol w="954106">
                  <a:extLst>
                    <a:ext uri="{9D8B030D-6E8A-4147-A177-3AD203B41FA5}">
                      <a16:colId xmlns:a16="http://schemas.microsoft.com/office/drawing/2014/main" val="2633041508"/>
                    </a:ext>
                  </a:extLst>
                </a:gridCol>
                <a:gridCol w="954106">
                  <a:extLst>
                    <a:ext uri="{9D8B030D-6E8A-4147-A177-3AD203B41FA5}">
                      <a16:colId xmlns:a16="http://schemas.microsoft.com/office/drawing/2014/main" val="1933360529"/>
                    </a:ext>
                  </a:extLst>
                </a:gridCol>
              </a:tblGrid>
              <a:tr h="40273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505095"/>
                  </a:ext>
                </a:extLst>
              </a:tr>
            </a:tbl>
          </a:graphicData>
        </a:graphic>
      </p:graphicFrame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27AA1AC4-0752-46FB-83AD-8C6A309FD5EB}"/>
              </a:ext>
            </a:extLst>
          </p:cNvPr>
          <p:cNvSpPr/>
          <p:nvPr/>
        </p:nvSpPr>
        <p:spPr>
          <a:xfrm>
            <a:off x="5184068" y="1334643"/>
            <a:ext cx="360040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9A20AA8D-700A-46C2-87F7-569FDDAC6BEA}"/>
              </a:ext>
            </a:extLst>
          </p:cNvPr>
          <p:cNvSpPr/>
          <p:nvPr/>
        </p:nvSpPr>
        <p:spPr>
          <a:xfrm>
            <a:off x="7056276" y="1334643"/>
            <a:ext cx="360040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1F1A07-B7E3-469C-940B-609F7D1261C1}"/>
              </a:ext>
            </a:extLst>
          </p:cNvPr>
          <p:cNvSpPr txBox="1"/>
          <p:nvPr/>
        </p:nvSpPr>
        <p:spPr>
          <a:xfrm>
            <a:off x="4860032" y="944879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Front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A572B3-4ED7-4D3A-A4F6-459307290A84}"/>
              </a:ext>
            </a:extLst>
          </p:cNvPr>
          <p:cNvSpPr txBox="1"/>
          <p:nvPr/>
        </p:nvSpPr>
        <p:spPr>
          <a:xfrm>
            <a:off x="6732240" y="944879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Rear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AEAA0E2-CE8D-4332-9C60-906415D9AA30}"/>
              </a:ext>
            </a:extLst>
          </p:cNvPr>
          <p:cNvSpPr/>
          <p:nvPr/>
        </p:nvSpPr>
        <p:spPr>
          <a:xfrm>
            <a:off x="5742829" y="3261016"/>
            <a:ext cx="1080120" cy="937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Return</a:t>
            </a:r>
            <a:endParaRPr lang="ko-KR" altLang="en-US" dirty="0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0EB8917A-D8DE-47E0-A431-760006201DE8}"/>
              </a:ext>
            </a:extLst>
          </p:cNvPr>
          <p:cNvSpPr/>
          <p:nvPr/>
        </p:nvSpPr>
        <p:spPr>
          <a:xfrm>
            <a:off x="6102869" y="2427734"/>
            <a:ext cx="360040" cy="5760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5836CA-3E24-435D-B3C7-863EE4CCE55B}"/>
              </a:ext>
            </a:extLst>
          </p:cNvPr>
          <p:cNvSpPr txBox="1"/>
          <p:nvPr/>
        </p:nvSpPr>
        <p:spPr>
          <a:xfrm>
            <a:off x="6444208" y="2562458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1"/>
                </a:solidFill>
              </a:rPr>
              <a:t>Peek</a:t>
            </a:r>
            <a:endParaRPr lang="ko-KR" altLang="en-US" sz="2000" dirty="0">
              <a:solidFill>
                <a:schemeClr val="accent1"/>
              </a:solidFill>
            </a:endParaRPr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156DB3A4-0F7E-4B8A-B322-12301FF847DE}"/>
              </a:ext>
            </a:extLst>
          </p:cNvPr>
          <p:cNvSpPr/>
          <p:nvPr/>
        </p:nvSpPr>
        <p:spPr>
          <a:xfrm>
            <a:off x="6106524" y="1332626"/>
            <a:ext cx="360040" cy="28803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8FCD50-32D6-4965-BBFC-26FDFA8E81A2}"/>
              </a:ext>
            </a:extLst>
          </p:cNvPr>
          <p:cNvSpPr txBox="1"/>
          <p:nvPr/>
        </p:nvSpPr>
        <p:spPr>
          <a:xfrm>
            <a:off x="5782488" y="94286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Front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188F72-E277-46A7-A5C3-70B7C9BFF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833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배열로 구현한 선형 큐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003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89972" y="3795886"/>
            <a:ext cx="202584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600" b="1" i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A8BDA5C-E8D4-46E4-A6C3-13F207BE0D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836570"/>
            <a:ext cx="4404209" cy="193178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835D29A-C5C7-4097-A01E-2E5AD3D58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031" y="2740417"/>
            <a:ext cx="3772062" cy="219535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3F5C506-D9E5-456C-904A-4B4E83EB32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6897" y="1637543"/>
            <a:ext cx="4891607" cy="2696105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FA3AECE-56A7-4A59-B20B-30FE34AC5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00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배열로 구현한 선형 큐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003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89972" y="3795886"/>
            <a:ext cx="202584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600" b="1" i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E9B147-17CE-468B-9F92-4CF36906FF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204" y="786383"/>
            <a:ext cx="3668788" cy="423363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0187526-B357-43E6-B177-0B201B5476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072" y="813574"/>
            <a:ext cx="3138334" cy="413444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2234AC0-70B4-4BE1-A79B-A1FAF4EAF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95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배열로 구현한 원형 큐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004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89972" y="3867894"/>
            <a:ext cx="202584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600" b="1" i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F4E8BDD-D829-4A84-88C2-87E3D3D39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3068" y="1131590"/>
            <a:ext cx="6591300" cy="10191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D3C523-EF04-40D5-89C3-A0A90CC6D32F}"/>
              </a:ext>
            </a:extLst>
          </p:cNvPr>
          <p:cNvSpPr txBox="1"/>
          <p:nvPr/>
        </p:nvSpPr>
        <p:spPr>
          <a:xfrm>
            <a:off x="755576" y="915566"/>
            <a:ext cx="4042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선형 큐의 문제점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783CC5-6C70-4D2D-87B3-4504C6CD79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8483" y="2736349"/>
            <a:ext cx="2025845" cy="213965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FD6AA56-83BD-4326-AC63-090A38123D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6075" y="2782344"/>
            <a:ext cx="2059116" cy="2047667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AF645F38-BE4C-4FAE-8ED4-571666D341C7}"/>
              </a:ext>
            </a:extLst>
          </p:cNvPr>
          <p:cNvSpPr/>
          <p:nvPr/>
        </p:nvSpPr>
        <p:spPr>
          <a:xfrm>
            <a:off x="4152909" y="3554149"/>
            <a:ext cx="1152128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2600CD-39BC-422A-9886-A28321AA2ABB}"/>
              </a:ext>
            </a:extLst>
          </p:cNvPr>
          <p:cNvSpPr txBox="1"/>
          <p:nvPr/>
        </p:nvSpPr>
        <p:spPr>
          <a:xfrm>
            <a:off x="745956" y="2377212"/>
            <a:ext cx="4042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원형 큐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BF40401-7A38-481D-ACD9-4C6EDCBE9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69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배열로 구현한 원형 큐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004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89972" y="3795886"/>
            <a:ext cx="202584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600" b="1" i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7268E06-94A8-4D7D-8F54-C9A17558F1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85" y="1009060"/>
            <a:ext cx="4151837" cy="4101102"/>
          </a:xfrm>
          <a:prstGeom prst="rect">
            <a:avLst/>
          </a:prstGeom>
        </p:spPr>
      </p:pic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D0A1813E-6A1B-4E53-BB9D-12FF264717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98955"/>
              </p:ext>
            </p:extLst>
          </p:nvPr>
        </p:nvGraphicFramePr>
        <p:xfrm>
          <a:off x="5076056" y="1707654"/>
          <a:ext cx="3816424" cy="402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106">
                  <a:extLst>
                    <a:ext uri="{9D8B030D-6E8A-4147-A177-3AD203B41FA5}">
                      <a16:colId xmlns:a16="http://schemas.microsoft.com/office/drawing/2014/main" val="3933108957"/>
                    </a:ext>
                  </a:extLst>
                </a:gridCol>
                <a:gridCol w="954106">
                  <a:extLst>
                    <a:ext uri="{9D8B030D-6E8A-4147-A177-3AD203B41FA5}">
                      <a16:colId xmlns:a16="http://schemas.microsoft.com/office/drawing/2014/main" val="3254778580"/>
                    </a:ext>
                  </a:extLst>
                </a:gridCol>
                <a:gridCol w="954106">
                  <a:extLst>
                    <a:ext uri="{9D8B030D-6E8A-4147-A177-3AD203B41FA5}">
                      <a16:colId xmlns:a16="http://schemas.microsoft.com/office/drawing/2014/main" val="2633041508"/>
                    </a:ext>
                  </a:extLst>
                </a:gridCol>
                <a:gridCol w="954106">
                  <a:extLst>
                    <a:ext uri="{9D8B030D-6E8A-4147-A177-3AD203B41FA5}">
                      <a16:colId xmlns:a16="http://schemas.microsoft.com/office/drawing/2014/main" val="1933360529"/>
                    </a:ext>
                  </a:extLst>
                </a:gridCol>
              </a:tblGrid>
              <a:tr h="40273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505095"/>
                  </a:ext>
                </a:extLst>
              </a:tr>
            </a:tbl>
          </a:graphicData>
        </a:graphic>
      </p:graphicFrame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id="{5BA3D3BA-4C96-46B7-9C31-CF492A6818BC}"/>
              </a:ext>
            </a:extLst>
          </p:cNvPr>
          <p:cNvSpPr/>
          <p:nvPr/>
        </p:nvSpPr>
        <p:spPr>
          <a:xfrm>
            <a:off x="6320633" y="1305330"/>
            <a:ext cx="360040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46658B-CF7D-4C97-B1E1-F252CD21CB45}"/>
              </a:ext>
            </a:extLst>
          </p:cNvPr>
          <p:cNvSpPr txBox="1"/>
          <p:nvPr/>
        </p:nvSpPr>
        <p:spPr>
          <a:xfrm>
            <a:off x="5996597" y="91556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Front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14B1CFB-5475-4531-81DB-759AF917A6B2}"/>
              </a:ext>
            </a:extLst>
          </p:cNvPr>
          <p:cNvSpPr txBox="1"/>
          <p:nvPr/>
        </p:nvSpPr>
        <p:spPr>
          <a:xfrm>
            <a:off x="5004048" y="91556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Rear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61AB870E-4080-44C7-9EEC-DAFB5E54FDA0}"/>
              </a:ext>
            </a:extLst>
          </p:cNvPr>
          <p:cNvSpPr/>
          <p:nvPr/>
        </p:nvSpPr>
        <p:spPr>
          <a:xfrm>
            <a:off x="6853493" y="2678056"/>
            <a:ext cx="297554" cy="595107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3BA6F434-BF41-4425-83B4-19C6B1811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954730"/>
              </p:ext>
            </p:extLst>
          </p:nvPr>
        </p:nvGraphicFramePr>
        <p:xfrm>
          <a:off x="5093359" y="4257247"/>
          <a:ext cx="3816424" cy="402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106">
                  <a:extLst>
                    <a:ext uri="{9D8B030D-6E8A-4147-A177-3AD203B41FA5}">
                      <a16:colId xmlns:a16="http://schemas.microsoft.com/office/drawing/2014/main" val="3933108957"/>
                    </a:ext>
                  </a:extLst>
                </a:gridCol>
                <a:gridCol w="954106">
                  <a:extLst>
                    <a:ext uri="{9D8B030D-6E8A-4147-A177-3AD203B41FA5}">
                      <a16:colId xmlns:a16="http://schemas.microsoft.com/office/drawing/2014/main" val="3254778580"/>
                    </a:ext>
                  </a:extLst>
                </a:gridCol>
                <a:gridCol w="954106">
                  <a:extLst>
                    <a:ext uri="{9D8B030D-6E8A-4147-A177-3AD203B41FA5}">
                      <a16:colId xmlns:a16="http://schemas.microsoft.com/office/drawing/2014/main" val="2633041508"/>
                    </a:ext>
                  </a:extLst>
                </a:gridCol>
                <a:gridCol w="954106">
                  <a:extLst>
                    <a:ext uri="{9D8B030D-6E8A-4147-A177-3AD203B41FA5}">
                      <a16:colId xmlns:a16="http://schemas.microsoft.com/office/drawing/2014/main" val="1933360529"/>
                    </a:ext>
                  </a:extLst>
                </a:gridCol>
              </a:tblGrid>
              <a:tr h="4027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505095"/>
                  </a:ext>
                </a:extLst>
              </a:tr>
            </a:tbl>
          </a:graphicData>
        </a:graphic>
      </p:graphicFrame>
      <p:sp>
        <p:nvSpPr>
          <p:cNvPr id="38" name="화살표: 아래쪽 37">
            <a:extLst>
              <a:ext uri="{FF2B5EF4-FFF2-40B4-BE49-F238E27FC236}">
                <a16:creationId xmlns:a16="http://schemas.microsoft.com/office/drawing/2014/main" id="{419CC112-DC80-4463-B232-C4F1A1F8B639}"/>
              </a:ext>
            </a:extLst>
          </p:cNvPr>
          <p:cNvSpPr/>
          <p:nvPr/>
        </p:nvSpPr>
        <p:spPr>
          <a:xfrm>
            <a:off x="6336196" y="3854923"/>
            <a:ext cx="360040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화살표: 아래쪽 38">
            <a:extLst>
              <a:ext uri="{FF2B5EF4-FFF2-40B4-BE49-F238E27FC236}">
                <a16:creationId xmlns:a16="http://schemas.microsoft.com/office/drawing/2014/main" id="{D3EA522C-74C0-463E-BF8C-9A992EEBDE4B}"/>
              </a:ext>
            </a:extLst>
          </p:cNvPr>
          <p:cNvSpPr/>
          <p:nvPr/>
        </p:nvSpPr>
        <p:spPr>
          <a:xfrm>
            <a:off x="5392277" y="3854923"/>
            <a:ext cx="360040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0F67C99-3D05-44C0-8BEB-A1ED64C9866B}"/>
              </a:ext>
            </a:extLst>
          </p:cNvPr>
          <p:cNvSpPr txBox="1"/>
          <p:nvPr/>
        </p:nvSpPr>
        <p:spPr>
          <a:xfrm>
            <a:off x="6012160" y="3465159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Front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9A87D63-D48F-45EE-8B95-F23CE4E7FCAD}"/>
              </a:ext>
            </a:extLst>
          </p:cNvPr>
          <p:cNvSpPr txBox="1"/>
          <p:nvPr/>
        </p:nvSpPr>
        <p:spPr>
          <a:xfrm>
            <a:off x="5068241" y="3465159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Rear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43" name="화살표: 아래쪽 42">
            <a:extLst>
              <a:ext uri="{FF2B5EF4-FFF2-40B4-BE49-F238E27FC236}">
                <a16:creationId xmlns:a16="http://schemas.microsoft.com/office/drawing/2014/main" id="{439E16F8-8699-48BB-BC88-7C6D2CEE5573}"/>
              </a:ext>
            </a:extLst>
          </p:cNvPr>
          <p:cNvSpPr/>
          <p:nvPr/>
        </p:nvSpPr>
        <p:spPr>
          <a:xfrm>
            <a:off x="8235256" y="1305330"/>
            <a:ext cx="360040" cy="288032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5C52159-A121-4DE9-8D69-9F000127C2D2}"/>
              </a:ext>
            </a:extLst>
          </p:cNvPr>
          <p:cNvSpPr txBox="1"/>
          <p:nvPr/>
        </p:nvSpPr>
        <p:spPr>
          <a:xfrm>
            <a:off x="7911220" y="91556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Rear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화살표: U자형 4">
            <a:extLst>
              <a:ext uri="{FF2B5EF4-FFF2-40B4-BE49-F238E27FC236}">
                <a16:creationId xmlns:a16="http://schemas.microsoft.com/office/drawing/2014/main" id="{48EB9427-C281-4603-9967-5CDC50E508FE}"/>
              </a:ext>
            </a:extLst>
          </p:cNvPr>
          <p:cNvSpPr/>
          <p:nvPr/>
        </p:nvSpPr>
        <p:spPr>
          <a:xfrm rot="10800000">
            <a:off x="5338917" y="2088996"/>
            <a:ext cx="3541340" cy="461665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화살표: 아래쪽 44">
            <a:extLst>
              <a:ext uri="{FF2B5EF4-FFF2-40B4-BE49-F238E27FC236}">
                <a16:creationId xmlns:a16="http://schemas.microsoft.com/office/drawing/2014/main" id="{561EB9A7-EA4C-4189-9465-DCC385DD57F3}"/>
              </a:ext>
            </a:extLst>
          </p:cNvPr>
          <p:cNvSpPr/>
          <p:nvPr/>
        </p:nvSpPr>
        <p:spPr>
          <a:xfrm>
            <a:off x="5315525" y="1291236"/>
            <a:ext cx="360040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2B1E257-3F70-436A-9F68-49C05B0A2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66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D56B77B1-4434-48BC-9CDF-5B5FC078B028}"/>
              </a:ext>
            </a:extLst>
          </p:cNvPr>
          <p:cNvCxnSpPr>
            <a:cxnSpLocks/>
            <a:endCxn id="11" idx="1"/>
          </p:cNvCxnSpPr>
          <p:nvPr/>
        </p:nvCxnSpPr>
        <p:spPr>
          <a:xfrm rot="10800000" flipV="1">
            <a:off x="6122560" y="3867894"/>
            <a:ext cx="1370508" cy="783104"/>
          </a:xfrm>
          <a:prstGeom prst="bentConnector3">
            <a:avLst>
              <a:gd name="adj1" fmla="val 138919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배열로 구현한 원형 큐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004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89972" y="3795886"/>
            <a:ext cx="202584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600" b="1" i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3B8712F-DDE3-453B-B8ED-AE4E2B749A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1009059"/>
            <a:ext cx="4520688" cy="4101103"/>
          </a:xfrm>
          <a:prstGeom prst="rect">
            <a:avLst/>
          </a:prstGeom>
        </p:spPr>
      </p:pic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578950F7-E2F9-47EA-B267-AC41F99CA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807113"/>
              </p:ext>
            </p:extLst>
          </p:nvPr>
        </p:nvGraphicFramePr>
        <p:xfrm>
          <a:off x="5076056" y="1059582"/>
          <a:ext cx="3816424" cy="402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106">
                  <a:extLst>
                    <a:ext uri="{9D8B030D-6E8A-4147-A177-3AD203B41FA5}">
                      <a16:colId xmlns:a16="http://schemas.microsoft.com/office/drawing/2014/main" val="3933108957"/>
                    </a:ext>
                  </a:extLst>
                </a:gridCol>
                <a:gridCol w="954106">
                  <a:extLst>
                    <a:ext uri="{9D8B030D-6E8A-4147-A177-3AD203B41FA5}">
                      <a16:colId xmlns:a16="http://schemas.microsoft.com/office/drawing/2014/main" val="3254778580"/>
                    </a:ext>
                  </a:extLst>
                </a:gridCol>
                <a:gridCol w="954106">
                  <a:extLst>
                    <a:ext uri="{9D8B030D-6E8A-4147-A177-3AD203B41FA5}">
                      <a16:colId xmlns:a16="http://schemas.microsoft.com/office/drawing/2014/main" val="2633041508"/>
                    </a:ext>
                  </a:extLst>
                </a:gridCol>
                <a:gridCol w="954106">
                  <a:extLst>
                    <a:ext uri="{9D8B030D-6E8A-4147-A177-3AD203B41FA5}">
                      <a16:colId xmlns:a16="http://schemas.microsoft.com/office/drawing/2014/main" val="1933360529"/>
                    </a:ext>
                  </a:extLst>
                </a:gridCol>
              </a:tblGrid>
              <a:tr h="4027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505095"/>
                  </a:ext>
                </a:extLst>
              </a:tr>
            </a:tbl>
          </a:graphicData>
        </a:graphic>
      </p:graphicFrame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id="{6562DDAA-78EE-4E1F-B888-8CB86B3E33F4}"/>
              </a:ext>
            </a:extLst>
          </p:cNvPr>
          <p:cNvSpPr/>
          <p:nvPr/>
        </p:nvSpPr>
        <p:spPr>
          <a:xfrm>
            <a:off x="5328084" y="657258"/>
            <a:ext cx="360040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49E58F0-99FA-4BBC-A891-E276B208C2DD}"/>
              </a:ext>
            </a:extLst>
          </p:cNvPr>
          <p:cNvSpPr txBox="1"/>
          <p:nvPr/>
        </p:nvSpPr>
        <p:spPr>
          <a:xfrm>
            <a:off x="5004048" y="26749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Front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C4F5CC-1DBD-4F74-A918-80831EC5F7E9}"/>
              </a:ext>
            </a:extLst>
          </p:cNvPr>
          <p:cNvSpPr txBox="1"/>
          <p:nvPr/>
        </p:nvSpPr>
        <p:spPr>
          <a:xfrm>
            <a:off x="6012160" y="26749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Rear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5" name="화살표: 아래쪽 34">
            <a:extLst>
              <a:ext uri="{FF2B5EF4-FFF2-40B4-BE49-F238E27FC236}">
                <a16:creationId xmlns:a16="http://schemas.microsoft.com/office/drawing/2014/main" id="{FB63EB67-DA02-4F4A-AC20-03A79B412936}"/>
              </a:ext>
            </a:extLst>
          </p:cNvPr>
          <p:cNvSpPr/>
          <p:nvPr/>
        </p:nvSpPr>
        <p:spPr>
          <a:xfrm>
            <a:off x="6853493" y="2029984"/>
            <a:ext cx="297554" cy="595107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4E31E62C-789F-4B6B-8AE1-9B90E36A60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313262"/>
              </p:ext>
            </p:extLst>
          </p:nvPr>
        </p:nvGraphicFramePr>
        <p:xfrm>
          <a:off x="5093359" y="3609175"/>
          <a:ext cx="3816424" cy="402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106">
                  <a:extLst>
                    <a:ext uri="{9D8B030D-6E8A-4147-A177-3AD203B41FA5}">
                      <a16:colId xmlns:a16="http://schemas.microsoft.com/office/drawing/2014/main" val="3933108957"/>
                    </a:ext>
                  </a:extLst>
                </a:gridCol>
                <a:gridCol w="954106">
                  <a:extLst>
                    <a:ext uri="{9D8B030D-6E8A-4147-A177-3AD203B41FA5}">
                      <a16:colId xmlns:a16="http://schemas.microsoft.com/office/drawing/2014/main" val="3254778580"/>
                    </a:ext>
                  </a:extLst>
                </a:gridCol>
                <a:gridCol w="954106">
                  <a:extLst>
                    <a:ext uri="{9D8B030D-6E8A-4147-A177-3AD203B41FA5}">
                      <a16:colId xmlns:a16="http://schemas.microsoft.com/office/drawing/2014/main" val="2633041508"/>
                    </a:ext>
                  </a:extLst>
                </a:gridCol>
                <a:gridCol w="954106">
                  <a:extLst>
                    <a:ext uri="{9D8B030D-6E8A-4147-A177-3AD203B41FA5}">
                      <a16:colId xmlns:a16="http://schemas.microsoft.com/office/drawing/2014/main" val="1933360529"/>
                    </a:ext>
                  </a:extLst>
                </a:gridCol>
              </a:tblGrid>
              <a:tr h="40273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505095"/>
                  </a:ext>
                </a:extLst>
              </a:tr>
            </a:tbl>
          </a:graphicData>
        </a:graphic>
      </p:graphicFrame>
      <p:sp>
        <p:nvSpPr>
          <p:cNvPr id="37" name="화살표: 아래쪽 36">
            <a:extLst>
              <a:ext uri="{FF2B5EF4-FFF2-40B4-BE49-F238E27FC236}">
                <a16:creationId xmlns:a16="http://schemas.microsoft.com/office/drawing/2014/main" id="{03788CBA-6C9B-43F8-BEAE-5FFC24F95A04}"/>
              </a:ext>
            </a:extLst>
          </p:cNvPr>
          <p:cNvSpPr/>
          <p:nvPr/>
        </p:nvSpPr>
        <p:spPr>
          <a:xfrm>
            <a:off x="5400092" y="3206851"/>
            <a:ext cx="360040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아래쪽 37">
            <a:extLst>
              <a:ext uri="{FF2B5EF4-FFF2-40B4-BE49-F238E27FC236}">
                <a16:creationId xmlns:a16="http://schemas.microsoft.com/office/drawing/2014/main" id="{3677CAFF-F63B-4511-B576-6589ADBBF274}"/>
              </a:ext>
            </a:extLst>
          </p:cNvPr>
          <p:cNvSpPr/>
          <p:nvPr/>
        </p:nvSpPr>
        <p:spPr>
          <a:xfrm>
            <a:off x="6336196" y="3206851"/>
            <a:ext cx="360040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DB77E84-C159-4F1A-A80F-64C36398CC11}"/>
              </a:ext>
            </a:extLst>
          </p:cNvPr>
          <p:cNvSpPr txBox="1"/>
          <p:nvPr/>
        </p:nvSpPr>
        <p:spPr>
          <a:xfrm>
            <a:off x="5076056" y="2817087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Front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D628879-47E7-44E7-920A-30618DD93F2B}"/>
              </a:ext>
            </a:extLst>
          </p:cNvPr>
          <p:cNvSpPr txBox="1"/>
          <p:nvPr/>
        </p:nvSpPr>
        <p:spPr>
          <a:xfrm>
            <a:off x="6012160" y="2817087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Rear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41" name="화살표: 아래쪽 40">
            <a:extLst>
              <a:ext uri="{FF2B5EF4-FFF2-40B4-BE49-F238E27FC236}">
                <a16:creationId xmlns:a16="http://schemas.microsoft.com/office/drawing/2014/main" id="{A48F47C3-9DFD-4554-A370-342D1E106F06}"/>
              </a:ext>
            </a:extLst>
          </p:cNvPr>
          <p:cNvSpPr/>
          <p:nvPr/>
        </p:nvSpPr>
        <p:spPr>
          <a:xfrm>
            <a:off x="8208404" y="657258"/>
            <a:ext cx="360040" cy="288032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4F43953-A7A9-4E51-977F-D42CCAC1CD89}"/>
              </a:ext>
            </a:extLst>
          </p:cNvPr>
          <p:cNvSpPr txBox="1"/>
          <p:nvPr/>
        </p:nvSpPr>
        <p:spPr>
          <a:xfrm>
            <a:off x="7884368" y="26749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Front</a:t>
            </a:r>
            <a:endParaRPr lang="ko-KR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3" name="화살표: U자형 42">
            <a:extLst>
              <a:ext uri="{FF2B5EF4-FFF2-40B4-BE49-F238E27FC236}">
                <a16:creationId xmlns:a16="http://schemas.microsoft.com/office/drawing/2014/main" id="{E022FF73-E080-470E-A0FD-3A738A312377}"/>
              </a:ext>
            </a:extLst>
          </p:cNvPr>
          <p:cNvSpPr/>
          <p:nvPr/>
        </p:nvSpPr>
        <p:spPr>
          <a:xfrm rot="10800000">
            <a:off x="5362362" y="1440922"/>
            <a:ext cx="3514488" cy="461665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화살표: 아래쪽 43">
            <a:extLst>
              <a:ext uri="{FF2B5EF4-FFF2-40B4-BE49-F238E27FC236}">
                <a16:creationId xmlns:a16="http://schemas.microsoft.com/office/drawing/2014/main" id="{C7BA666F-25C5-4DE1-9034-CEBC8AC28847}"/>
              </a:ext>
            </a:extLst>
          </p:cNvPr>
          <p:cNvSpPr/>
          <p:nvPr/>
        </p:nvSpPr>
        <p:spPr>
          <a:xfrm>
            <a:off x="6323637" y="643164"/>
            <a:ext cx="360040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3482738-2A0B-40E3-9B38-0E77D7ACD225}"/>
              </a:ext>
            </a:extLst>
          </p:cNvPr>
          <p:cNvSpPr/>
          <p:nvPr/>
        </p:nvSpPr>
        <p:spPr>
          <a:xfrm>
            <a:off x="6122560" y="4391856"/>
            <a:ext cx="1165369" cy="518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Return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FC5FBEE-2297-4C05-9D3E-E111C326E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992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배열로 구현한 원형 큐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004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89972" y="3795886"/>
            <a:ext cx="202584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600" b="1" i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60C040-93B4-4C18-BAD1-DE1399E48F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186" y="1143267"/>
            <a:ext cx="4314054" cy="261079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00D615B-CFB3-4242-A126-2BC80B8565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059582"/>
            <a:ext cx="3774127" cy="3315267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4461497-CDDD-426D-A5B8-1D724EC2D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05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배열로 구현한 원형 큐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004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89972" y="3795886"/>
            <a:ext cx="202584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600" b="1" i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A58236-E720-4408-851F-13688F5838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000" y="913659"/>
            <a:ext cx="2878398" cy="422984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BC56CC7-4AED-4107-8491-9AC20CDF57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5550" y="738560"/>
            <a:ext cx="3867830" cy="4332912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162A7C-8DF7-4E5A-B6CB-663C45E0B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059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8469210F-9906-4847-B33A-306C59807AE1}"/>
              </a:ext>
            </a:extLst>
          </p:cNvPr>
          <p:cNvCxnSpPr>
            <a:cxnSpLocks/>
          </p:cNvCxnSpPr>
          <p:nvPr/>
        </p:nvCxnSpPr>
        <p:spPr>
          <a:xfrm flipV="1">
            <a:off x="6444208" y="1844623"/>
            <a:ext cx="1447417" cy="13512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포인터로 구현한 연결 큐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005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89972" y="3795886"/>
            <a:ext cx="202584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600" b="1" i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91E14A-E25C-4DCC-AA92-83B4B10772BB}"/>
              </a:ext>
            </a:extLst>
          </p:cNvPr>
          <p:cNvSpPr txBox="1"/>
          <p:nvPr/>
        </p:nvSpPr>
        <p:spPr>
          <a:xfrm>
            <a:off x="683568" y="1153076"/>
            <a:ext cx="3033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배열로 구현한 큐의 문제점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DF50E07E-F0AD-4D99-8830-32533E24549A}"/>
              </a:ext>
            </a:extLst>
          </p:cNvPr>
          <p:cNvSpPr/>
          <p:nvPr/>
        </p:nvSpPr>
        <p:spPr>
          <a:xfrm>
            <a:off x="4283968" y="2895771"/>
            <a:ext cx="1090692" cy="4516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F94284-4EE8-469E-9E2F-A9D3227465A2}"/>
              </a:ext>
            </a:extLst>
          </p:cNvPr>
          <p:cNvSpPr txBox="1"/>
          <p:nvPr/>
        </p:nvSpPr>
        <p:spPr>
          <a:xfrm>
            <a:off x="5210452" y="1153076"/>
            <a:ext cx="3033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포인터로 구현한 큐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74683360-E688-4E19-A40A-E914A2E00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330267"/>
              </p:ext>
            </p:extLst>
          </p:nvPr>
        </p:nvGraphicFramePr>
        <p:xfrm>
          <a:off x="517248" y="2759795"/>
          <a:ext cx="347868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672">
                  <a:extLst>
                    <a:ext uri="{9D8B030D-6E8A-4147-A177-3AD203B41FA5}">
                      <a16:colId xmlns:a16="http://schemas.microsoft.com/office/drawing/2014/main" val="3933108957"/>
                    </a:ext>
                  </a:extLst>
                </a:gridCol>
                <a:gridCol w="869672">
                  <a:extLst>
                    <a:ext uri="{9D8B030D-6E8A-4147-A177-3AD203B41FA5}">
                      <a16:colId xmlns:a16="http://schemas.microsoft.com/office/drawing/2014/main" val="3254778580"/>
                    </a:ext>
                  </a:extLst>
                </a:gridCol>
                <a:gridCol w="869672">
                  <a:extLst>
                    <a:ext uri="{9D8B030D-6E8A-4147-A177-3AD203B41FA5}">
                      <a16:colId xmlns:a16="http://schemas.microsoft.com/office/drawing/2014/main" val="2633041508"/>
                    </a:ext>
                  </a:extLst>
                </a:gridCol>
                <a:gridCol w="869672">
                  <a:extLst>
                    <a:ext uri="{9D8B030D-6E8A-4147-A177-3AD203B41FA5}">
                      <a16:colId xmlns:a16="http://schemas.microsoft.com/office/drawing/2014/main" val="1933360529"/>
                    </a:ext>
                  </a:extLst>
                </a:gridCol>
              </a:tblGrid>
              <a:tr h="2533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505095"/>
                  </a:ext>
                </a:extLst>
              </a:tr>
            </a:tbl>
          </a:graphicData>
        </a:graphic>
      </p:graphicFrame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7E69F864-1EDA-427A-A14B-DD7F244D3DDA}"/>
              </a:ext>
            </a:extLst>
          </p:cNvPr>
          <p:cNvSpPr/>
          <p:nvPr/>
        </p:nvSpPr>
        <p:spPr>
          <a:xfrm>
            <a:off x="777391" y="2534547"/>
            <a:ext cx="328178" cy="1812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81D70071-CE44-4F51-9CF2-B0811B716483}"/>
              </a:ext>
            </a:extLst>
          </p:cNvPr>
          <p:cNvSpPr/>
          <p:nvPr/>
        </p:nvSpPr>
        <p:spPr>
          <a:xfrm>
            <a:off x="3401073" y="2499316"/>
            <a:ext cx="328178" cy="1812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5BEC07-AB8D-4D14-B7B1-9D09537D625C}"/>
              </a:ext>
            </a:extLst>
          </p:cNvPr>
          <p:cNvSpPr txBox="1"/>
          <p:nvPr/>
        </p:nvSpPr>
        <p:spPr>
          <a:xfrm>
            <a:off x="484749" y="2165215"/>
            <a:ext cx="918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Front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552CAA5-CB61-4C13-B7BD-C891EFD6FD14}"/>
              </a:ext>
            </a:extLst>
          </p:cNvPr>
          <p:cNvSpPr txBox="1"/>
          <p:nvPr/>
        </p:nvSpPr>
        <p:spPr>
          <a:xfrm>
            <a:off x="3077037" y="2139702"/>
            <a:ext cx="918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Rear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649C0B8-8A99-480B-9478-BCA72A2A4ECD}"/>
              </a:ext>
            </a:extLst>
          </p:cNvPr>
          <p:cNvCxnSpPr>
            <a:cxnSpLocks/>
          </p:cNvCxnSpPr>
          <p:nvPr/>
        </p:nvCxnSpPr>
        <p:spPr>
          <a:xfrm flipV="1">
            <a:off x="3563888" y="3075806"/>
            <a:ext cx="0" cy="9361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A1AEAF-90C9-452D-A026-0CA9B4E02CF1}"/>
              </a:ext>
            </a:extLst>
          </p:cNvPr>
          <p:cNvSpPr/>
          <p:nvPr/>
        </p:nvSpPr>
        <p:spPr>
          <a:xfrm>
            <a:off x="3032433" y="4011910"/>
            <a:ext cx="1062909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347C69-0EC9-4163-86E6-B3FF04AEFEE1}"/>
              </a:ext>
            </a:extLst>
          </p:cNvPr>
          <p:cNvSpPr txBox="1"/>
          <p:nvPr/>
        </p:nvSpPr>
        <p:spPr>
          <a:xfrm>
            <a:off x="2686788" y="3395389"/>
            <a:ext cx="1062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Error !!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CBC38A-FA9C-4B5D-AA21-A2CC9D6076C8}"/>
              </a:ext>
            </a:extLst>
          </p:cNvPr>
          <p:cNvSpPr/>
          <p:nvPr/>
        </p:nvSpPr>
        <p:spPr>
          <a:xfrm>
            <a:off x="7891625" y="1672864"/>
            <a:ext cx="756812" cy="336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New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04DC3EA-CBA0-4E2C-BB42-6BC0CF9B6F33}"/>
              </a:ext>
            </a:extLst>
          </p:cNvPr>
          <p:cNvSpPr/>
          <p:nvPr/>
        </p:nvSpPr>
        <p:spPr>
          <a:xfrm>
            <a:off x="7891625" y="3843427"/>
            <a:ext cx="756812" cy="336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</a:t>
            </a:r>
            <a:endParaRPr lang="ko-KR" altLang="en-US" dirty="0"/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D490C7F4-3D80-448C-9F15-1BBDD92BFA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697312"/>
              </p:ext>
            </p:extLst>
          </p:nvPr>
        </p:nvGraphicFramePr>
        <p:xfrm>
          <a:off x="5724128" y="2708150"/>
          <a:ext cx="918899" cy="975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18899">
                  <a:extLst>
                    <a:ext uri="{9D8B030D-6E8A-4147-A177-3AD203B41FA5}">
                      <a16:colId xmlns:a16="http://schemas.microsoft.com/office/drawing/2014/main" val="1961370821"/>
                    </a:ext>
                  </a:extLst>
                </a:gridCol>
              </a:tblGrid>
              <a:tr h="2445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Queue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716645"/>
                  </a:ext>
                </a:extLst>
              </a:tr>
              <a:tr h="2037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2"/>
                          </a:solidFill>
                        </a:rPr>
                        <a:t>Rear</a:t>
                      </a:r>
                      <a:endParaRPr lang="ko-KR" alt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320864"/>
                  </a:ext>
                </a:extLst>
              </a:tr>
              <a:tr h="2037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2"/>
                          </a:solidFill>
                        </a:rPr>
                        <a:t>Front</a:t>
                      </a:r>
                      <a:endParaRPr lang="ko-KR" alt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647481"/>
                  </a:ext>
                </a:extLst>
              </a:tr>
            </a:tbl>
          </a:graphicData>
        </a:graphic>
      </p:graphicFrame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F1A07DF9-6955-41A4-8B98-BFB0642E7A10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6643028" y="3544823"/>
            <a:ext cx="1248597" cy="46708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651847DC-E4DE-438C-AFA1-B07EF299AD28}"/>
              </a:ext>
            </a:extLst>
          </p:cNvPr>
          <p:cNvCxnSpPr>
            <a:cxnSpLocks/>
          </p:cNvCxnSpPr>
          <p:nvPr/>
        </p:nvCxnSpPr>
        <p:spPr>
          <a:xfrm flipV="1">
            <a:off x="8270031" y="3291831"/>
            <a:ext cx="0" cy="5515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BA0289F-0167-49D3-B1B6-8F4FBDECFE74}"/>
              </a:ext>
            </a:extLst>
          </p:cNvPr>
          <p:cNvCxnSpPr>
            <a:cxnSpLocks/>
          </p:cNvCxnSpPr>
          <p:nvPr/>
        </p:nvCxnSpPr>
        <p:spPr>
          <a:xfrm flipV="1">
            <a:off x="8270031" y="2009829"/>
            <a:ext cx="0" cy="487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6B56BD03-B0C3-4F17-B8F5-85B0B1ACE04D}"/>
              </a:ext>
            </a:extLst>
          </p:cNvPr>
          <p:cNvSpPr/>
          <p:nvPr/>
        </p:nvSpPr>
        <p:spPr>
          <a:xfrm>
            <a:off x="8225425" y="3003798"/>
            <a:ext cx="89213" cy="95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30A2CE29-CD94-494B-ADC8-DD70A1995C0D}"/>
              </a:ext>
            </a:extLst>
          </p:cNvPr>
          <p:cNvSpPr/>
          <p:nvPr/>
        </p:nvSpPr>
        <p:spPr>
          <a:xfrm>
            <a:off x="8225425" y="2859782"/>
            <a:ext cx="89213" cy="95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7DE7AE47-BF5B-4058-B081-A42DE8D52805}"/>
              </a:ext>
            </a:extLst>
          </p:cNvPr>
          <p:cNvSpPr/>
          <p:nvPr/>
        </p:nvSpPr>
        <p:spPr>
          <a:xfrm>
            <a:off x="8225425" y="2715766"/>
            <a:ext cx="89213" cy="95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0ED0A68-AD7B-4E60-8C1E-B4ADABBB1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64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 flipH="1">
            <a:off x="-612580" y="0"/>
            <a:ext cx="2808316" cy="5143500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3" y="881593"/>
            <a:ext cx="1512168" cy="69765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000" spc="-150">
                <a:solidFill>
                  <a:schemeClr val="bg1"/>
                </a:solidFill>
                <a:latin typeface="+mn-ea"/>
              </a:rPr>
              <a:t>목차</a:t>
            </a:r>
            <a:endParaRPr lang="ko-KR" altLang="en-US" sz="3200" spc="-15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40052" y="1314760"/>
            <a:ext cx="3600000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002	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30162" y="1670296"/>
            <a:ext cx="3600000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큐의 사용 시나리오</a:t>
            </a:r>
          </a:p>
        </p:txBody>
      </p:sp>
      <p:sp>
        <p:nvSpPr>
          <p:cNvPr id="23" name="TextBox 20"/>
          <p:cNvSpPr txBox="1"/>
          <p:nvPr/>
        </p:nvSpPr>
        <p:spPr>
          <a:xfrm>
            <a:off x="2340152" y="339502"/>
            <a:ext cx="3600000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001</a:t>
            </a:r>
            <a:endParaRPr lang="ko-KR" altLang="en-US" sz="200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TextBox 21"/>
          <p:cNvSpPr txBox="1"/>
          <p:nvPr/>
        </p:nvSpPr>
        <p:spPr>
          <a:xfrm>
            <a:off x="2412160" y="683192"/>
            <a:ext cx="3600000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큐란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1B39F8-709D-46F5-926D-A15352706199}"/>
              </a:ext>
            </a:extLst>
          </p:cNvPr>
          <p:cNvSpPr txBox="1"/>
          <p:nvPr/>
        </p:nvSpPr>
        <p:spPr>
          <a:xfrm>
            <a:off x="2339952" y="2303255"/>
            <a:ext cx="3600000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EE4061-44E3-48D3-8EC1-0FF27579FAC3}"/>
              </a:ext>
            </a:extLst>
          </p:cNvPr>
          <p:cNvSpPr txBox="1"/>
          <p:nvPr/>
        </p:nvSpPr>
        <p:spPr>
          <a:xfrm>
            <a:off x="2448164" y="2659524"/>
            <a:ext cx="3600000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배열로 구현한 선형 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B34D20-3725-44A8-895E-BAD554B7F473}"/>
              </a:ext>
            </a:extLst>
          </p:cNvPr>
          <p:cNvSpPr txBox="1"/>
          <p:nvPr/>
        </p:nvSpPr>
        <p:spPr>
          <a:xfrm>
            <a:off x="2339752" y="3291750"/>
            <a:ext cx="3600000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E2866B-3034-4074-ADBF-66AB03AAE41D}"/>
              </a:ext>
            </a:extLst>
          </p:cNvPr>
          <p:cNvSpPr txBox="1"/>
          <p:nvPr/>
        </p:nvSpPr>
        <p:spPr>
          <a:xfrm>
            <a:off x="2466166" y="3648752"/>
            <a:ext cx="3600000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배열로 구현한 원형 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61F156-65F3-4502-AAEA-D430AAF70E0D}"/>
              </a:ext>
            </a:extLst>
          </p:cNvPr>
          <p:cNvSpPr txBox="1"/>
          <p:nvPr/>
        </p:nvSpPr>
        <p:spPr>
          <a:xfrm>
            <a:off x="2339852" y="4280244"/>
            <a:ext cx="3600000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005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92CE2C-BD2B-4122-AA56-44FB6FC0666B}"/>
              </a:ext>
            </a:extLst>
          </p:cNvPr>
          <p:cNvSpPr txBox="1"/>
          <p:nvPr/>
        </p:nvSpPr>
        <p:spPr>
          <a:xfrm>
            <a:off x="2484168" y="4637979"/>
            <a:ext cx="3600000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포인터로 구현한 큐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CFE5D9B-D2D1-4759-9D5B-977D37C65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포인터로 구현한 연결 큐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005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89972" y="3795886"/>
            <a:ext cx="202584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600" b="1" i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E32CB1-D286-4915-8806-C972CAB42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366" y="1190609"/>
            <a:ext cx="3892476" cy="203293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4334311-FBA2-4F50-B46F-E70207BC0A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366" y="3403843"/>
            <a:ext cx="3892476" cy="139224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5AB3F7E-9529-43C3-8BAB-61C3C32928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5753" y="564366"/>
            <a:ext cx="3735010" cy="223646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B5FB636-1D6B-4CD5-9740-C76F76D0B9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5753" y="2826864"/>
            <a:ext cx="3906763" cy="2335695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E587E57-8A45-490A-87F0-953B7BAFE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02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포인터로 구현한 연결 큐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005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89972" y="3795886"/>
            <a:ext cx="202584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600" b="1" i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6B628B2-B5E6-470E-BFA8-0E36E1838E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998737"/>
            <a:ext cx="3547328" cy="395289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3D45CCD-1268-47C4-82BB-38077EAFB28E}"/>
              </a:ext>
            </a:extLst>
          </p:cNvPr>
          <p:cNvSpPr/>
          <p:nvPr/>
        </p:nvSpPr>
        <p:spPr>
          <a:xfrm>
            <a:off x="7416316" y="774874"/>
            <a:ext cx="100811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New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ED8B839-CAA7-45DB-9952-121CC968C14E}"/>
              </a:ext>
            </a:extLst>
          </p:cNvPr>
          <p:cNvSpPr/>
          <p:nvPr/>
        </p:nvSpPr>
        <p:spPr>
          <a:xfrm>
            <a:off x="7416316" y="2251634"/>
            <a:ext cx="100811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8832718-0DB0-4296-8C9E-A30C89DEF475}"/>
              </a:ext>
            </a:extLst>
          </p:cNvPr>
          <p:cNvSpPr/>
          <p:nvPr/>
        </p:nvSpPr>
        <p:spPr>
          <a:xfrm>
            <a:off x="7416316" y="3075806"/>
            <a:ext cx="100811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8A2F703-7D54-4A1F-99BB-568B42C1BF9A}"/>
              </a:ext>
            </a:extLst>
          </p:cNvPr>
          <p:cNvSpPr/>
          <p:nvPr/>
        </p:nvSpPr>
        <p:spPr>
          <a:xfrm>
            <a:off x="7416316" y="3867894"/>
            <a:ext cx="100811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0114A19-0194-4C1A-92C4-9FA3CC781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624851"/>
              </p:ext>
            </p:extLst>
          </p:nvPr>
        </p:nvGraphicFramePr>
        <p:xfrm>
          <a:off x="4206230" y="2023110"/>
          <a:ext cx="1224020" cy="975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24020">
                  <a:extLst>
                    <a:ext uri="{9D8B030D-6E8A-4147-A177-3AD203B41FA5}">
                      <a16:colId xmlns:a16="http://schemas.microsoft.com/office/drawing/2014/main" val="1961370821"/>
                    </a:ext>
                  </a:extLst>
                </a:gridCol>
              </a:tblGrid>
              <a:tr h="2180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Queue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716645"/>
                  </a:ext>
                </a:extLst>
              </a:tr>
              <a:tr h="2180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2"/>
                          </a:solidFill>
                        </a:rPr>
                        <a:t>Rear</a:t>
                      </a:r>
                      <a:endParaRPr lang="ko-KR" alt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320864"/>
                  </a:ext>
                </a:extLst>
              </a:tr>
              <a:tr h="2180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2"/>
                          </a:solidFill>
                        </a:rPr>
                        <a:t>Front</a:t>
                      </a:r>
                      <a:endParaRPr lang="ko-KR" alt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64748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76C3C76-90A2-49C7-9BFA-92BDA0BB559D}"/>
              </a:ext>
            </a:extLst>
          </p:cNvPr>
          <p:cNvSpPr txBox="1"/>
          <p:nvPr/>
        </p:nvSpPr>
        <p:spPr>
          <a:xfrm>
            <a:off x="7452501" y="33008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Step A</a:t>
            </a:r>
            <a:endParaRPr lang="ko-KR" altLang="en-US" dirty="0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547A957E-6B5B-429E-A989-11CABA05279C}"/>
              </a:ext>
            </a:extLst>
          </p:cNvPr>
          <p:cNvCxnSpPr>
            <a:endCxn id="15" idx="1"/>
          </p:cNvCxnSpPr>
          <p:nvPr/>
        </p:nvCxnSpPr>
        <p:spPr>
          <a:xfrm>
            <a:off x="5430250" y="2859782"/>
            <a:ext cx="1986066" cy="126014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AF49BC5-8CB4-481E-B121-26B70E7949D3}"/>
              </a:ext>
            </a:extLst>
          </p:cNvPr>
          <p:cNvCxnSpPr>
            <a:cxnSpLocks/>
          </p:cNvCxnSpPr>
          <p:nvPr/>
        </p:nvCxnSpPr>
        <p:spPr>
          <a:xfrm flipV="1">
            <a:off x="5430250" y="2571750"/>
            <a:ext cx="19800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545E3DF4-9FC4-4C7B-BBD9-C825C5564708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 flipV="1">
            <a:off x="5430250" y="1026902"/>
            <a:ext cx="1986066" cy="148388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1CC29F2-3F61-41F6-8B16-05AAA2506E67}"/>
              </a:ext>
            </a:extLst>
          </p:cNvPr>
          <p:cNvSpPr txBox="1"/>
          <p:nvPr/>
        </p:nvSpPr>
        <p:spPr>
          <a:xfrm>
            <a:off x="6764324" y="161833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Step B</a:t>
            </a:r>
            <a:endParaRPr lang="ko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4056EBFC-469D-4218-9787-39FB3F3C60D8}"/>
              </a:ext>
            </a:extLst>
          </p:cNvPr>
          <p:cNvCxnSpPr>
            <a:cxnSpLocks/>
            <a:stCxn id="15" idx="0"/>
            <a:endCxn id="14" idx="2"/>
          </p:cNvCxnSpPr>
          <p:nvPr/>
        </p:nvCxnSpPr>
        <p:spPr>
          <a:xfrm flipV="1">
            <a:off x="7920372" y="3579862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D217CD0-134E-470C-9886-2ECEFB8117F6}"/>
              </a:ext>
            </a:extLst>
          </p:cNvPr>
          <p:cNvCxnSpPr>
            <a:cxnSpLocks/>
          </p:cNvCxnSpPr>
          <p:nvPr/>
        </p:nvCxnSpPr>
        <p:spPr>
          <a:xfrm flipV="1">
            <a:off x="7908431" y="2747850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D20452DE-759E-4129-A2A3-DBCC9241050A}"/>
              </a:ext>
            </a:extLst>
          </p:cNvPr>
          <p:cNvCxnSpPr>
            <a:cxnSpLocks/>
            <a:stCxn id="13" idx="0"/>
            <a:endCxn id="2" idx="2"/>
          </p:cNvCxnSpPr>
          <p:nvPr/>
        </p:nvCxnSpPr>
        <p:spPr>
          <a:xfrm flipV="1">
            <a:off x="7920372" y="1278930"/>
            <a:ext cx="0" cy="9727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2F4ED2C-C577-474C-898B-708A540965AF}"/>
              </a:ext>
            </a:extLst>
          </p:cNvPr>
          <p:cNvSpPr/>
          <p:nvPr/>
        </p:nvSpPr>
        <p:spPr>
          <a:xfrm>
            <a:off x="1417296" y="3599913"/>
            <a:ext cx="217614" cy="106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>
                <a:solidFill>
                  <a:schemeClr val="accent6">
                    <a:lumMod val="50000"/>
                  </a:schemeClr>
                </a:solidFill>
              </a:rPr>
              <a:t>큐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B4157C4-4FE6-42D7-9872-F0B05856F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88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P spid="3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544B74AC-ED79-4B75-B525-FD53FE3FAC23}"/>
              </a:ext>
            </a:extLst>
          </p:cNvPr>
          <p:cNvCxnSpPr>
            <a:cxnSpLocks/>
            <a:stCxn id="22" idx="1"/>
            <a:endCxn id="41" idx="3"/>
          </p:cNvCxnSpPr>
          <p:nvPr/>
        </p:nvCxnSpPr>
        <p:spPr>
          <a:xfrm rot="10800000" flipV="1">
            <a:off x="6516216" y="3975906"/>
            <a:ext cx="1152128" cy="504056"/>
          </a:xfrm>
          <a:prstGeom prst="bentConnector3">
            <a:avLst>
              <a:gd name="adj1" fmla="val -44629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포인터로 구현한 연결 큐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005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89972" y="3795886"/>
            <a:ext cx="202584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600" b="1" i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E4501F4-0168-40FF-9998-846C01ED2D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652" y="1026902"/>
            <a:ext cx="3695156" cy="3219822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4B46779A-2AD7-499B-A689-D2A440496CB0}"/>
              </a:ext>
            </a:extLst>
          </p:cNvPr>
          <p:cNvSpPr/>
          <p:nvPr/>
        </p:nvSpPr>
        <p:spPr>
          <a:xfrm>
            <a:off x="7668344" y="987574"/>
            <a:ext cx="100811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3F0B8E6-F727-4187-9E18-C85A4BF88D4F}"/>
              </a:ext>
            </a:extLst>
          </p:cNvPr>
          <p:cNvSpPr/>
          <p:nvPr/>
        </p:nvSpPr>
        <p:spPr>
          <a:xfrm>
            <a:off x="7668344" y="2315802"/>
            <a:ext cx="100811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C507CC4-F862-4ED9-AAD6-A39547D405AF}"/>
              </a:ext>
            </a:extLst>
          </p:cNvPr>
          <p:cNvSpPr/>
          <p:nvPr/>
        </p:nvSpPr>
        <p:spPr>
          <a:xfrm>
            <a:off x="7668344" y="3723878"/>
            <a:ext cx="100811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</a:t>
            </a:r>
            <a:endParaRPr lang="ko-KR" altLang="en-US" dirty="0"/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68D46209-A7A0-4115-AE4F-4C7675D05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426153"/>
              </p:ext>
            </p:extLst>
          </p:nvPr>
        </p:nvGraphicFramePr>
        <p:xfrm>
          <a:off x="4206230" y="2023110"/>
          <a:ext cx="1224020" cy="975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24020">
                  <a:extLst>
                    <a:ext uri="{9D8B030D-6E8A-4147-A177-3AD203B41FA5}">
                      <a16:colId xmlns:a16="http://schemas.microsoft.com/office/drawing/2014/main" val="1961370821"/>
                    </a:ext>
                  </a:extLst>
                </a:gridCol>
              </a:tblGrid>
              <a:tr h="2180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Queue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716645"/>
                  </a:ext>
                </a:extLst>
              </a:tr>
              <a:tr h="2180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2"/>
                          </a:solidFill>
                        </a:rPr>
                        <a:t>Rear</a:t>
                      </a:r>
                      <a:endParaRPr lang="ko-KR" alt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320864"/>
                  </a:ext>
                </a:extLst>
              </a:tr>
              <a:tr h="2180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2"/>
                          </a:solidFill>
                        </a:rPr>
                        <a:t>Front</a:t>
                      </a:r>
                      <a:endParaRPr lang="ko-KR" alt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647481"/>
                  </a:ext>
                </a:extLst>
              </a:tr>
            </a:tbl>
          </a:graphicData>
        </a:graphic>
      </p:graphicFrame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F93300C-D67F-4027-A2BB-59CEC551A600}"/>
              </a:ext>
            </a:extLst>
          </p:cNvPr>
          <p:cNvCxnSpPr>
            <a:cxnSpLocks/>
            <a:stCxn id="22" idx="0"/>
            <a:endCxn id="17" idx="2"/>
          </p:cNvCxnSpPr>
          <p:nvPr/>
        </p:nvCxnSpPr>
        <p:spPr>
          <a:xfrm flipV="1">
            <a:off x="8172400" y="2819858"/>
            <a:ext cx="0" cy="9040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7FBBE2D-1C3A-4182-8593-401281F1943D}"/>
              </a:ext>
            </a:extLst>
          </p:cNvPr>
          <p:cNvCxnSpPr>
            <a:cxnSpLocks/>
            <a:stCxn id="17" idx="0"/>
            <a:endCxn id="16" idx="2"/>
          </p:cNvCxnSpPr>
          <p:nvPr/>
        </p:nvCxnSpPr>
        <p:spPr>
          <a:xfrm flipV="1">
            <a:off x="8172400" y="1491630"/>
            <a:ext cx="0" cy="8241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861E2C2-C23A-4D00-A5CD-6D99357F1272}"/>
              </a:ext>
            </a:extLst>
          </p:cNvPr>
          <p:cNvSpPr/>
          <p:nvPr/>
        </p:nvSpPr>
        <p:spPr>
          <a:xfrm>
            <a:off x="5508104" y="4227934"/>
            <a:ext cx="100811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pReturn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798F430-76B4-4B32-ABCF-033BFD7CF8E6}"/>
              </a:ext>
            </a:extLst>
          </p:cNvPr>
          <p:cNvSpPr txBox="1"/>
          <p:nvPr/>
        </p:nvSpPr>
        <p:spPr>
          <a:xfrm>
            <a:off x="6588224" y="4473259"/>
            <a:ext cx="121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Step A</a:t>
            </a:r>
            <a:endParaRPr lang="ko-KR" altLang="en-US" sz="1600" dirty="0"/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9B740FD6-D17B-4297-A93A-AC5445DB15E2}"/>
              </a:ext>
            </a:extLst>
          </p:cNvPr>
          <p:cNvCxnSpPr>
            <a:cxnSpLocks/>
          </p:cNvCxnSpPr>
          <p:nvPr/>
        </p:nvCxnSpPr>
        <p:spPr>
          <a:xfrm flipV="1">
            <a:off x="5430250" y="2643758"/>
            <a:ext cx="2238094" cy="271983"/>
          </a:xfrm>
          <a:prstGeom prst="bentConnector3">
            <a:avLst>
              <a:gd name="adj1" fmla="val 62571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곱하기 기호 51">
            <a:extLst>
              <a:ext uri="{FF2B5EF4-FFF2-40B4-BE49-F238E27FC236}">
                <a16:creationId xmlns:a16="http://schemas.microsoft.com/office/drawing/2014/main" id="{3944FAFD-FF44-4EFB-B5F5-30C208852635}"/>
              </a:ext>
            </a:extLst>
          </p:cNvPr>
          <p:cNvSpPr/>
          <p:nvPr/>
        </p:nvSpPr>
        <p:spPr>
          <a:xfrm>
            <a:off x="7806496" y="3075806"/>
            <a:ext cx="725939" cy="402747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7070C58-EF23-461E-8DA3-7BC24C89CD5F}"/>
              </a:ext>
            </a:extLst>
          </p:cNvPr>
          <p:cNvSpPr txBox="1"/>
          <p:nvPr/>
        </p:nvSpPr>
        <p:spPr>
          <a:xfrm>
            <a:off x="6954128" y="2859782"/>
            <a:ext cx="121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Step B</a:t>
            </a:r>
            <a:endParaRPr lang="ko-KR" altLang="en-US" sz="1600" dirty="0"/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CE58FD19-D14E-4636-A77D-C4F4C2C72B96}"/>
              </a:ext>
            </a:extLst>
          </p:cNvPr>
          <p:cNvCxnSpPr>
            <a:cxnSpLocks/>
            <a:stCxn id="24" idx="3"/>
            <a:endCxn id="16" idx="1"/>
          </p:cNvCxnSpPr>
          <p:nvPr/>
        </p:nvCxnSpPr>
        <p:spPr>
          <a:xfrm flipV="1">
            <a:off x="5430250" y="1239602"/>
            <a:ext cx="2238094" cy="127118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5F4CCB9F-BC79-4A5A-8996-21D50D14945C}"/>
              </a:ext>
            </a:extLst>
          </p:cNvPr>
          <p:cNvCxnSpPr>
            <a:endCxn id="22" idx="1"/>
          </p:cNvCxnSpPr>
          <p:nvPr/>
        </p:nvCxnSpPr>
        <p:spPr>
          <a:xfrm>
            <a:off x="5430250" y="2819858"/>
            <a:ext cx="2238094" cy="115604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88C6D51-B7B9-4505-974F-E8B87AC4F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63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2" grpId="0" animBg="1"/>
      <p:bldP spid="5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포인터로 구현한 연결 큐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005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89972" y="3795886"/>
            <a:ext cx="202584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600" b="1" i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27E1B4F-61B8-4F86-9153-A20A4C7EEB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915566"/>
            <a:ext cx="3677572" cy="18138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7EC67BE-9B9E-4094-B742-96C1060D8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536" y="2729391"/>
            <a:ext cx="3253110" cy="227618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081AB466-6A2E-4649-9B15-474DE6C89F40}"/>
              </a:ext>
            </a:extLst>
          </p:cNvPr>
          <p:cNvSpPr/>
          <p:nvPr/>
        </p:nvSpPr>
        <p:spPr>
          <a:xfrm>
            <a:off x="7409697" y="830814"/>
            <a:ext cx="100811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55000F2-333D-4A50-B701-F7ECCE8A5109}"/>
              </a:ext>
            </a:extLst>
          </p:cNvPr>
          <p:cNvSpPr/>
          <p:nvPr/>
        </p:nvSpPr>
        <p:spPr>
          <a:xfrm>
            <a:off x="7409697" y="2355726"/>
            <a:ext cx="100811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8FA63A3-AB67-4B59-B1D7-FF3D161AD6B1}"/>
              </a:ext>
            </a:extLst>
          </p:cNvPr>
          <p:cNvSpPr/>
          <p:nvPr/>
        </p:nvSpPr>
        <p:spPr>
          <a:xfrm>
            <a:off x="7409697" y="3867894"/>
            <a:ext cx="100811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7AB01BBB-2F75-4791-80C0-B827648A1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734514"/>
              </p:ext>
            </p:extLst>
          </p:nvPr>
        </p:nvGraphicFramePr>
        <p:xfrm>
          <a:off x="4206230" y="2023110"/>
          <a:ext cx="1224020" cy="975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24020">
                  <a:extLst>
                    <a:ext uri="{9D8B030D-6E8A-4147-A177-3AD203B41FA5}">
                      <a16:colId xmlns:a16="http://schemas.microsoft.com/office/drawing/2014/main" val="1961370821"/>
                    </a:ext>
                  </a:extLst>
                </a:gridCol>
              </a:tblGrid>
              <a:tr h="2180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Queue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716645"/>
                  </a:ext>
                </a:extLst>
              </a:tr>
              <a:tr h="2180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2"/>
                          </a:solidFill>
                        </a:rPr>
                        <a:t>Rear</a:t>
                      </a:r>
                      <a:endParaRPr lang="ko-KR" alt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320864"/>
                  </a:ext>
                </a:extLst>
              </a:tr>
              <a:tr h="2180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2"/>
                          </a:solidFill>
                        </a:rPr>
                        <a:t>Front</a:t>
                      </a:r>
                      <a:endParaRPr lang="ko-KR" alt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647481"/>
                  </a:ext>
                </a:extLst>
              </a:tr>
            </a:tbl>
          </a:graphicData>
        </a:graphic>
      </p:graphicFrame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96A29FE9-E08E-41AD-9835-5E2AFF174DBC}"/>
              </a:ext>
            </a:extLst>
          </p:cNvPr>
          <p:cNvCxnSpPr>
            <a:endCxn id="16" idx="1"/>
          </p:cNvCxnSpPr>
          <p:nvPr/>
        </p:nvCxnSpPr>
        <p:spPr>
          <a:xfrm>
            <a:off x="5430250" y="2859782"/>
            <a:ext cx="1979447" cy="126014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1A9CF1DB-30C5-451C-BB57-1DCDF261849A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5430250" y="1026902"/>
            <a:ext cx="1986066" cy="148388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3735EA4-F49E-4735-B133-39941217565F}"/>
              </a:ext>
            </a:extLst>
          </p:cNvPr>
          <p:cNvCxnSpPr>
            <a:cxnSpLocks/>
            <a:stCxn id="16" idx="0"/>
            <a:endCxn id="15" idx="2"/>
          </p:cNvCxnSpPr>
          <p:nvPr/>
        </p:nvCxnSpPr>
        <p:spPr>
          <a:xfrm flipV="1">
            <a:off x="7913753" y="2859782"/>
            <a:ext cx="0" cy="10081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1A1409E-7876-4ECA-9168-8B12AC1A2F78}"/>
              </a:ext>
            </a:extLst>
          </p:cNvPr>
          <p:cNvCxnSpPr>
            <a:cxnSpLocks/>
            <a:stCxn id="15" idx="0"/>
            <a:endCxn id="14" idx="2"/>
          </p:cNvCxnSpPr>
          <p:nvPr/>
        </p:nvCxnSpPr>
        <p:spPr>
          <a:xfrm flipV="1">
            <a:off x="7913753" y="1334870"/>
            <a:ext cx="0" cy="10208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76EDF13-71FB-4926-AB75-192AD2D1C156}"/>
              </a:ext>
            </a:extLst>
          </p:cNvPr>
          <p:cNvSpPr/>
          <p:nvPr/>
        </p:nvSpPr>
        <p:spPr>
          <a:xfrm>
            <a:off x="4464175" y="3701050"/>
            <a:ext cx="1475977" cy="670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pRetuern</a:t>
            </a:r>
            <a:endParaRPr lang="ko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8679165-C57A-4BDB-B5F1-0D3FA03FB437}"/>
              </a:ext>
            </a:extLst>
          </p:cNvPr>
          <p:cNvCxnSpPr/>
          <p:nvPr/>
        </p:nvCxnSpPr>
        <p:spPr>
          <a:xfrm flipH="1">
            <a:off x="5940152" y="4299942"/>
            <a:ext cx="14761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810356C-B8D0-4D8E-9F23-B49142BF4CD5}"/>
              </a:ext>
            </a:extLst>
          </p:cNvPr>
          <p:cNvSpPr txBox="1"/>
          <p:nvPr/>
        </p:nvSpPr>
        <p:spPr>
          <a:xfrm>
            <a:off x="6228184" y="429994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Peek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F97B6B0-9469-4E3D-A17A-F54F72D6F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4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포인터로 구현한 연결 큐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005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89972" y="3795886"/>
            <a:ext cx="202584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600" b="1" i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17D3402-84D8-4D0E-B861-00EA1CC26F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256" y="861239"/>
            <a:ext cx="2946695" cy="413444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921E526-309F-4AF0-A9DB-E568D4CD9F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5276" y="875811"/>
            <a:ext cx="3931468" cy="381777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CFA9EE-4559-45C6-B349-81A98E524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68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07504" y="215073"/>
            <a:ext cx="8963328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3E1154-C9DC-4A77-B551-4E2F2F2423FE}"/>
              </a:ext>
            </a:extLst>
          </p:cNvPr>
          <p:cNvSpPr txBox="1"/>
          <p:nvPr/>
        </p:nvSpPr>
        <p:spPr>
          <a:xfrm>
            <a:off x="1924872" y="2110085"/>
            <a:ext cx="5328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/>
              <a:t>감 사 합 </a:t>
            </a:r>
            <a:r>
              <a:rPr lang="ko-KR" altLang="en-US" sz="5400" dirty="0" err="1"/>
              <a:t>니</a:t>
            </a:r>
            <a:r>
              <a:rPr lang="ko-KR" altLang="en-US" sz="5400" dirty="0"/>
              <a:t> 다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97EA567-ED1D-4A9F-A3A0-C02227BA7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12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큐란</a:t>
            </a: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?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chemeClr val="bg1"/>
                </a:solidFill>
              </a:rPr>
              <a:t>001</a:t>
            </a:r>
          </a:p>
        </p:txBody>
      </p:sp>
      <p:grpSp>
        <p:nvGrpSpPr>
          <p:cNvPr id="31" name="그룹 32"/>
          <p:cNvGrpSpPr/>
          <p:nvPr/>
        </p:nvGrpSpPr>
        <p:grpSpPr>
          <a:xfrm>
            <a:off x="683567" y="980728"/>
            <a:ext cx="2253700" cy="369332"/>
            <a:chOff x="693317" y="796402"/>
            <a:chExt cx="4850122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83679" y="796402"/>
              <a:ext cx="4359760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큐</a:t>
              </a:r>
              <a:endParaRPr lang="en-US" altLang="ko-KR" b="1" i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889972" y="3795886"/>
            <a:ext cx="202584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600" b="1" i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E09169-EDF6-41BA-A1D0-897295779E31}"/>
              </a:ext>
            </a:extLst>
          </p:cNvPr>
          <p:cNvSpPr txBox="1"/>
          <p:nvPr/>
        </p:nvSpPr>
        <p:spPr>
          <a:xfrm>
            <a:off x="4837204" y="3889934"/>
            <a:ext cx="275421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 b="1" dirty="0"/>
              <a:t>특징</a:t>
            </a:r>
            <a:endParaRPr lang="en-US" altLang="ko-KR" sz="1500" b="1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500" dirty="0"/>
              <a:t>선형 자료구조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500" dirty="0"/>
              <a:t>선입선출</a:t>
            </a:r>
            <a:r>
              <a:rPr lang="en-US" altLang="ko-KR" sz="1500" dirty="0"/>
              <a:t>(FIFO)</a:t>
            </a:r>
            <a:endParaRPr lang="ko-KR" altLang="en-US" sz="15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5A4BFD-D044-474D-8F8D-7F298602C06E}"/>
              </a:ext>
            </a:extLst>
          </p:cNvPr>
          <p:cNvSpPr txBox="1"/>
          <p:nvPr/>
        </p:nvSpPr>
        <p:spPr>
          <a:xfrm>
            <a:off x="1691680" y="3897945"/>
            <a:ext cx="275421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 b="1" dirty="0"/>
              <a:t>개념</a:t>
            </a:r>
            <a:endParaRPr lang="en-US" altLang="ko-KR" sz="1500" b="1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500" dirty="0"/>
              <a:t>대기 중인 자료의 줄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500" dirty="0"/>
              <a:t>대기 행렬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BB281BB-7C9F-40F6-85AD-9CB11243E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036" y="1545037"/>
            <a:ext cx="4114112" cy="186019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D71BBF5-2FDC-4EAE-A9B0-A5C5F8CC4D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8064" y="1527852"/>
            <a:ext cx="3375075" cy="2186668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DF799FF-8F92-4481-97C2-6790F2432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큐란</a:t>
            </a: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?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chemeClr val="bg1"/>
                </a:solidFill>
              </a:rPr>
              <a:t>001</a:t>
            </a:r>
          </a:p>
        </p:txBody>
      </p:sp>
      <p:grpSp>
        <p:nvGrpSpPr>
          <p:cNvPr id="31" name="그룹 32"/>
          <p:cNvGrpSpPr/>
          <p:nvPr/>
        </p:nvGrpSpPr>
        <p:grpSpPr>
          <a:xfrm>
            <a:off x="683568" y="980729"/>
            <a:ext cx="2244080" cy="369332"/>
            <a:chOff x="693317" y="796403"/>
            <a:chExt cx="4829419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62976" y="796403"/>
              <a:ext cx="4359760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i="1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큐란</a:t>
              </a:r>
              <a:r>
                <a:rPr lang="en-US" altLang="ko-KR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?</a:t>
              </a:r>
              <a:endParaRPr lang="ko-KR" altLang="en-US" b="1" i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889972" y="3795886"/>
            <a:ext cx="202584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600" b="1" i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EB2DCE2-8F62-4F7F-A84A-6E72931FC6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349" y="1795396"/>
            <a:ext cx="7181301" cy="2044312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34957C5-6398-4CDB-BC6B-9F8564C99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큐의 사용 시나리오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002</a:t>
            </a:r>
          </a:p>
        </p:txBody>
      </p:sp>
      <p:grpSp>
        <p:nvGrpSpPr>
          <p:cNvPr id="31" name="그룹 32"/>
          <p:cNvGrpSpPr/>
          <p:nvPr/>
        </p:nvGrpSpPr>
        <p:grpSpPr>
          <a:xfrm>
            <a:off x="683567" y="1002214"/>
            <a:ext cx="7716688" cy="338906"/>
            <a:chOff x="693317" y="820632"/>
            <a:chExt cx="16606859" cy="382173"/>
          </a:xfrm>
        </p:grpSpPr>
        <p:sp>
          <p:nvSpPr>
            <p:cNvPr id="32" name="TextBox 33"/>
            <p:cNvSpPr txBox="1"/>
            <p:nvPr/>
          </p:nvSpPr>
          <p:spPr>
            <a:xfrm>
              <a:off x="1137512" y="820632"/>
              <a:ext cx="16162664" cy="38217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b="1" i="1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인큐</a:t>
              </a:r>
              <a:r>
                <a:rPr lang="en-US" altLang="ko-KR" sz="1600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(enqueue)</a:t>
              </a:r>
              <a:r>
                <a:rPr lang="ko-KR" altLang="en-US" sz="1600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 연산</a:t>
              </a: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889972" y="3795886"/>
            <a:ext cx="202584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600" b="1" i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A00B237-768A-4AED-B04E-831E17F25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316" y="1760308"/>
            <a:ext cx="2314575" cy="21050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D3BFC6B-CD7C-487A-AA12-A2077EDAF6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8484" y="1656042"/>
            <a:ext cx="2362200" cy="1666875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1C2551CA-EBB7-45D5-9E4D-1294A15176BD}"/>
              </a:ext>
            </a:extLst>
          </p:cNvPr>
          <p:cNvSpPr/>
          <p:nvPr/>
        </p:nvSpPr>
        <p:spPr>
          <a:xfrm>
            <a:off x="3991235" y="2208462"/>
            <a:ext cx="129614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A17918C-D706-4FD3-8A4E-46BF0A098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큐의 사용 시나리오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002</a:t>
            </a:r>
          </a:p>
        </p:txBody>
      </p:sp>
      <p:grpSp>
        <p:nvGrpSpPr>
          <p:cNvPr id="31" name="그룹 32"/>
          <p:cNvGrpSpPr/>
          <p:nvPr/>
        </p:nvGrpSpPr>
        <p:grpSpPr>
          <a:xfrm>
            <a:off x="683567" y="1002214"/>
            <a:ext cx="7716688" cy="338906"/>
            <a:chOff x="693317" y="820632"/>
            <a:chExt cx="16606859" cy="382173"/>
          </a:xfrm>
        </p:grpSpPr>
        <p:sp>
          <p:nvSpPr>
            <p:cNvPr id="32" name="TextBox 33"/>
            <p:cNvSpPr txBox="1"/>
            <p:nvPr/>
          </p:nvSpPr>
          <p:spPr>
            <a:xfrm>
              <a:off x="1137512" y="820632"/>
              <a:ext cx="16162664" cy="38217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b="1" i="1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디큐</a:t>
              </a:r>
              <a:r>
                <a:rPr lang="en-US" altLang="ko-KR" sz="1600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(</a:t>
              </a:r>
              <a:r>
                <a:rPr lang="en-US" altLang="ko-KR" sz="1600" b="1" i="1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Dqueue</a:t>
              </a:r>
              <a:r>
                <a:rPr lang="en-US" altLang="ko-KR" sz="1600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)</a:t>
              </a:r>
              <a:r>
                <a:rPr lang="ko-KR" altLang="en-US" sz="1600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 연산</a:t>
              </a: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889972" y="3795886"/>
            <a:ext cx="202584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600" b="1" i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CC0B888-5D61-451F-AED4-83D5BC9658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1868344"/>
            <a:ext cx="2640330" cy="170783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904C165-3DFE-4374-BF10-AEA00784DB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7634" y="1799523"/>
            <a:ext cx="2692718" cy="2242185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5EA9009C-3E96-4313-95AA-C3DF4D41BE64}"/>
              </a:ext>
            </a:extLst>
          </p:cNvPr>
          <p:cNvSpPr/>
          <p:nvPr/>
        </p:nvSpPr>
        <p:spPr>
          <a:xfrm>
            <a:off x="4039522" y="2355726"/>
            <a:ext cx="964526" cy="338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4962034-5010-40AC-8BBF-6EB05191B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87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큐의 사용 시나리오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002</a:t>
            </a:r>
          </a:p>
        </p:txBody>
      </p:sp>
      <p:grpSp>
        <p:nvGrpSpPr>
          <p:cNvPr id="31" name="그룹 32"/>
          <p:cNvGrpSpPr/>
          <p:nvPr/>
        </p:nvGrpSpPr>
        <p:grpSpPr>
          <a:xfrm>
            <a:off x="683567" y="1002214"/>
            <a:ext cx="7716688" cy="338906"/>
            <a:chOff x="693317" y="820632"/>
            <a:chExt cx="16606859" cy="382173"/>
          </a:xfrm>
        </p:grpSpPr>
        <p:sp>
          <p:nvSpPr>
            <p:cNvPr id="32" name="TextBox 33"/>
            <p:cNvSpPr txBox="1"/>
            <p:nvPr/>
          </p:nvSpPr>
          <p:spPr>
            <a:xfrm>
              <a:off x="1137512" y="820632"/>
              <a:ext cx="16162664" cy="38217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피크</a:t>
              </a:r>
              <a:r>
                <a:rPr lang="en-US" altLang="ko-KR" sz="1600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(Peek)</a:t>
              </a:r>
              <a:r>
                <a:rPr lang="ko-KR" altLang="en-US" sz="1600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 연산</a:t>
              </a: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889972" y="3795886"/>
            <a:ext cx="202584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600" b="1" i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C9BBBD0-703E-414D-9C16-3E5F5F42E7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4475" y="1562785"/>
            <a:ext cx="6115050" cy="2790825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B96EA54-D75E-4305-B39C-9A30E91C7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43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배열로 구현한 선형 큐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003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89972" y="3795886"/>
            <a:ext cx="202584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600" b="1" i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4AF9D59-81BF-45E3-A4EA-2BB4642F0C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1131590"/>
            <a:ext cx="4320480" cy="351215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9F84A5D-BF36-48AE-B856-4AF5B0597E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007908"/>
            <a:ext cx="4204106" cy="3849158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BC9A756-22A0-4C59-877D-341E623AE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73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배열로 구현한 선형 큐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003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89972" y="3795886"/>
            <a:ext cx="202584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600" b="1" i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27887A1-1752-4F2B-92B5-8F8F641B1E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1032260"/>
            <a:ext cx="4162579" cy="3849159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F9E5F0C-B0D0-478F-9AD9-9D208E184D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333591"/>
              </p:ext>
            </p:extLst>
          </p:nvPr>
        </p:nvGraphicFramePr>
        <p:xfrm>
          <a:off x="5076056" y="1707654"/>
          <a:ext cx="3816424" cy="402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106">
                  <a:extLst>
                    <a:ext uri="{9D8B030D-6E8A-4147-A177-3AD203B41FA5}">
                      <a16:colId xmlns:a16="http://schemas.microsoft.com/office/drawing/2014/main" val="3933108957"/>
                    </a:ext>
                  </a:extLst>
                </a:gridCol>
                <a:gridCol w="954106">
                  <a:extLst>
                    <a:ext uri="{9D8B030D-6E8A-4147-A177-3AD203B41FA5}">
                      <a16:colId xmlns:a16="http://schemas.microsoft.com/office/drawing/2014/main" val="3254778580"/>
                    </a:ext>
                  </a:extLst>
                </a:gridCol>
                <a:gridCol w="954106">
                  <a:extLst>
                    <a:ext uri="{9D8B030D-6E8A-4147-A177-3AD203B41FA5}">
                      <a16:colId xmlns:a16="http://schemas.microsoft.com/office/drawing/2014/main" val="2633041508"/>
                    </a:ext>
                  </a:extLst>
                </a:gridCol>
                <a:gridCol w="954106">
                  <a:extLst>
                    <a:ext uri="{9D8B030D-6E8A-4147-A177-3AD203B41FA5}">
                      <a16:colId xmlns:a16="http://schemas.microsoft.com/office/drawing/2014/main" val="1933360529"/>
                    </a:ext>
                  </a:extLst>
                </a:gridCol>
              </a:tblGrid>
              <a:tr h="40273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505095"/>
                  </a:ext>
                </a:extLst>
              </a:tr>
            </a:tbl>
          </a:graphicData>
        </a:graphic>
      </p:graphicFrame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8047E052-C478-4E72-9E40-F1B9B65CFD97}"/>
              </a:ext>
            </a:extLst>
          </p:cNvPr>
          <p:cNvSpPr/>
          <p:nvPr/>
        </p:nvSpPr>
        <p:spPr>
          <a:xfrm>
            <a:off x="5382789" y="1305330"/>
            <a:ext cx="360040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CC0EA1D1-E611-49C7-AD90-1A50DA7DF03B}"/>
              </a:ext>
            </a:extLst>
          </p:cNvPr>
          <p:cNvSpPr/>
          <p:nvPr/>
        </p:nvSpPr>
        <p:spPr>
          <a:xfrm>
            <a:off x="7272300" y="1305330"/>
            <a:ext cx="360040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5DF0B8-FC6D-4880-8848-CC1E3190DB8F}"/>
              </a:ext>
            </a:extLst>
          </p:cNvPr>
          <p:cNvSpPr txBox="1"/>
          <p:nvPr/>
        </p:nvSpPr>
        <p:spPr>
          <a:xfrm>
            <a:off x="5058753" y="91556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Front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48C3E3-46E0-48C0-96F8-66D711EC2E55}"/>
              </a:ext>
            </a:extLst>
          </p:cNvPr>
          <p:cNvSpPr txBox="1"/>
          <p:nvPr/>
        </p:nvSpPr>
        <p:spPr>
          <a:xfrm>
            <a:off x="6948264" y="91556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Rear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1C12D231-CD64-4382-9DB1-DE271E00C055}"/>
              </a:ext>
            </a:extLst>
          </p:cNvPr>
          <p:cNvSpPr/>
          <p:nvPr/>
        </p:nvSpPr>
        <p:spPr>
          <a:xfrm>
            <a:off x="6804248" y="2571750"/>
            <a:ext cx="396044" cy="79208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8A90C479-A6EA-4B9F-A02A-9AFDA14D6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764167"/>
              </p:ext>
            </p:extLst>
          </p:nvPr>
        </p:nvGraphicFramePr>
        <p:xfrm>
          <a:off x="5093359" y="4257247"/>
          <a:ext cx="3816424" cy="402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106">
                  <a:extLst>
                    <a:ext uri="{9D8B030D-6E8A-4147-A177-3AD203B41FA5}">
                      <a16:colId xmlns:a16="http://schemas.microsoft.com/office/drawing/2014/main" val="3933108957"/>
                    </a:ext>
                  </a:extLst>
                </a:gridCol>
                <a:gridCol w="954106">
                  <a:extLst>
                    <a:ext uri="{9D8B030D-6E8A-4147-A177-3AD203B41FA5}">
                      <a16:colId xmlns:a16="http://schemas.microsoft.com/office/drawing/2014/main" val="3254778580"/>
                    </a:ext>
                  </a:extLst>
                </a:gridCol>
                <a:gridCol w="954106">
                  <a:extLst>
                    <a:ext uri="{9D8B030D-6E8A-4147-A177-3AD203B41FA5}">
                      <a16:colId xmlns:a16="http://schemas.microsoft.com/office/drawing/2014/main" val="2633041508"/>
                    </a:ext>
                  </a:extLst>
                </a:gridCol>
                <a:gridCol w="954106">
                  <a:extLst>
                    <a:ext uri="{9D8B030D-6E8A-4147-A177-3AD203B41FA5}">
                      <a16:colId xmlns:a16="http://schemas.microsoft.com/office/drawing/2014/main" val="1933360529"/>
                    </a:ext>
                  </a:extLst>
                </a:gridCol>
              </a:tblGrid>
              <a:tr h="40273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505095"/>
                  </a:ext>
                </a:extLst>
              </a:tr>
            </a:tbl>
          </a:graphicData>
        </a:graphic>
      </p:graphicFrame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ECC40666-B38B-4751-AED9-C0822845A1CA}"/>
              </a:ext>
            </a:extLst>
          </p:cNvPr>
          <p:cNvSpPr/>
          <p:nvPr/>
        </p:nvSpPr>
        <p:spPr>
          <a:xfrm>
            <a:off x="5400092" y="3854923"/>
            <a:ext cx="360040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EA04FBC7-D40E-47D1-A308-D5AF5385884B}"/>
              </a:ext>
            </a:extLst>
          </p:cNvPr>
          <p:cNvSpPr/>
          <p:nvPr/>
        </p:nvSpPr>
        <p:spPr>
          <a:xfrm>
            <a:off x="7289603" y="3854923"/>
            <a:ext cx="360040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36E8C1-685D-42DD-A876-9CCCF951A6CF}"/>
              </a:ext>
            </a:extLst>
          </p:cNvPr>
          <p:cNvSpPr txBox="1"/>
          <p:nvPr/>
        </p:nvSpPr>
        <p:spPr>
          <a:xfrm>
            <a:off x="5076056" y="3465159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Front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ECAE0F-224C-421D-845F-B240FBECB965}"/>
              </a:ext>
            </a:extLst>
          </p:cNvPr>
          <p:cNvSpPr txBox="1"/>
          <p:nvPr/>
        </p:nvSpPr>
        <p:spPr>
          <a:xfrm>
            <a:off x="6965567" y="3465159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Rear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836C0F54-1B97-4179-99EA-13AB2652A8DF}"/>
              </a:ext>
            </a:extLst>
          </p:cNvPr>
          <p:cNvSpPr/>
          <p:nvPr/>
        </p:nvSpPr>
        <p:spPr>
          <a:xfrm>
            <a:off x="6699213" y="804421"/>
            <a:ext cx="573087" cy="1876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811513A5-38EB-4769-9D38-C06F8AA472DB}"/>
              </a:ext>
            </a:extLst>
          </p:cNvPr>
          <p:cNvSpPr/>
          <p:nvPr/>
        </p:nvSpPr>
        <p:spPr>
          <a:xfrm>
            <a:off x="6336196" y="1305330"/>
            <a:ext cx="360040" cy="28803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0244AE9-BE8C-4B54-BEE7-B292EC6EA962}"/>
              </a:ext>
            </a:extLst>
          </p:cNvPr>
          <p:cNvSpPr txBox="1"/>
          <p:nvPr/>
        </p:nvSpPr>
        <p:spPr>
          <a:xfrm>
            <a:off x="6012160" y="91556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Rear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09BB931-322E-439C-A602-FE685FB9C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25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</TotalTime>
  <Words>1572</Words>
  <Application>Microsoft Office PowerPoint</Application>
  <PresentationFormat>화면 슬라이드 쇼(16:9)</PresentationFormat>
  <Paragraphs>259</Paragraphs>
  <Slides>25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R&amp;D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이상민</cp:lastModifiedBy>
  <cp:revision>248</cp:revision>
  <dcterms:created xsi:type="dcterms:W3CDTF">2006-10-05T04:04:58Z</dcterms:created>
  <dcterms:modified xsi:type="dcterms:W3CDTF">2018-10-17T09:30:02Z</dcterms:modified>
  <cp:version>1000.0000.01</cp:version>
</cp:coreProperties>
</file>