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18.xml" ContentType="application/vnd.openxmlformats-officedocument.presentationml.comments+xml"/>
  <Override PartName="/ppt/notesSlides/notesSlide21.xml" ContentType="application/vnd.openxmlformats-officedocument.presentationml.notesSlide+xml"/>
  <Override PartName="/ppt/comments/comment19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2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7" r:id="rId10"/>
    <p:sldId id="269" r:id="rId11"/>
    <p:sldId id="271" r:id="rId12"/>
    <p:sldId id="287" r:id="rId13"/>
    <p:sldId id="273" r:id="rId14"/>
    <p:sldId id="277" r:id="rId15"/>
    <p:sldId id="288" r:id="rId16"/>
    <p:sldId id="278" r:id="rId17"/>
    <p:sldId id="279" r:id="rId18"/>
    <p:sldId id="280" r:id="rId19"/>
    <p:sldId id="281" r:id="rId20"/>
    <p:sldId id="282" r:id="rId21"/>
    <p:sldId id="289" r:id="rId22"/>
    <p:sldId id="283" r:id="rId23"/>
    <p:sldId id="285" r:id="rId24"/>
    <p:sldId id="286" r:id="rId25"/>
    <p:sldId id="290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soft" initials="w" lastIdx="28" clrIdx="0"/>
  <p:cmAuthor id="2" name="이상민" initials="이" lastIdx="2" clrIdx="1">
    <p:extLst>
      <p:ext uri="{19B8F6BF-5375-455C-9EA6-DF929625EA0E}">
        <p15:presenceInfo xmlns:p15="http://schemas.microsoft.com/office/powerpoint/2012/main" userId="이상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0" autoAdjust="0"/>
    <p:restoredTop sz="81486" autoAdjust="0"/>
  </p:normalViewPr>
  <p:slideViewPr>
    <p:cSldViewPr>
      <p:cViewPr varScale="1">
        <p:scale>
          <a:sx n="109" d="100"/>
          <a:sy n="109" d="100"/>
        </p:scale>
        <p:origin x="144" y="276"/>
      </p:cViewPr>
      <p:guideLst>
        <p:guide orient="horz" pos="1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12">
    <p:pos x="9" y="9"/>
    <p:text/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15">
    <p:pos x="9" y="9"/>
    <p:text/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4T19:48:37.114" idx="4">
    <p:pos x="-264" y="-97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30E1C2D-B41F-4C3F-AA7D-A7311F8B181A}" type="datetime1">
              <a:rPr lang="ko-KR" altLang="en-US"/>
              <a:pPr lvl="0">
                <a:defRPr/>
              </a:pPr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3A6F6B-22E0-403F-93B6-9D1F38018D4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7</a:t>
            </a:r>
            <a:r>
              <a:rPr lang="ko-KR" altLang="en-US" dirty="0"/>
              <a:t>장 큐 세미나를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33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디큐</a:t>
            </a:r>
            <a:r>
              <a:rPr lang="ko-KR" altLang="en-US" dirty="0"/>
              <a:t> 연산 함수는 큐가 비어 있는지 점검한 뒤 프런트 위치를 증가시키고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890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Peek </a:t>
            </a:r>
            <a:r>
              <a:rPr lang="ko-KR" altLang="en-US" dirty="0"/>
              <a:t>연산은 </a:t>
            </a:r>
            <a:r>
              <a:rPr lang="en-US" altLang="ko-KR" dirty="0"/>
              <a:t>Front</a:t>
            </a:r>
            <a:r>
              <a:rPr lang="ko-KR" altLang="en-US" dirty="0"/>
              <a:t>에 있는 데이터를 </a:t>
            </a:r>
            <a:r>
              <a:rPr lang="ko-KR" altLang="en-US" dirty="0" err="1"/>
              <a:t>삭제시키지</a:t>
            </a:r>
            <a:r>
              <a:rPr lang="ko-KR" altLang="en-US" dirty="0"/>
              <a:t> 않고 데이터 값만 가져오는 연산입니다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37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디큐</a:t>
            </a:r>
            <a:r>
              <a:rPr lang="ko-KR" altLang="en-US" dirty="0"/>
              <a:t> 연산 함수는 큐가 비어 있는지 점검한 뒤 프런트 위치를 증가시키고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76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Peek </a:t>
            </a:r>
            <a:r>
              <a:rPr lang="ko-KR" altLang="en-US" dirty="0"/>
              <a:t>연산은 </a:t>
            </a:r>
            <a:r>
              <a:rPr lang="en-US" altLang="ko-KR" dirty="0"/>
              <a:t>Front</a:t>
            </a:r>
            <a:r>
              <a:rPr lang="ko-KR" altLang="en-US" dirty="0"/>
              <a:t>에 있는 데이터를 </a:t>
            </a:r>
            <a:r>
              <a:rPr lang="ko-KR" altLang="en-US" dirty="0" err="1"/>
              <a:t>삭제시키지</a:t>
            </a:r>
            <a:r>
              <a:rPr lang="ko-KR" altLang="en-US" dirty="0"/>
              <a:t> 않고 데이터 값만 가져오는 연산입니다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331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 큐의 문제점은 </a:t>
            </a:r>
            <a:r>
              <a:rPr lang="ko-KR" altLang="en-US" dirty="0" err="1"/>
              <a:t>디큐</a:t>
            </a:r>
            <a:r>
              <a:rPr lang="ko-KR" altLang="en-US" dirty="0"/>
              <a:t> 연산을 하면 그 </a:t>
            </a:r>
            <a:r>
              <a:rPr lang="ko-KR" altLang="en-US" dirty="0" err="1"/>
              <a:t>디큐된</a:t>
            </a:r>
            <a:r>
              <a:rPr lang="ko-KR" altLang="en-US" dirty="0"/>
              <a:t> 위치는 사용할 수 없게 되어 메모리 낭비가 발생합니다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문제점을 보안 하기 위해 원형 큐를 사용하게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원형 큐는 마지막 노드가 첫 번째 노드와 연결되어 있으므로 마지막 위치인 </a:t>
            </a:r>
            <a:r>
              <a:rPr lang="en-US" altLang="ko-KR" dirty="0"/>
              <a:t>10</a:t>
            </a:r>
            <a:r>
              <a:rPr lang="ko-KR" altLang="en-US" dirty="0"/>
              <a:t>번째 에서 </a:t>
            </a:r>
            <a:r>
              <a:rPr lang="ko-KR" altLang="en-US" dirty="0" err="1"/>
              <a:t>인큐를</a:t>
            </a:r>
            <a:r>
              <a:rPr lang="ko-KR" altLang="en-US" dirty="0"/>
              <a:t> 하게 되면 </a:t>
            </a:r>
            <a:r>
              <a:rPr lang="en-US" altLang="ko-KR" dirty="0"/>
              <a:t>0 </a:t>
            </a:r>
            <a:r>
              <a:rPr lang="ko-KR" altLang="en-US" dirty="0"/>
              <a:t>번째에 노드가 추가가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58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193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8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280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91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5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번째로는 큐에 대해 설명을 하고</a:t>
            </a:r>
            <a:endParaRPr lang="en-US" altLang="ko-KR" dirty="0"/>
          </a:p>
          <a:p>
            <a:r>
              <a:rPr lang="ko-KR" altLang="en-US" dirty="0"/>
              <a:t>그 후 큐의 사용 시나리오</a:t>
            </a:r>
            <a:endParaRPr lang="en-US" altLang="ko-KR" dirty="0"/>
          </a:p>
          <a:p>
            <a:r>
              <a:rPr lang="ko-KR" altLang="en-US" dirty="0"/>
              <a:t>그리고 배열로 구현한 선형 큐</a:t>
            </a:r>
            <a:endParaRPr lang="en-US" altLang="ko-KR" dirty="0"/>
          </a:p>
          <a:p>
            <a:r>
              <a:rPr lang="ko-KR" altLang="en-US" dirty="0"/>
              <a:t>그리고 배열로 구현한 원형 큐</a:t>
            </a:r>
            <a:endParaRPr lang="en-US" altLang="ko-KR" dirty="0"/>
          </a:p>
          <a:p>
            <a:r>
              <a:rPr lang="ko-KR" altLang="en-US" dirty="0"/>
              <a:t>마지막으로 포인터로 구현한 큐를 설명하겠습니다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77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06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3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2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69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61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큐는 사람들이 대기하고 있는 줄 </a:t>
            </a:r>
            <a:r>
              <a:rPr lang="ko-KR" altLang="en-US" dirty="0" err="1"/>
              <a:t>처럼</a:t>
            </a:r>
            <a:endParaRPr lang="en-US" altLang="ko-KR" dirty="0"/>
          </a:p>
          <a:p>
            <a:r>
              <a:rPr lang="ko-KR" altLang="en-US" dirty="0"/>
              <a:t>무언가를 처리하기 위해 대기 중인 자료의 줄을 뜻하며 자료구조의 의미로는 대기 행렬 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큐의 특징은 한 줄로 연결되어 있으므로 선형 자료구조 입니다</a:t>
            </a:r>
            <a:r>
              <a:rPr lang="en-US" altLang="ko-KR" dirty="0"/>
              <a:t>. </a:t>
            </a:r>
            <a:r>
              <a:rPr lang="ko-KR" altLang="en-US" dirty="0"/>
              <a:t>그리고 가장 먼저 대기하고 있던 사람이 가장 먼저 들어가는 것과 같이 가장 먼저 들어간 자료가 가장 먼저 나오므로 선입선출 이라는 특징을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스택에서는 </a:t>
            </a:r>
            <a:r>
              <a:rPr lang="en-US" altLang="ko-KR" dirty="0"/>
              <a:t>Top </a:t>
            </a:r>
            <a:r>
              <a:rPr lang="ko-KR" altLang="en-US" dirty="0"/>
              <a:t>에서 자료를 삽입하고 삭제하는 구조였으나</a:t>
            </a:r>
            <a:endParaRPr lang="en-US" altLang="ko-KR" dirty="0"/>
          </a:p>
          <a:p>
            <a:r>
              <a:rPr lang="ko-KR" altLang="en-US" dirty="0"/>
              <a:t>큐는 새로운 자료를 맨 뒤이며 저장된 원소 중에서 마지막 원소인 </a:t>
            </a:r>
            <a:r>
              <a:rPr lang="ko-KR" altLang="en-US" dirty="0" err="1"/>
              <a:t>리어에</a:t>
            </a:r>
            <a:r>
              <a:rPr lang="ko-KR" altLang="en-US" dirty="0"/>
              <a:t> 추가를 하고 맨 앞이며 저장된 원소 중에서 첫 번째 원소인 프런트에서 자료를 제거하여 반환하거나 데이터를 가져옵니다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8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인큐</a:t>
            </a:r>
            <a:r>
              <a:rPr lang="ko-KR" altLang="en-US" dirty="0"/>
              <a:t> 연산은 큐의 </a:t>
            </a:r>
            <a:r>
              <a:rPr lang="ko-KR" altLang="en-US" dirty="0" err="1"/>
              <a:t>리어에</a:t>
            </a:r>
            <a:r>
              <a:rPr lang="ko-KR" altLang="en-US" dirty="0"/>
              <a:t> 새로운 자료를 추가하는 연산입니다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연산 과정은 </a:t>
            </a:r>
            <a:r>
              <a:rPr lang="en-US" altLang="ko-KR" dirty="0"/>
              <a:t>Rear</a:t>
            </a:r>
            <a:r>
              <a:rPr lang="ko-KR" altLang="en-US" dirty="0"/>
              <a:t>가 추가할 </a:t>
            </a:r>
            <a:r>
              <a:rPr lang="en-US" altLang="ko-KR" dirty="0"/>
              <a:t>3</a:t>
            </a:r>
            <a:r>
              <a:rPr lang="ko-KR" altLang="en-US" dirty="0"/>
              <a:t>번째 위치를 가리키게 합니다</a:t>
            </a:r>
            <a:r>
              <a:rPr lang="en-US" altLang="ko-KR" dirty="0"/>
              <a:t>. </a:t>
            </a:r>
            <a:r>
              <a:rPr lang="ko-KR" altLang="en-US" dirty="0"/>
              <a:t>그 후 그 </a:t>
            </a:r>
            <a:r>
              <a:rPr lang="en-US" altLang="ko-KR" dirty="0"/>
              <a:t>3</a:t>
            </a:r>
            <a:r>
              <a:rPr lang="ko-KR" altLang="en-US" dirty="0"/>
              <a:t>번 째 자리에 새로운 자료를 추가합니다</a:t>
            </a:r>
            <a:r>
              <a:rPr lang="en-US" altLang="ko-KR" dirty="0"/>
              <a:t>. </a:t>
            </a:r>
            <a:r>
              <a:rPr lang="ko-KR" altLang="en-US" dirty="0"/>
              <a:t>이처럼 새로운 자료를 넣어도</a:t>
            </a:r>
            <a:r>
              <a:rPr lang="en-US" altLang="ko-KR" dirty="0"/>
              <a:t> front</a:t>
            </a:r>
            <a:r>
              <a:rPr lang="ko-KR" altLang="en-US" dirty="0"/>
              <a:t>는 변하지 않고 </a:t>
            </a:r>
            <a:r>
              <a:rPr lang="en-US" altLang="ko-KR" dirty="0"/>
              <a:t>rear</a:t>
            </a:r>
            <a:r>
              <a:rPr lang="ko-KR" altLang="en-US" dirty="0"/>
              <a:t>만 변하게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34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디큐</a:t>
            </a:r>
            <a:r>
              <a:rPr lang="ko-KR" altLang="en-US" dirty="0"/>
              <a:t> 연산은 큐의 프론트에서 자료를 제거하여 반환합니다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연산 과정은 </a:t>
            </a:r>
            <a:r>
              <a:rPr lang="en-US" altLang="ko-KR" dirty="0"/>
              <a:t>front</a:t>
            </a:r>
            <a:r>
              <a:rPr lang="ko-KR" altLang="en-US" dirty="0"/>
              <a:t>가 다음 위치인 </a:t>
            </a:r>
            <a:r>
              <a:rPr lang="en-US" altLang="ko-KR" dirty="0"/>
              <a:t>1</a:t>
            </a:r>
            <a:r>
              <a:rPr lang="ko-KR" altLang="en-US" dirty="0"/>
              <a:t>번 째를 가리키도록 하고 </a:t>
            </a:r>
            <a:r>
              <a:rPr lang="en-US" altLang="ko-KR" dirty="0"/>
              <a:t>0</a:t>
            </a:r>
            <a:r>
              <a:rPr lang="ko-KR" altLang="en-US" dirty="0"/>
              <a:t>번 째의 노드를 꺼내 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이처럼 </a:t>
            </a:r>
            <a:r>
              <a:rPr lang="ko-KR" altLang="en-US" dirty="0" err="1"/>
              <a:t>디큐</a:t>
            </a:r>
            <a:r>
              <a:rPr lang="ko-KR" altLang="en-US" dirty="0"/>
              <a:t> 연산을 계속 하게 되면 주어진 자료가 프론트이면서 동시에 </a:t>
            </a:r>
            <a:r>
              <a:rPr lang="ko-KR" altLang="en-US" dirty="0" err="1"/>
              <a:t>리어가</a:t>
            </a:r>
            <a:r>
              <a:rPr lang="ko-KR" altLang="en-US" dirty="0"/>
              <a:t> 되는데 그것의 의미는 자료가 가장 나중에 추가된 자료이며 자료가 하나 밖에 없다는 것을 의미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Peek </a:t>
            </a:r>
            <a:r>
              <a:rPr lang="ko-KR" altLang="en-US" dirty="0"/>
              <a:t>연산은 </a:t>
            </a:r>
            <a:r>
              <a:rPr lang="en-US" altLang="ko-KR" dirty="0"/>
              <a:t>Front</a:t>
            </a:r>
            <a:r>
              <a:rPr lang="ko-KR" altLang="en-US" dirty="0"/>
              <a:t>에 있는 데이터를 </a:t>
            </a:r>
            <a:r>
              <a:rPr lang="ko-KR" altLang="en-US" dirty="0" err="1"/>
              <a:t>삭제시키지</a:t>
            </a:r>
            <a:r>
              <a:rPr lang="ko-KR" altLang="en-US" dirty="0"/>
              <a:t> 않고 데이터 값만 가져오는 연산입니다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7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언어로 구성된 선형 큐를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노드에는 데이터 값만 있으며</a:t>
            </a:r>
            <a:endParaRPr lang="en-US" altLang="ko-KR" dirty="0"/>
          </a:p>
          <a:p>
            <a:r>
              <a:rPr lang="ko-KR" altLang="en-US" dirty="0"/>
              <a:t>큐 타입에는 </a:t>
            </a:r>
            <a:r>
              <a:rPr lang="en-US" altLang="ko-KR" dirty="0"/>
              <a:t>~ 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큐 생성 함수는 처음에 새로운 큐의 메모리 할당과 값 초기화를 합니다</a:t>
            </a:r>
            <a:r>
              <a:rPr lang="en-US" altLang="ko-KR" dirty="0"/>
              <a:t>. </a:t>
            </a:r>
            <a:r>
              <a:rPr lang="ko-KR" altLang="en-US" dirty="0"/>
              <a:t>그 후 큐 크기 설정과 프런트와 </a:t>
            </a:r>
            <a:r>
              <a:rPr lang="ko-KR" altLang="en-US" dirty="0" err="1"/>
              <a:t>리어의</a:t>
            </a:r>
            <a:r>
              <a:rPr lang="ko-KR" altLang="en-US" dirty="0"/>
              <a:t> 위치를 초기화 시켜줍니다</a:t>
            </a:r>
            <a:r>
              <a:rPr lang="en-US" altLang="ko-KR" dirty="0"/>
              <a:t>. </a:t>
            </a:r>
            <a:r>
              <a:rPr lang="ko-KR" altLang="en-US" dirty="0"/>
              <a:t>여기서 프론트와 </a:t>
            </a:r>
            <a:r>
              <a:rPr lang="ko-KR" altLang="en-US" dirty="0" err="1"/>
              <a:t>리어의</a:t>
            </a:r>
            <a:r>
              <a:rPr lang="ko-KR" altLang="en-US" dirty="0"/>
              <a:t> 값을 </a:t>
            </a:r>
            <a:r>
              <a:rPr lang="en-US" altLang="ko-KR" dirty="0"/>
              <a:t>-1</a:t>
            </a:r>
            <a:r>
              <a:rPr lang="ko-KR" altLang="en-US" dirty="0"/>
              <a:t>로 초기화 하는 이유는 큐가 비어 있는 상태를 나타내기 위해서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새로운 큐 안에 자료를 저장하는 </a:t>
            </a:r>
            <a:r>
              <a:rPr lang="en-US" altLang="ko-KR" dirty="0" err="1"/>
              <a:t>pData</a:t>
            </a:r>
            <a:r>
              <a:rPr lang="en-US" altLang="ko-KR" dirty="0"/>
              <a:t> </a:t>
            </a:r>
            <a:r>
              <a:rPr lang="ko-KR" altLang="en-US" dirty="0"/>
              <a:t>배열을 메모리 할당 후 </a:t>
            </a:r>
            <a:r>
              <a:rPr lang="en-US" altLang="ko-KR" dirty="0"/>
              <a:t>0 </a:t>
            </a:r>
            <a:r>
              <a:rPr lang="ko-KR" altLang="en-US" dirty="0"/>
              <a:t>으로 초기화합니다</a:t>
            </a:r>
            <a:r>
              <a:rPr lang="en-US" altLang="ko-KR" dirty="0"/>
              <a:t>. </a:t>
            </a:r>
            <a:r>
              <a:rPr lang="ko-KR" altLang="en-US" dirty="0"/>
              <a:t>이처럼 큐가 만들어지게 되는데 </a:t>
            </a:r>
            <a:r>
              <a:rPr lang="ko-KR" altLang="en-US" dirty="0" err="1"/>
              <a:t>리어의</a:t>
            </a:r>
            <a:r>
              <a:rPr lang="ko-KR" altLang="en-US" dirty="0"/>
              <a:t> 마지막 위치 인덱스는 </a:t>
            </a:r>
            <a:r>
              <a:rPr lang="en-US" altLang="ko-KR" dirty="0" err="1"/>
              <a:t>maxCount</a:t>
            </a:r>
            <a:r>
              <a:rPr lang="en-US" altLang="ko-KR" dirty="0"/>
              <a:t> -1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currentCount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 err="1"/>
              <a:t>maxCount</a:t>
            </a:r>
            <a:r>
              <a:rPr lang="ko-KR" altLang="en-US" dirty="0"/>
              <a:t>와 같게 되면 큐가 가득 차 있다는 것을 의미하게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53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인큐</a:t>
            </a:r>
            <a:r>
              <a:rPr lang="ko-KR" altLang="en-US" dirty="0"/>
              <a:t> 함수는 큐가 존재하는지 확인하고 큐가 꽉 찼는지 점검 한 뒤 </a:t>
            </a:r>
            <a:r>
              <a:rPr lang="ko-KR" altLang="en-US" dirty="0" err="1"/>
              <a:t>리어</a:t>
            </a:r>
            <a:r>
              <a:rPr lang="ko-KR" altLang="en-US" dirty="0"/>
              <a:t> 위치를 증가시켜주고 그 증가시켜준 </a:t>
            </a:r>
            <a:r>
              <a:rPr lang="ko-KR" altLang="en-US" dirty="0" err="1"/>
              <a:t>리어</a:t>
            </a:r>
            <a:r>
              <a:rPr lang="ko-KR" altLang="en-US" dirty="0"/>
              <a:t> 위치에 새로 받은 데이터를 추가 합니다</a:t>
            </a:r>
            <a:r>
              <a:rPr lang="en-US" altLang="ko-KR" dirty="0"/>
              <a:t>. </a:t>
            </a:r>
            <a:r>
              <a:rPr lang="ko-KR" altLang="en-US" dirty="0"/>
              <a:t>그 후 현재 자료 개수를 증가 시킵니다</a:t>
            </a:r>
            <a:r>
              <a:rPr lang="en-US" altLang="ko-KR" dirty="0"/>
              <a:t>. </a:t>
            </a:r>
            <a:r>
              <a:rPr lang="ko-KR" altLang="en-US" dirty="0"/>
              <a:t>만약 큐가 꽉 </a:t>
            </a:r>
            <a:r>
              <a:rPr lang="ko-KR" altLang="en-US" dirty="0" err="1"/>
              <a:t>차있다면</a:t>
            </a:r>
            <a:r>
              <a:rPr lang="ko-KR" altLang="en-US" dirty="0"/>
              <a:t> 프린트 문을 출력시키게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0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8.xml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9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0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00658" y="892528"/>
            <a:ext cx="91293" cy="543058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881436" y="771550"/>
            <a:ext cx="8022876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Structure Seminar</a:t>
            </a:r>
            <a:endParaRPr lang="ko-KR" altLang="en-US" sz="28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6176" y="4431377"/>
            <a:ext cx="2669635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666" y="1203598"/>
            <a:ext cx="525658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Chapter 7. </a:t>
            </a: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선형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E798B8-BA15-4BF9-AAF5-871534A09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009060"/>
            <a:ext cx="4628073" cy="3631987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002043D-6227-423D-9452-89D4E6C0A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57780"/>
              </p:ext>
            </p:extLst>
          </p:nvPr>
        </p:nvGraphicFramePr>
        <p:xfrm>
          <a:off x="5076056" y="1707654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F13D67D-F2D7-4FBC-A2BE-A79B9C87B964}"/>
              </a:ext>
            </a:extLst>
          </p:cNvPr>
          <p:cNvSpPr/>
          <p:nvPr/>
        </p:nvSpPr>
        <p:spPr>
          <a:xfrm>
            <a:off x="6336196" y="1305330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5629CA4-AE50-47FE-AC8B-1CA4782BC09D}"/>
              </a:ext>
            </a:extLst>
          </p:cNvPr>
          <p:cNvSpPr/>
          <p:nvPr/>
        </p:nvSpPr>
        <p:spPr>
          <a:xfrm>
            <a:off x="7272300" y="1305330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BFCE2-AA6D-43F1-B757-E09432AAA656}"/>
              </a:ext>
            </a:extLst>
          </p:cNvPr>
          <p:cNvSpPr txBox="1"/>
          <p:nvPr/>
        </p:nvSpPr>
        <p:spPr>
          <a:xfrm>
            <a:off x="6012160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DE435-8DB9-4C65-B4AC-D58340709C47}"/>
              </a:ext>
            </a:extLst>
          </p:cNvPr>
          <p:cNvSpPr txBox="1"/>
          <p:nvPr/>
        </p:nvSpPr>
        <p:spPr>
          <a:xfrm>
            <a:off x="6948264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64012DE0-4300-429A-BC9B-7530D398210E}"/>
              </a:ext>
            </a:extLst>
          </p:cNvPr>
          <p:cNvSpPr/>
          <p:nvPr/>
        </p:nvSpPr>
        <p:spPr>
          <a:xfrm>
            <a:off x="6804248" y="2571750"/>
            <a:ext cx="396044" cy="79208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FA3A318-941E-42AD-9E88-8A9B7F85D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34549"/>
              </p:ext>
            </p:extLst>
          </p:nvPr>
        </p:nvGraphicFramePr>
        <p:xfrm>
          <a:off x="5093359" y="4257247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BCC43C00-7155-4A87-9B67-968316E3318F}"/>
              </a:ext>
            </a:extLst>
          </p:cNvPr>
          <p:cNvSpPr/>
          <p:nvPr/>
        </p:nvSpPr>
        <p:spPr>
          <a:xfrm>
            <a:off x="6336196" y="385492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123D911C-5A84-479B-932D-5E5D4F3EF385}"/>
              </a:ext>
            </a:extLst>
          </p:cNvPr>
          <p:cNvSpPr/>
          <p:nvPr/>
        </p:nvSpPr>
        <p:spPr>
          <a:xfrm>
            <a:off x="7289603" y="385492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8A1C21-4570-4669-8F6A-B30280863E33}"/>
              </a:ext>
            </a:extLst>
          </p:cNvPr>
          <p:cNvSpPr txBox="1"/>
          <p:nvPr/>
        </p:nvSpPr>
        <p:spPr>
          <a:xfrm>
            <a:off x="6012160" y="34651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B4D87-2EA0-4A82-AA2B-F9850E22DE2A}"/>
              </a:ext>
            </a:extLst>
          </p:cNvPr>
          <p:cNvSpPr txBox="1"/>
          <p:nvPr/>
        </p:nvSpPr>
        <p:spPr>
          <a:xfrm>
            <a:off x="6965567" y="34651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08C4580-4436-4DC7-BE81-35B106054652}"/>
              </a:ext>
            </a:extLst>
          </p:cNvPr>
          <p:cNvSpPr/>
          <p:nvPr/>
        </p:nvSpPr>
        <p:spPr>
          <a:xfrm>
            <a:off x="5724128" y="804421"/>
            <a:ext cx="573087" cy="18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7813703C-B194-4167-A4C5-C7150D553E8E}"/>
              </a:ext>
            </a:extLst>
          </p:cNvPr>
          <p:cNvSpPr/>
          <p:nvPr/>
        </p:nvSpPr>
        <p:spPr>
          <a:xfrm>
            <a:off x="5373240" y="1305330"/>
            <a:ext cx="360040" cy="288032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21C3E-6DED-4196-B158-800B5CFAB141}"/>
              </a:ext>
            </a:extLst>
          </p:cNvPr>
          <p:cNvSpPr txBox="1"/>
          <p:nvPr/>
        </p:nvSpPr>
        <p:spPr>
          <a:xfrm>
            <a:off x="5049204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Front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0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선형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8E4B77-6489-4C72-9661-1BDF0F0DF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" y="915565"/>
            <a:ext cx="3934777" cy="4173465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A0A17E0-8393-418F-90E2-E7EA79122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90340"/>
              </p:ext>
            </p:extLst>
          </p:nvPr>
        </p:nvGraphicFramePr>
        <p:xfrm>
          <a:off x="4860032" y="1736967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27AA1AC4-0752-46FB-83AD-8C6A309FD5EB}"/>
              </a:ext>
            </a:extLst>
          </p:cNvPr>
          <p:cNvSpPr/>
          <p:nvPr/>
        </p:nvSpPr>
        <p:spPr>
          <a:xfrm>
            <a:off x="6102869" y="133464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9A20AA8D-700A-46C2-87F7-569FDDAC6BEA}"/>
              </a:ext>
            </a:extLst>
          </p:cNvPr>
          <p:cNvSpPr/>
          <p:nvPr/>
        </p:nvSpPr>
        <p:spPr>
          <a:xfrm>
            <a:off x="7056276" y="133464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1F1A07-B7E3-469C-940B-609F7D1261C1}"/>
              </a:ext>
            </a:extLst>
          </p:cNvPr>
          <p:cNvSpPr txBox="1"/>
          <p:nvPr/>
        </p:nvSpPr>
        <p:spPr>
          <a:xfrm>
            <a:off x="5778833" y="94487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A572B3-4ED7-4D3A-A4F6-459307290A84}"/>
              </a:ext>
            </a:extLst>
          </p:cNvPr>
          <p:cNvSpPr txBox="1"/>
          <p:nvPr/>
        </p:nvSpPr>
        <p:spPr>
          <a:xfrm>
            <a:off x="6732240" y="94487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EAA0E2-CE8D-4332-9C60-906415D9AA30}"/>
              </a:ext>
            </a:extLst>
          </p:cNvPr>
          <p:cNvSpPr/>
          <p:nvPr/>
        </p:nvSpPr>
        <p:spPr>
          <a:xfrm>
            <a:off x="5742829" y="3261016"/>
            <a:ext cx="1080120" cy="93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EB8917A-D8DE-47E0-A431-760006201DE8}"/>
              </a:ext>
            </a:extLst>
          </p:cNvPr>
          <p:cNvSpPr/>
          <p:nvPr/>
        </p:nvSpPr>
        <p:spPr>
          <a:xfrm>
            <a:off x="6102869" y="2427734"/>
            <a:ext cx="360040" cy="576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836CA-3E24-435D-B3C7-863EE4CCE55B}"/>
              </a:ext>
            </a:extLst>
          </p:cNvPr>
          <p:cNvSpPr txBox="1"/>
          <p:nvPr/>
        </p:nvSpPr>
        <p:spPr>
          <a:xfrm>
            <a:off x="6444208" y="256245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Peek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3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선형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8BDA5C-E8D4-46E4-A6C3-13F207BE0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836570"/>
            <a:ext cx="4404209" cy="19317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35D29A-C5C7-4097-A01E-2E5AD3D58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31" y="2740417"/>
            <a:ext cx="3772062" cy="21953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F5C506-D9E5-456C-904A-4B4E83EB3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897" y="1637543"/>
            <a:ext cx="4891607" cy="26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0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선형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E9B147-17CE-468B-9F92-4CF36906F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04" y="786383"/>
            <a:ext cx="3668788" cy="42336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187526-B357-43E6-B177-0B201B547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813574"/>
            <a:ext cx="3138334" cy="41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5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원형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867894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4E8BDD-D829-4A84-88C2-87E3D3D39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68" y="1131590"/>
            <a:ext cx="6591300" cy="1019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D3C523-EF04-40D5-89C3-A0A90CC6D32F}"/>
              </a:ext>
            </a:extLst>
          </p:cNvPr>
          <p:cNvSpPr txBox="1"/>
          <p:nvPr/>
        </p:nvSpPr>
        <p:spPr>
          <a:xfrm>
            <a:off x="755576" y="915566"/>
            <a:ext cx="404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선형 큐의 문제점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783CC5-6C70-4D2D-87B3-4504C6CD7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483" y="2736349"/>
            <a:ext cx="2025845" cy="21396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D6AA56-83BD-4326-AC63-090A38123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075" y="2782344"/>
            <a:ext cx="2059116" cy="204766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F645F38-BE4C-4FAE-8ED4-571666D341C7}"/>
              </a:ext>
            </a:extLst>
          </p:cNvPr>
          <p:cNvSpPr/>
          <p:nvPr/>
        </p:nvSpPr>
        <p:spPr>
          <a:xfrm>
            <a:off x="4152909" y="3554149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600CD-39BC-422A-9886-A28321AA2ABB}"/>
              </a:ext>
            </a:extLst>
          </p:cNvPr>
          <p:cNvSpPr txBox="1"/>
          <p:nvPr/>
        </p:nvSpPr>
        <p:spPr>
          <a:xfrm>
            <a:off x="745956" y="2377212"/>
            <a:ext cx="404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원형 큐</a:t>
            </a:r>
          </a:p>
        </p:txBody>
      </p:sp>
    </p:spTree>
    <p:extLst>
      <p:ext uri="{BB962C8B-B14F-4D97-AF65-F5344CB8AC3E}">
        <p14:creationId xmlns:p14="http://schemas.microsoft.com/office/powerpoint/2010/main" val="31656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원형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268E06-94A8-4D7D-8F54-C9A17558F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85" y="1009060"/>
            <a:ext cx="4151837" cy="4101102"/>
          </a:xfrm>
          <a:prstGeom prst="rect">
            <a:avLst/>
          </a:prstGeom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0A1813E-6A1B-4E53-BB9D-12FF26471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14659"/>
              </p:ext>
            </p:extLst>
          </p:nvPr>
        </p:nvGraphicFramePr>
        <p:xfrm>
          <a:off x="5076056" y="1707654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5BA3D3BA-4C96-46B7-9C31-CF492A6818BC}"/>
              </a:ext>
            </a:extLst>
          </p:cNvPr>
          <p:cNvSpPr/>
          <p:nvPr/>
        </p:nvSpPr>
        <p:spPr>
          <a:xfrm>
            <a:off x="6320633" y="1305330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46658B-CF7D-4C97-B1E1-F252CD21CB45}"/>
              </a:ext>
            </a:extLst>
          </p:cNvPr>
          <p:cNvSpPr txBox="1"/>
          <p:nvPr/>
        </p:nvSpPr>
        <p:spPr>
          <a:xfrm>
            <a:off x="5996597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4B1CFB-5475-4531-81DB-759AF917A6B2}"/>
              </a:ext>
            </a:extLst>
          </p:cNvPr>
          <p:cNvSpPr txBox="1"/>
          <p:nvPr/>
        </p:nvSpPr>
        <p:spPr>
          <a:xfrm>
            <a:off x="5004048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61AB870E-4080-44C7-9EEC-DAFB5E54FDA0}"/>
              </a:ext>
            </a:extLst>
          </p:cNvPr>
          <p:cNvSpPr/>
          <p:nvPr/>
        </p:nvSpPr>
        <p:spPr>
          <a:xfrm>
            <a:off x="6853493" y="2678056"/>
            <a:ext cx="297554" cy="595107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3BA6F434-BF41-4425-83B4-19C6B1811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36797"/>
              </p:ext>
            </p:extLst>
          </p:nvPr>
        </p:nvGraphicFramePr>
        <p:xfrm>
          <a:off x="5093359" y="4257247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419CC112-DC80-4463-B232-C4F1A1F8B639}"/>
              </a:ext>
            </a:extLst>
          </p:cNvPr>
          <p:cNvSpPr/>
          <p:nvPr/>
        </p:nvSpPr>
        <p:spPr>
          <a:xfrm>
            <a:off x="6336196" y="385492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D3EA522C-74C0-463E-BF8C-9A992EEBDE4B}"/>
              </a:ext>
            </a:extLst>
          </p:cNvPr>
          <p:cNvSpPr/>
          <p:nvPr/>
        </p:nvSpPr>
        <p:spPr>
          <a:xfrm>
            <a:off x="5392277" y="385492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F67C99-3D05-44C0-8BEB-A1ED64C9866B}"/>
              </a:ext>
            </a:extLst>
          </p:cNvPr>
          <p:cNvSpPr txBox="1"/>
          <p:nvPr/>
        </p:nvSpPr>
        <p:spPr>
          <a:xfrm>
            <a:off x="6012160" y="34651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A87D63-D48F-45EE-8B95-F23CE4E7FCAD}"/>
              </a:ext>
            </a:extLst>
          </p:cNvPr>
          <p:cNvSpPr txBox="1"/>
          <p:nvPr/>
        </p:nvSpPr>
        <p:spPr>
          <a:xfrm>
            <a:off x="5068241" y="34651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439E16F8-8699-48BB-BC88-7C6D2CEE5573}"/>
              </a:ext>
            </a:extLst>
          </p:cNvPr>
          <p:cNvSpPr/>
          <p:nvPr/>
        </p:nvSpPr>
        <p:spPr>
          <a:xfrm>
            <a:off x="8235256" y="1305330"/>
            <a:ext cx="360040" cy="28803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52159-A121-4DE9-8D69-9F000127C2D2}"/>
              </a:ext>
            </a:extLst>
          </p:cNvPr>
          <p:cNvSpPr txBox="1"/>
          <p:nvPr/>
        </p:nvSpPr>
        <p:spPr>
          <a:xfrm>
            <a:off x="7911220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Rear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화살표: U자형 4">
            <a:extLst>
              <a:ext uri="{FF2B5EF4-FFF2-40B4-BE49-F238E27FC236}">
                <a16:creationId xmlns:a16="http://schemas.microsoft.com/office/drawing/2014/main" id="{48EB9427-C281-4603-9967-5CDC50E508FE}"/>
              </a:ext>
            </a:extLst>
          </p:cNvPr>
          <p:cNvSpPr/>
          <p:nvPr/>
        </p:nvSpPr>
        <p:spPr>
          <a:xfrm rot="10800000">
            <a:off x="5338917" y="2088996"/>
            <a:ext cx="3541340" cy="46166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561EB9A7-EA4C-4189-9465-DCC385DD57F3}"/>
              </a:ext>
            </a:extLst>
          </p:cNvPr>
          <p:cNvSpPr/>
          <p:nvPr/>
        </p:nvSpPr>
        <p:spPr>
          <a:xfrm>
            <a:off x="5315525" y="1291236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원형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B8712F-DDE3-453B-B8ED-AE4E2B749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009059"/>
            <a:ext cx="4520688" cy="4101103"/>
          </a:xfrm>
          <a:prstGeom prst="rect">
            <a:avLst/>
          </a:prstGeom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78950F7-E2F9-47EA-B267-AC41F99CA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01402"/>
              </p:ext>
            </p:extLst>
          </p:nvPr>
        </p:nvGraphicFramePr>
        <p:xfrm>
          <a:off x="5076056" y="1707654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6562DDAA-78EE-4E1F-B888-8CB86B3E33F4}"/>
              </a:ext>
            </a:extLst>
          </p:cNvPr>
          <p:cNvSpPr/>
          <p:nvPr/>
        </p:nvSpPr>
        <p:spPr>
          <a:xfrm>
            <a:off x="7287930" y="1305330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9E58F0-99FA-4BBC-A891-E276B208C2DD}"/>
              </a:ext>
            </a:extLst>
          </p:cNvPr>
          <p:cNvSpPr txBox="1"/>
          <p:nvPr/>
        </p:nvSpPr>
        <p:spPr>
          <a:xfrm>
            <a:off x="6963894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4F5CC-1DBD-4F74-A918-80831EC5F7E9}"/>
              </a:ext>
            </a:extLst>
          </p:cNvPr>
          <p:cNvSpPr txBox="1"/>
          <p:nvPr/>
        </p:nvSpPr>
        <p:spPr>
          <a:xfrm>
            <a:off x="5004048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FB63EB67-DA02-4F4A-AC20-03A79B412936}"/>
              </a:ext>
            </a:extLst>
          </p:cNvPr>
          <p:cNvSpPr/>
          <p:nvPr/>
        </p:nvSpPr>
        <p:spPr>
          <a:xfrm>
            <a:off x="6853493" y="2678056"/>
            <a:ext cx="297554" cy="595107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4E31E62C-789F-4B6B-8AE1-9B90E36A6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98024"/>
              </p:ext>
            </p:extLst>
          </p:nvPr>
        </p:nvGraphicFramePr>
        <p:xfrm>
          <a:off x="5093359" y="4257247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03788CBA-6C9B-43F8-BEAE-5FFC24F95A04}"/>
              </a:ext>
            </a:extLst>
          </p:cNvPr>
          <p:cNvSpPr/>
          <p:nvPr/>
        </p:nvSpPr>
        <p:spPr>
          <a:xfrm>
            <a:off x="7287930" y="385492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3677CAFF-F63B-4511-B576-6589ADBBF274}"/>
              </a:ext>
            </a:extLst>
          </p:cNvPr>
          <p:cNvSpPr/>
          <p:nvPr/>
        </p:nvSpPr>
        <p:spPr>
          <a:xfrm>
            <a:off x="5392277" y="385492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B77E84-C159-4F1A-A80F-64C36398CC11}"/>
              </a:ext>
            </a:extLst>
          </p:cNvPr>
          <p:cNvSpPr txBox="1"/>
          <p:nvPr/>
        </p:nvSpPr>
        <p:spPr>
          <a:xfrm>
            <a:off x="6963894" y="34651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628879-47E7-44E7-920A-30618DD93F2B}"/>
              </a:ext>
            </a:extLst>
          </p:cNvPr>
          <p:cNvSpPr txBox="1"/>
          <p:nvPr/>
        </p:nvSpPr>
        <p:spPr>
          <a:xfrm>
            <a:off x="5068241" y="34651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A48F47C3-9DFD-4554-A370-342D1E106F06}"/>
              </a:ext>
            </a:extLst>
          </p:cNvPr>
          <p:cNvSpPr/>
          <p:nvPr/>
        </p:nvSpPr>
        <p:spPr>
          <a:xfrm>
            <a:off x="6311078" y="1305330"/>
            <a:ext cx="360040" cy="28803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F43953-A7A9-4E51-977F-D42CCAC1CD89}"/>
              </a:ext>
            </a:extLst>
          </p:cNvPr>
          <p:cNvSpPr txBox="1"/>
          <p:nvPr/>
        </p:nvSpPr>
        <p:spPr>
          <a:xfrm>
            <a:off x="5987042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Front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3" name="화살표: U자형 42">
            <a:extLst>
              <a:ext uri="{FF2B5EF4-FFF2-40B4-BE49-F238E27FC236}">
                <a16:creationId xmlns:a16="http://schemas.microsoft.com/office/drawing/2014/main" id="{E022FF73-E080-470E-A0FD-3A738A312377}"/>
              </a:ext>
            </a:extLst>
          </p:cNvPr>
          <p:cNvSpPr/>
          <p:nvPr/>
        </p:nvSpPr>
        <p:spPr>
          <a:xfrm rot="10800000">
            <a:off x="5362362" y="2088994"/>
            <a:ext cx="3514488" cy="46166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C7BA666F-25C5-4DE1-9034-CEBC8AC28847}"/>
              </a:ext>
            </a:extLst>
          </p:cNvPr>
          <p:cNvSpPr/>
          <p:nvPr/>
        </p:nvSpPr>
        <p:spPr>
          <a:xfrm>
            <a:off x="5315525" y="1291236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9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원형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60C040-93B4-4C18-BAD1-DE1399E48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86" y="1143267"/>
            <a:ext cx="4314054" cy="2610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0D615B-CFB3-4242-A126-2BC80B856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059582"/>
            <a:ext cx="3774127" cy="33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5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원형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58236-E720-4408-851F-13688F583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00" y="913659"/>
            <a:ext cx="2878398" cy="42298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C56CC7-4AED-4107-8491-9AC20CDF5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550" y="738560"/>
            <a:ext cx="3867830" cy="43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포인터로 구현한 연결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1E14A-E25C-4DCC-AA92-83B4B10772BB}"/>
              </a:ext>
            </a:extLst>
          </p:cNvPr>
          <p:cNvSpPr txBox="1"/>
          <p:nvPr/>
        </p:nvSpPr>
        <p:spPr>
          <a:xfrm>
            <a:off x="683568" y="1153076"/>
            <a:ext cx="303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배열로 구현한 큐의 문제점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18C86-2E0A-4A37-B07D-682240225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86" y="2042065"/>
            <a:ext cx="2843756" cy="2159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013B2A-4035-4428-A388-FCCF1CF8D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411" y="1623332"/>
            <a:ext cx="2746804" cy="299651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F50E07E-F0AD-4D99-8830-32533E24549A}"/>
              </a:ext>
            </a:extLst>
          </p:cNvPr>
          <p:cNvSpPr/>
          <p:nvPr/>
        </p:nvSpPr>
        <p:spPr>
          <a:xfrm>
            <a:off x="4283968" y="2895771"/>
            <a:ext cx="1090692" cy="451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94284-4EE8-469E-9E2F-A9D3227465A2}"/>
              </a:ext>
            </a:extLst>
          </p:cNvPr>
          <p:cNvSpPr txBox="1"/>
          <p:nvPr/>
        </p:nvSpPr>
        <p:spPr>
          <a:xfrm>
            <a:off x="5210452" y="1153076"/>
            <a:ext cx="303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포인터로 구현한 큐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77B7E69-FE9F-4640-A2D9-00D02AB1F50E}"/>
              </a:ext>
            </a:extLst>
          </p:cNvPr>
          <p:cNvCxnSpPr/>
          <p:nvPr/>
        </p:nvCxnSpPr>
        <p:spPr>
          <a:xfrm>
            <a:off x="6533792" y="3016498"/>
            <a:ext cx="261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3BE8BD3-3AD1-4210-81CF-DEF0D6DDA19C}"/>
              </a:ext>
            </a:extLst>
          </p:cNvPr>
          <p:cNvCxnSpPr/>
          <p:nvPr/>
        </p:nvCxnSpPr>
        <p:spPr>
          <a:xfrm>
            <a:off x="6544791" y="3279130"/>
            <a:ext cx="261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01690D4-9A9B-4754-B062-B1527521B228}"/>
              </a:ext>
            </a:extLst>
          </p:cNvPr>
          <p:cNvCxnSpPr/>
          <p:nvPr/>
        </p:nvCxnSpPr>
        <p:spPr>
          <a:xfrm>
            <a:off x="6557491" y="3290813"/>
            <a:ext cx="261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EFBFD5-FA6E-4A13-B6CE-0C9E42E0EBA3}"/>
              </a:ext>
            </a:extLst>
          </p:cNvPr>
          <p:cNvCxnSpPr/>
          <p:nvPr/>
        </p:nvCxnSpPr>
        <p:spPr>
          <a:xfrm>
            <a:off x="6528916" y="3009131"/>
            <a:ext cx="261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CFAA6B5-2291-4E0A-9FC6-68BD07A386CE}"/>
              </a:ext>
            </a:extLst>
          </p:cNvPr>
          <p:cNvCxnSpPr/>
          <p:nvPr/>
        </p:nvCxnSpPr>
        <p:spPr>
          <a:xfrm>
            <a:off x="6510650" y="3018087"/>
            <a:ext cx="316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4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-612580" y="0"/>
            <a:ext cx="2808316" cy="5143500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0052" y="1314760"/>
            <a:ext cx="36000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002	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30162" y="1670296"/>
            <a:ext cx="360000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큐의 사용 시나리오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2340152" y="339502"/>
            <a:ext cx="36000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001</a:t>
            </a:r>
            <a:endParaRPr lang="ko-KR" altLang="en-US" sz="20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1"/>
          <p:cNvSpPr txBox="1"/>
          <p:nvPr/>
        </p:nvSpPr>
        <p:spPr>
          <a:xfrm>
            <a:off x="2412160" y="683192"/>
            <a:ext cx="360000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큐란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B39F8-709D-46F5-926D-A15352706199}"/>
              </a:ext>
            </a:extLst>
          </p:cNvPr>
          <p:cNvSpPr txBox="1"/>
          <p:nvPr/>
        </p:nvSpPr>
        <p:spPr>
          <a:xfrm>
            <a:off x="2339952" y="2303255"/>
            <a:ext cx="36000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E4061-44E3-48D3-8EC1-0FF27579FAC3}"/>
              </a:ext>
            </a:extLst>
          </p:cNvPr>
          <p:cNvSpPr txBox="1"/>
          <p:nvPr/>
        </p:nvSpPr>
        <p:spPr>
          <a:xfrm>
            <a:off x="2448164" y="2659524"/>
            <a:ext cx="360000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배열로 구현한 선형 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34D20-3725-44A8-895E-BAD554B7F473}"/>
              </a:ext>
            </a:extLst>
          </p:cNvPr>
          <p:cNvSpPr txBox="1"/>
          <p:nvPr/>
        </p:nvSpPr>
        <p:spPr>
          <a:xfrm>
            <a:off x="2339752" y="3291750"/>
            <a:ext cx="36000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E2866B-3034-4074-ADBF-66AB03AAE41D}"/>
              </a:ext>
            </a:extLst>
          </p:cNvPr>
          <p:cNvSpPr txBox="1"/>
          <p:nvPr/>
        </p:nvSpPr>
        <p:spPr>
          <a:xfrm>
            <a:off x="2466166" y="3648752"/>
            <a:ext cx="360000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배열로 구현한 원형 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1F156-65F3-4502-AAEA-D430AAF70E0D}"/>
              </a:ext>
            </a:extLst>
          </p:cNvPr>
          <p:cNvSpPr txBox="1"/>
          <p:nvPr/>
        </p:nvSpPr>
        <p:spPr>
          <a:xfrm>
            <a:off x="2339852" y="4280244"/>
            <a:ext cx="36000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2CE2C-BD2B-4122-AA56-44FB6FC0666B}"/>
              </a:ext>
            </a:extLst>
          </p:cNvPr>
          <p:cNvSpPr txBox="1"/>
          <p:nvPr/>
        </p:nvSpPr>
        <p:spPr>
          <a:xfrm>
            <a:off x="2484168" y="4637979"/>
            <a:ext cx="360000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포인터로 구현한 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포인터로 구현한 연결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E32CB1-D286-4915-8806-C972CAB42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66" y="1190609"/>
            <a:ext cx="3892476" cy="20329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334311-FBA2-4F50-B46F-E70207BC0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66" y="3403843"/>
            <a:ext cx="3892476" cy="13922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AB3F7E-9529-43C3-8BAB-61C3C3292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753" y="564366"/>
            <a:ext cx="3735010" cy="22364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5FB636-1D6B-4CD5-9740-C76F76D0B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753" y="2826864"/>
            <a:ext cx="3906763" cy="23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2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포인터로 구현한 연결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B628B2-B5E6-470E-BFA8-0E36E1838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998737"/>
            <a:ext cx="3547328" cy="39528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3D45CCD-1268-47C4-82BB-38077EAFB28E}"/>
              </a:ext>
            </a:extLst>
          </p:cNvPr>
          <p:cNvSpPr/>
          <p:nvPr/>
        </p:nvSpPr>
        <p:spPr>
          <a:xfrm>
            <a:off x="7416316" y="77487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D8B839-CAA7-45DB-9952-121CC968C14E}"/>
              </a:ext>
            </a:extLst>
          </p:cNvPr>
          <p:cNvSpPr/>
          <p:nvPr/>
        </p:nvSpPr>
        <p:spPr>
          <a:xfrm>
            <a:off x="7416316" y="225163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832718-0DB0-4296-8C9E-A30C89DEF475}"/>
              </a:ext>
            </a:extLst>
          </p:cNvPr>
          <p:cNvSpPr/>
          <p:nvPr/>
        </p:nvSpPr>
        <p:spPr>
          <a:xfrm>
            <a:off x="7416316" y="3075806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A2F703-7D54-4A1F-99BB-568B42C1BF9A}"/>
              </a:ext>
            </a:extLst>
          </p:cNvPr>
          <p:cNvSpPr/>
          <p:nvPr/>
        </p:nvSpPr>
        <p:spPr>
          <a:xfrm>
            <a:off x="7416316" y="386789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114A19-0194-4C1A-92C4-9FA3CC781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24851"/>
              </p:ext>
            </p:extLst>
          </p:nvPr>
        </p:nvGraphicFramePr>
        <p:xfrm>
          <a:off x="4206230" y="2023110"/>
          <a:ext cx="1224020" cy="975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4020">
                  <a:extLst>
                    <a:ext uri="{9D8B030D-6E8A-4147-A177-3AD203B41FA5}">
                      <a16:colId xmlns:a16="http://schemas.microsoft.com/office/drawing/2014/main" val="1961370821"/>
                    </a:ext>
                  </a:extLst>
                </a:gridCol>
              </a:tblGrid>
              <a:tr h="218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Queue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16645"/>
                  </a:ext>
                </a:extLst>
              </a:tr>
              <a:tr h="218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Rear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20864"/>
                  </a:ext>
                </a:extLst>
              </a:tr>
              <a:tr h="218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Front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474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6C3C76-90A2-49C7-9BFA-92BDA0BB559D}"/>
              </a:ext>
            </a:extLst>
          </p:cNvPr>
          <p:cNvSpPr txBox="1"/>
          <p:nvPr/>
        </p:nvSpPr>
        <p:spPr>
          <a:xfrm>
            <a:off x="7452501" y="3300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A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47A957E-6B5B-429E-A989-11CABA05279C}"/>
              </a:ext>
            </a:extLst>
          </p:cNvPr>
          <p:cNvCxnSpPr>
            <a:endCxn id="15" idx="1"/>
          </p:cNvCxnSpPr>
          <p:nvPr/>
        </p:nvCxnSpPr>
        <p:spPr>
          <a:xfrm>
            <a:off x="5430250" y="2859782"/>
            <a:ext cx="1986066" cy="12601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AF49BC5-8CB4-481E-B121-26B70E7949D3}"/>
              </a:ext>
            </a:extLst>
          </p:cNvPr>
          <p:cNvCxnSpPr>
            <a:cxnSpLocks/>
          </p:cNvCxnSpPr>
          <p:nvPr/>
        </p:nvCxnSpPr>
        <p:spPr>
          <a:xfrm flipV="1">
            <a:off x="5430250" y="2571750"/>
            <a:ext cx="198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45E3DF4-9FC4-4C7B-BBD9-C825C5564708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430250" y="1026902"/>
            <a:ext cx="1986066" cy="14838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CC29F2-3F61-41F6-8B16-05AAA2506E67}"/>
              </a:ext>
            </a:extLst>
          </p:cNvPr>
          <p:cNvSpPr txBox="1"/>
          <p:nvPr/>
        </p:nvSpPr>
        <p:spPr>
          <a:xfrm>
            <a:off x="6764324" y="16183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B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056EBFC-469D-4218-9787-39FB3F3C60D8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7920372" y="357986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D217CD0-134E-470C-9886-2ECEFB8117F6}"/>
              </a:ext>
            </a:extLst>
          </p:cNvPr>
          <p:cNvCxnSpPr>
            <a:cxnSpLocks/>
          </p:cNvCxnSpPr>
          <p:nvPr/>
        </p:nvCxnSpPr>
        <p:spPr>
          <a:xfrm flipV="1">
            <a:off x="7908431" y="274785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20452DE-759E-4129-A2A3-DBCC9241050A}"/>
              </a:ext>
            </a:extLst>
          </p:cNvPr>
          <p:cNvCxnSpPr>
            <a:cxnSpLocks/>
            <a:stCxn id="13" idx="0"/>
            <a:endCxn id="2" idx="2"/>
          </p:cNvCxnSpPr>
          <p:nvPr/>
        </p:nvCxnSpPr>
        <p:spPr>
          <a:xfrm flipV="1">
            <a:off x="7920372" y="1278930"/>
            <a:ext cx="0" cy="972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88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44B74AC-ED79-4B75-B525-FD53FE3FAC23}"/>
              </a:ext>
            </a:extLst>
          </p:cNvPr>
          <p:cNvCxnSpPr>
            <a:cxnSpLocks/>
            <a:stCxn id="22" idx="1"/>
            <a:endCxn id="41" idx="3"/>
          </p:cNvCxnSpPr>
          <p:nvPr/>
        </p:nvCxnSpPr>
        <p:spPr>
          <a:xfrm rot="10800000" flipV="1">
            <a:off x="6516216" y="3975906"/>
            <a:ext cx="1152128" cy="504056"/>
          </a:xfrm>
          <a:prstGeom prst="bentConnector3">
            <a:avLst>
              <a:gd name="adj1" fmla="val -4462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포인터로 구현한 연결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4501F4-0168-40FF-9998-846C01ED2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52" y="1026902"/>
            <a:ext cx="3695156" cy="321982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46779A-2AD7-499B-A689-D2A440496CB0}"/>
              </a:ext>
            </a:extLst>
          </p:cNvPr>
          <p:cNvSpPr/>
          <p:nvPr/>
        </p:nvSpPr>
        <p:spPr>
          <a:xfrm>
            <a:off x="7668344" y="98757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F0B8E6-F727-4187-9E18-C85A4BF88D4F}"/>
              </a:ext>
            </a:extLst>
          </p:cNvPr>
          <p:cNvSpPr/>
          <p:nvPr/>
        </p:nvSpPr>
        <p:spPr>
          <a:xfrm>
            <a:off x="7668344" y="2315802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507CC4-F862-4ED9-AAD6-A39547D405AF}"/>
              </a:ext>
            </a:extLst>
          </p:cNvPr>
          <p:cNvSpPr/>
          <p:nvPr/>
        </p:nvSpPr>
        <p:spPr>
          <a:xfrm>
            <a:off x="7668344" y="3723878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68D46209-A7A0-4115-AE4F-4C7675D05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26153"/>
              </p:ext>
            </p:extLst>
          </p:nvPr>
        </p:nvGraphicFramePr>
        <p:xfrm>
          <a:off x="4206230" y="2023110"/>
          <a:ext cx="1224020" cy="975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4020">
                  <a:extLst>
                    <a:ext uri="{9D8B030D-6E8A-4147-A177-3AD203B41FA5}">
                      <a16:colId xmlns:a16="http://schemas.microsoft.com/office/drawing/2014/main" val="1961370821"/>
                    </a:ext>
                  </a:extLst>
                </a:gridCol>
              </a:tblGrid>
              <a:tr h="218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Queue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16645"/>
                  </a:ext>
                </a:extLst>
              </a:tr>
              <a:tr h="218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Rear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20864"/>
                  </a:ext>
                </a:extLst>
              </a:tr>
              <a:tr h="218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Front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47481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F93300C-D67F-4027-A2BB-59CEC551A600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V="1">
            <a:off x="8172400" y="2819858"/>
            <a:ext cx="0" cy="904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7FBBE2D-1C3A-4182-8593-401281F1943D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8172400" y="1491630"/>
            <a:ext cx="0" cy="824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861E2C2-C23A-4D00-A5CD-6D99357F1272}"/>
              </a:ext>
            </a:extLst>
          </p:cNvPr>
          <p:cNvSpPr/>
          <p:nvPr/>
        </p:nvSpPr>
        <p:spPr>
          <a:xfrm>
            <a:off x="5508104" y="422793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pReturn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98F430-76B4-4B32-ABCF-033BFD7CF8E6}"/>
              </a:ext>
            </a:extLst>
          </p:cNvPr>
          <p:cNvSpPr txBox="1"/>
          <p:nvPr/>
        </p:nvSpPr>
        <p:spPr>
          <a:xfrm>
            <a:off x="6588224" y="4473259"/>
            <a:ext cx="121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Step A</a:t>
            </a:r>
            <a:endParaRPr lang="ko-KR" altLang="en-US" sz="16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B740FD6-D17B-4297-A93A-AC5445DB15E2}"/>
              </a:ext>
            </a:extLst>
          </p:cNvPr>
          <p:cNvCxnSpPr>
            <a:cxnSpLocks/>
          </p:cNvCxnSpPr>
          <p:nvPr/>
        </p:nvCxnSpPr>
        <p:spPr>
          <a:xfrm flipV="1">
            <a:off x="5430250" y="2643758"/>
            <a:ext cx="2238094" cy="271983"/>
          </a:xfrm>
          <a:prstGeom prst="bentConnector3">
            <a:avLst>
              <a:gd name="adj1" fmla="val 6257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곱하기 기호 51">
            <a:extLst>
              <a:ext uri="{FF2B5EF4-FFF2-40B4-BE49-F238E27FC236}">
                <a16:creationId xmlns:a16="http://schemas.microsoft.com/office/drawing/2014/main" id="{3944FAFD-FF44-4EFB-B5F5-30C208852635}"/>
              </a:ext>
            </a:extLst>
          </p:cNvPr>
          <p:cNvSpPr/>
          <p:nvPr/>
        </p:nvSpPr>
        <p:spPr>
          <a:xfrm>
            <a:off x="7806496" y="3075806"/>
            <a:ext cx="725939" cy="402747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70C58-EF23-461E-8DA3-7BC24C89CD5F}"/>
              </a:ext>
            </a:extLst>
          </p:cNvPr>
          <p:cNvSpPr txBox="1"/>
          <p:nvPr/>
        </p:nvSpPr>
        <p:spPr>
          <a:xfrm>
            <a:off x="6954128" y="2859782"/>
            <a:ext cx="121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Step B</a:t>
            </a:r>
            <a:endParaRPr lang="ko-KR" altLang="en-US" sz="1600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CE58FD19-D14E-4636-A77D-C4F4C2C72B96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5430250" y="1239602"/>
            <a:ext cx="2238094" cy="12711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F4CCB9F-BC79-4A5A-8996-21D50D14945C}"/>
              </a:ext>
            </a:extLst>
          </p:cNvPr>
          <p:cNvCxnSpPr>
            <a:endCxn id="22" idx="1"/>
          </p:cNvCxnSpPr>
          <p:nvPr/>
        </p:nvCxnSpPr>
        <p:spPr>
          <a:xfrm>
            <a:off x="5430250" y="2819858"/>
            <a:ext cx="2238094" cy="11560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 animBg="1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포인터로 구현한 연결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7E1B4F-61B8-4F86-9153-A20A4C7EE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915566"/>
            <a:ext cx="3677572" cy="1813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EC67BE-9B9E-4094-B742-96C1060D8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2729391"/>
            <a:ext cx="3253110" cy="227618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1AB466-6A2E-4649-9B15-474DE6C89F40}"/>
              </a:ext>
            </a:extLst>
          </p:cNvPr>
          <p:cNvSpPr/>
          <p:nvPr/>
        </p:nvSpPr>
        <p:spPr>
          <a:xfrm>
            <a:off x="7409697" y="83081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5000F2-333D-4A50-B701-F7ECCE8A5109}"/>
              </a:ext>
            </a:extLst>
          </p:cNvPr>
          <p:cNvSpPr/>
          <p:nvPr/>
        </p:nvSpPr>
        <p:spPr>
          <a:xfrm>
            <a:off x="7409697" y="2355726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FA63A3-AB67-4B59-B1D7-FF3D161AD6B1}"/>
              </a:ext>
            </a:extLst>
          </p:cNvPr>
          <p:cNvSpPr/>
          <p:nvPr/>
        </p:nvSpPr>
        <p:spPr>
          <a:xfrm>
            <a:off x="7409697" y="386789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AB01BBB-2F75-4791-80C0-B827648A1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34514"/>
              </p:ext>
            </p:extLst>
          </p:nvPr>
        </p:nvGraphicFramePr>
        <p:xfrm>
          <a:off x="4206230" y="2023110"/>
          <a:ext cx="1224020" cy="975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4020">
                  <a:extLst>
                    <a:ext uri="{9D8B030D-6E8A-4147-A177-3AD203B41FA5}">
                      <a16:colId xmlns:a16="http://schemas.microsoft.com/office/drawing/2014/main" val="1961370821"/>
                    </a:ext>
                  </a:extLst>
                </a:gridCol>
              </a:tblGrid>
              <a:tr h="218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Queue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16645"/>
                  </a:ext>
                </a:extLst>
              </a:tr>
              <a:tr h="218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Rear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20864"/>
                  </a:ext>
                </a:extLst>
              </a:tr>
              <a:tr h="218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Front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47481"/>
                  </a:ext>
                </a:extLst>
              </a:tr>
            </a:tbl>
          </a:graphicData>
        </a:graphic>
      </p:graphicFrame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6A29FE9-E08E-41AD-9835-5E2AFF174DBC}"/>
              </a:ext>
            </a:extLst>
          </p:cNvPr>
          <p:cNvCxnSpPr>
            <a:endCxn id="16" idx="1"/>
          </p:cNvCxnSpPr>
          <p:nvPr/>
        </p:nvCxnSpPr>
        <p:spPr>
          <a:xfrm>
            <a:off x="5430250" y="2859782"/>
            <a:ext cx="1979447" cy="12601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A9CF1DB-30C5-451C-BB57-1DCDF261849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430250" y="1026902"/>
            <a:ext cx="1986066" cy="14838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735EA4-F49E-4735-B133-39941217565F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7913753" y="2859782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1A1409E-7876-4ECA-9168-8B12AC1A2F78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7913753" y="1334870"/>
            <a:ext cx="0" cy="1020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6EDF13-71FB-4926-AB75-192AD2D1C156}"/>
              </a:ext>
            </a:extLst>
          </p:cNvPr>
          <p:cNvSpPr/>
          <p:nvPr/>
        </p:nvSpPr>
        <p:spPr>
          <a:xfrm>
            <a:off x="4464175" y="3701050"/>
            <a:ext cx="1475977" cy="67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pRetuern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679165-C57A-4BDB-B5F1-0D3FA03FB437}"/>
              </a:ext>
            </a:extLst>
          </p:cNvPr>
          <p:cNvCxnSpPr/>
          <p:nvPr/>
        </p:nvCxnSpPr>
        <p:spPr>
          <a:xfrm flipH="1">
            <a:off x="5940152" y="4299942"/>
            <a:ext cx="1476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810356C-B8D0-4D8E-9F23-B49142BF4CD5}"/>
              </a:ext>
            </a:extLst>
          </p:cNvPr>
          <p:cNvSpPr txBox="1"/>
          <p:nvPr/>
        </p:nvSpPr>
        <p:spPr>
          <a:xfrm>
            <a:off x="6228184" y="429994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Peek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4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포인터로 구현한 연결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7D3402-84D8-4D0E-B861-00EA1CC26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56" y="861239"/>
            <a:ext cx="2946695" cy="41344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21E526-309F-4AF0-A9DB-E568D4CD9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276" y="875811"/>
            <a:ext cx="3931468" cy="38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8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7504" y="215073"/>
            <a:ext cx="8963328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E1154-C9DC-4A77-B551-4E2F2F2423FE}"/>
              </a:ext>
            </a:extLst>
          </p:cNvPr>
          <p:cNvSpPr txBox="1"/>
          <p:nvPr/>
        </p:nvSpPr>
        <p:spPr>
          <a:xfrm>
            <a:off x="1924872" y="2110085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감 사 합 </a:t>
            </a:r>
            <a:r>
              <a:rPr lang="ko-KR" altLang="en-US" sz="5400" dirty="0" err="1"/>
              <a:t>니</a:t>
            </a:r>
            <a:r>
              <a:rPr lang="ko-KR" altLang="en-US" sz="5400" dirty="0"/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85912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큐란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큐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09169-EDF6-41BA-A1D0-897295779E31}"/>
              </a:ext>
            </a:extLst>
          </p:cNvPr>
          <p:cNvSpPr txBox="1"/>
          <p:nvPr/>
        </p:nvSpPr>
        <p:spPr>
          <a:xfrm>
            <a:off x="4837204" y="3889934"/>
            <a:ext cx="275421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특징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500" dirty="0"/>
              <a:t>선형 자료구조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500" dirty="0"/>
              <a:t>선입선출</a:t>
            </a:r>
            <a:r>
              <a:rPr lang="en-US" altLang="ko-KR" sz="1500" dirty="0"/>
              <a:t>(FIFO)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A4BFD-D044-474D-8F8D-7F298602C06E}"/>
              </a:ext>
            </a:extLst>
          </p:cNvPr>
          <p:cNvSpPr txBox="1"/>
          <p:nvPr/>
        </p:nvSpPr>
        <p:spPr>
          <a:xfrm>
            <a:off x="1691680" y="3897945"/>
            <a:ext cx="275421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500" dirty="0"/>
              <a:t>대기 중인 자료의 줄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500" dirty="0"/>
              <a:t>대기 행렬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B281BB-7C9F-40F6-85AD-9CB11243E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36" y="1545037"/>
            <a:ext cx="4114112" cy="18601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D71BBF5-2FDC-4EAE-A9B0-A5C5F8CC4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1527852"/>
            <a:ext cx="3375075" cy="2186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큐란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8" y="980729"/>
            <a:ext cx="2244080" cy="369332"/>
            <a:chOff x="693317" y="796403"/>
            <a:chExt cx="4829419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62976" y="796403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큐란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  <a:endParaRPr lang="ko-KR" altLang="en-US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B2DCE2-8F62-4F7F-A84A-6E72931FC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349" y="1795396"/>
            <a:ext cx="7181301" cy="2044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큐의 사용 시나리오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002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1002214"/>
            <a:ext cx="7716688" cy="338906"/>
            <a:chOff x="693317" y="820632"/>
            <a:chExt cx="16606859" cy="382173"/>
          </a:xfrm>
        </p:grpSpPr>
        <p:sp>
          <p:nvSpPr>
            <p:cNvPr id="32" name="TextBox 33"/>
            <p:cNvSpPr txBox="1"/>
            <p:nvPr/>
          </p:nvSpPr>
          <p:spPr>
            <a:xfrm>
              <a:off x="1137512" y="820632"/>
              <a:ext cx="16162664" cy="38217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인큐</a:t>
              </a:r>
              <a:r>
                <a:rPr lang="en-US" altLang="ko-KR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(enqueue)</a:t>
              </a:r>
              <a:r>
                <a:rPr lang="ko-KR" altLang="en-US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연산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00B237-768A-4AED-B04E-831E17F25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316" y="1760308"/>
            <a:ext cx="2314575" cy="2105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D3BFC6B-CD7C-487A-AA12-A2077EDAF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484" y="1656042"/>
            <a:ext cx="2362200" cy="166687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C2551CA-EBB7-45D5-9E4D-1294A15176BD}"/>
              </a:ext>
            </a:extLst>
          </p:cNvPr>
          <p:cNvSpPr/>
          <p:nvPr/>
        </p:nvSpPr>
        <p:spPr>
          <a:xfrm>
            <a:off x="3991235" y="2208462"/>
            <a:ext cx="129614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큐의 사용 시나리오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002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1002214"/>
            <a:ext cx="7716688" cy="338906"/>
            <a:chOff x="693317" y="820632"/>
            <a:chExt cx="16606859" cy="382173"/>
          </a:xfrm>
        </p:grpSpPr>
        <p:sp>
          <p:nvSpPr>
            <p:cNvPr id="32" name="TextBox 33"/>
            <p:cNvSpPr txBox="1"/>
            <p:nvPr/>
          </p:nvSpPr>
          <p:spPr>
            <a:xfrm>
              <a:off x="1137512" y="820632"/>
              <a:ext cx="16162664" cy="38217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디큐</a:t>
              </a:r>
              <a:r>
                <a:rPr lang="en-US" altLang="ko-KR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</a:t>
              </a:r>
              <a:r>
                <a:rPr lang="en-US" altLang="ko-KR" sz="1600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Dqueue</a:t>
              </a:r>
              <a:r>
                <a:rPr lang="en-US" altLang="ko-KR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)</a:t>
              </a:r>
              <a:r>
                <a:rPr lang="ko-KR" altLang="en-US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연산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C0B888-5D61-451F-AED4-83D5BC96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868344"/>
            <a:ext cx="2640330" cy="17078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04C165-3DFE-4374-BF10-AEA00784D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634" y="1799523"/>
            <a:ext cx="2692718" cy="224218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EA9009C-3E96-4313-95AA-C3DF4D41BE64}"/>
              </a:ext>
            </a:extLst>
          </p:cNvPr>
          <p:cNvSpPr/>
          <p:nvPr/>
        </p:nvSpPr>
        <p:spPr>
          <a:xfrm>
            <a:off x="4039522" y="2355726"/>
            <a:ext cx="964526" cy="33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87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큐의 사용 시나리오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002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1002214"/>
            <a:ext cx="7716688" cy="338906"/>
            <a:chOff x="693317" y="820632"/>
            <a:chExt cx="16606859" cy="382173"/>
          </a:xfrm>
        </p:grpSpPr>
        <p:sp>
          <p:nvSpPr>
            <p:cNvPr id="32" name="TextBox 33"/>
            <p:cNvSpPr txBox="1"/>
            <p:nvPr/>
          </p:nvSpPr>
          <p:spPr>
            <a:xfrm>
              <a:off x="1137512" y="820632"/>
              <a:ext cx="16162664" cy="38217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피크</a:t>
              </a:r>
              <a:r>
                <a:rPr lang="en-US" altLang="ko-KR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(Peek)</a:t>
              </a:r>
              <a:r>
                <a:rPr lang="ko-KR" altLang="en-US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연산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9BBBD0-703E-414D-9C16-3E5F5F42E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5" y="1562785"/>
            <a:ext cx="61150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선형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AF9D59-81BF-45E3-A4EA-2BB4642F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31590"/>
            <a:ext cx="4320480" cy="35121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F84A5D-BF36-48AE-B856-4AF5B0597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007908"/>
            <a:ext cx="4204106" cy="38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3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배열로 구현한 선형 큐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7887A1-1752-4F2B-92B5-8F8F641B1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032260"/>
            <a:ext cx="4162579" cy="384915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F9E5F0C-B0D0-478F-9AD9-9D208E18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15873"/>
              </p:ext>
            </p:extLst>
          </p:nvPr>
        </p:nvGraphicFramePr>
        <p:xfrm>
          <a:off x="5076056" y="1707654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8047E052-C478-4E72-9E40-F1B9B65CFD97}"/>
              </a:ext>
            </a:extLst>
          </p:cNvPr>
          <p:cNvSpPr/>
          <p:nvPr/>
        </p:nvSpPr>
        <p:spPr>
          <a:xfrm>
            <a:off x="5382789" y="1305330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C0EA1D1-E611-49C7-AD90-1A50DA7DF03B}"/>
              </a:ext>
            </a:extLst>
          </p:cNvPr>
          <p:cNvSpPr/>
          <p:nvPr/>
        </p:nvSpPr>
        <p:spPr>
          <a:xfrm>
            <a:off x="7272300" y="1305330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DF0B8-FC6D-4880-8848-CC1E3190DB8F}"/>
              </a:ext>
            </a:extLst>
          </p:cNvPr>
          <p:cNvSpPr txBox="1"/>
          <p:nvPr/>
        </p:nvSpPr>
        <p:spPr>
          <a:xfrm>
            <a:off x="5058753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8C3E3-46E0-48C0-96F8-66D711EC2E55}"/>
              </a:ext>
            </a:extLst>
          </p:cNvPr>
          <p:cNvSpPr txBox="1"/>
          <p:nvPr/>
        </p:nvSpPr>
        <p:spPr>
          <a:xfrm>
            <a:off x="6948264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C12D231-CD64-4382-9DB1-DE271E00C055}"/>
              </a:ext>
            </a:extLst>
          </p:cNvPr>
          <p:cNvSpPr/>
          <p:nvPr/>
        </p:nvSpPr>
        <p:spPr>
          <a:xfrm>
            <a:off x="6804248" y="2571750"/>
            <a:ext cx="396044" cy="79208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A90C479-A6EA-4B9F-A02A-9AFDA14D6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18571"/>
              </p:ext>
            </p:extLst>
          </p:nvPr>
        </p:nvGraphicFramePr>
        <p:xfrm>
          <a:off x="5093359" y="4257247"/>
          <a:ext cx="3816424" cy="4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393310895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25477858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63304150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33360529"/>
                    </a:ext>
                  </a:extLst>
                </a:gridCol>
              </a:tblGrid>
              <a:tr h="402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5095"/>
                  </a:ext>
                </a:extLst>
              </a:tr>
            </a:tbl>
          </a:graphicData>
        </a:graphic>
      </p:graphicFrame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ECC40666-B38B-4751-AED9-C0822845A1CA}"/>
              </a:ext>
            </a:extLst>
          </p:cNvPr>
          <p:cNvSpPr/>
          <p:nvPr/>
        </p:nvSpPr>
        <p:spPr>
          <a:xfrm>
            <a:off x="5400092" y="385492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A04FBC7-D40E-47D1-A308-D5AF5385884B}"/>
              </a:ext>
            </a:extLst>
          </p:cNvPr>
          <p:cNvSpPr/>
          <p:nvPr/>
        </p:nvSpPr>
        <p:spPr>
          <a:xfrm>
            <a:off x="7289603" y="3854923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36E8C1-685D-42DD-A876-9CCCF951A6CF}"/>
              </a:ext>
            </a:extLst>
          </p:cNvPr>
          <p:cNvSpPr txBox="1"/>
          <p:nvPr/>
        </p:nvSpPr>
        <p:spPr>
          <a:xfrm>
            <a:off x="5076056" y="34651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ECAE0F-224C-421D-845F-B240FBECB965}"/>
              </a:ext>
            </a:extLst>
          </p:cNvPr>
          <p:cNvSpPr txBox="1"/>
          <p:nvPr/>
        </p:nvSpPr>
        <p:spPr>
          <a:xfrm>
            <a:off x="6965567" y="34651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Rear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36C0F54-1B97-4179-99EA-13AB2652A8DF}"/>
              </a:ext>
            </a:extLst>
          </p:cNvPr>
          <p:cNvSpPr/>
          <p:nvPr/>
        </p:nvSpPr>
        <p:spPr>
          <a:xfrm>
            <a:off x="6699213" y="804421"/>
            <a:ext cx="573087" cy="18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811513A5-38EB-4769-9D38-C06F8AA472DB}"/>
              </a:ext>
            </a:extLst>
          </p:cNvPr>
          <p:cNvSpPr/>
          <p:nvPr/>
        </p:nvSpPr>
        <p:spPr>
          <a:xfrm>
            <a:off x="6336196" y="1305330"/>
            <a:ext cx="360040" cy="288032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244AE9-BE8C-4B54-BEE7-B292EC6EA962}"/>
              </a:ext>
            </a:extLst>
          </p:cNvPr>
          <p:cNvSpPr txBox="1"/>
          <p:nvPr/>
        </p:nvSpPr>
        <p:spPr>
          <a:xfrm>
            <a:off x="6012160" y="915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Rear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5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760</Words>
  <Application>Microsoft Office PowerPoint</Application>
  <PresentationFormat>화면 슬라이드 쇼(16:9)</PresentationFormat>
  <Paragraphs>208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R&amp;D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이상민</cp:lastModifiedBy>
  <cp:revision>228</cp:revision>
  <dcterms:created xsi:type="dcterms:W3CDTF">2006-10-05T04:04:58Z</dcterms:created>
  <dcterms:modified xsi:type="dcterms:W3CDTF">2018-10-15T11:34:06Z</dcterms:modified>
  <cp:version>1000.0000.01</cp:version>
</cp:coreProperties>
</file>