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4" r:id="rId4"/>
    <p:sldId id="269" r:id="rId5"/>
    <p:sldId id="270" r:id="rId6"/>
    <p:sldId id="265" r:id="rId7"/>
    <p:sldId id="260" r:id="rId8"/>
    <p:sldId id="266" r:id="rId9"/>
    <p:sldId id="261" r:id="rId10"/>
    <p:sldId id="267" r:id="rId11"/>
    <p:sldId id="272" r:id="rId12"/>
    <p:sldId id="273" r:id="rId13"/>
    <p:sldId id="279" r:id="rId14"/>
    <p:sldId id="282" r:id="rId15"/>
    <p:sldId id="278" r:id="rId16"/>
    <p:sldId id="280" r:id="rId17"/>
    <p:sldId id="283" r:id="rId18"/>
    <p:sldId id="295" r:id="rId19"/>
    <p:sldId id="297" r:id="rId20"/>
    <p:sldId id="296" r:id="rId21"/>
    <p:sldId id="281" r:id="rId22"/>
    <p:sldId id="284" r:id="rId23"/>
    <p:sldId id="285" r:id="rId24"/>
    <p:sldId id="275" r:id="rId25"/>
    <p:sldId id="287" r:id="rId26"/>
    <p:sldId id="288" r:id="rId27"/>
    <p:sldId id="289" r:id="rId28"/>
    <p:sldId id="293" r:id="rId29"/>
    <p:sldId id="298" r:id="rId30"/>
    <p:sldId id="290" r:id="rId31"/>
    <p:sldId id="299" r:id="rId32"/>
    <p:sldId id="262" r:id="rId33"/>
    <p:sldId id="268" r:id="rId34"/>
    <p:sldId id="294" r:id="rId35"/>
    <p:sldId id="276" r:id="rId36"/>
    <p:sldId id="27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2EC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6353" autoAdjust="0"/>
  </p:normalViewPr>
  <p:slideViewPr>
    <p:cSldViewPr snapToGrid="0" showGuides="1">
      <p:cViewPr varScale="1">
        <p:scale>
          <a:sx n="91" d="100"/>
          <a:sy n="91" d="100"/>
        </p:scale>
        <p:origin x="3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19D66-ADC9-4F94-A10C-AA53DA52AF0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93A8-4C20-4489-8B45-5A25F1B91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7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93A8-4C20-4489-8B45-5A25F1B91E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7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EE91A-09B3-4D17-921C-95E998F6A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E70D2-4A96-4138-AEFF-B84BB42C3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0FAB7-2A3A-4ACF-A16F-739800F9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14583-4BD1-4EC6-BD87-CB0B832D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758DD-3C82-48AD-9051-197B7991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822D9-3CAC-46C8-A04D-028C4945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D509A-9786-4E99-AB89-FC93C78F7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E37FC-7687-4947-9093-F57E2F2F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FE813-A85B-4C92-99ED-A15FD506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CB144-6280-4F4B-BC33-BF9178B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9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601680-513C-4D9A-9481-D10AAE650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8060B-C9CB-454B-8E09-0D8AEBD1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996B9-86DE-45F9-997C-437F1FC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4740-6A68-460B-9B97-263FA379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6ADBB-6CE8-4029-8921-40690F84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C7903-21E1-442C-B0B8-33107EC0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340D-F696-4239-AAC8-04CF13F3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39902-DCD3-4ACF-B565-F1B583A9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3EA2C-DC23-4C13-9E95-26E775A9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F0A55-8F17-4E7D-A7D5-EAE5643B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39DB7-88AB-427E-A94A-073B689E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11548-6904-474E-8FC4-8D2712A4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ED371-AD7E-41F8-BAF3-9E889542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18C81-076B-4FB8-BCF9-8047B6AF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711E7-0336-4AE9-918A-FC92A10E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1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50F70-EA76-4F7D-8119-6E879C0A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2B09C-F109-411B-A0E2-EA21BB5A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969AB-56A8-4F5A-AA9E-2439C6ED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E27A2-790B-4C7D-832C-9A958E1A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C833A-E87D-4F8D-860B-C49BD478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5B432-C7C7-4E85-898A-6A0D4B21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0447-C904-4373-8F5C-B53DD422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6E360-D221-4065-887B-9BE4D3C1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88E81-7F2E-4CCE-B5DD-4037A6DE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055C56-59B8-403A-AB57-8C99335AD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406964-9FC9-4651-B4A7-FD2AA3A00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37D6A3-4925-4878-AE54-0E2B0BA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C5FA83-C0D1-4D24-A94E-630EBD7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9EA4E-B95C-4E6D-B2DA-7711E09A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3359D-8B03-4124-8145-7912D268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80B540-D41F-4E91-AB77-8780D933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F9FA0-61E8-487F-BB5A-110A8EEC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A20EB-8040-49C5-8C4B-D4EF07D4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A25073-E25F-4266-A10F-B756E657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95FD7-6773-4B1C-A80A-6719A729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16BD1-1C66-42B6-9ACD-1DDDC6E3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7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8570-6B88-41B3-B853-599A6142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BBD3D-0C3B-410B-BDB9-DDA3C87C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ABEAD-83F9-46A8-9268-3581873F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2A069-A4F9-4FDF-B814-2AD15DD1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22E54-90DE-4C70-9E3E-C92B7CC4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40D33-5BEC-4FF2-A8CA-D2B6B81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E4DE6-9283-46C8-92FA-94C94500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9EEA4C-85F0-4B28-91E5-A48E64C98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2D984-4510-4E50-9ABA-CFF13565D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213D4-EC04-4B79-B47B-EE34C409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53FBE-D2BE-4C64-8433-3303324C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B0FB8-63F6-4C63-AE83-34DA257F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9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E52B3-73AE-40B4-B278-68FA35E4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30FCF-021A-4887-874C-E9C41002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872B0-AA70-4A55-B25E-E6ECE22F3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45AD-FBDA-4314-AF8E-DA3CCDBBEF1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76E14-112C-492A-9EB0-794579ABE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96BC3-674F-4C65-8DA3-CFFEC1CD2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D6EC-6117-4CC7-953F-5EEC8DD8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0F31FDA-4D51-4EDD-8A51-DF9AE5B54359}"/>
              </a:ext>
            </a:extLst>
          </p:cNvPr>
          <p:cNvGrpSpPr/>
          <p:nvPr/>
        </p:nvGrpSpPr>
        <p:grpSpPr>
          <a:xfrm>
            <a:off x="807910" y="208103"/>
            <a:ext cx="11725629" cy="6516452"/>
            <a:chOff x="807910" y="208103"/>
            <a:chExt cx="11725629" cy="651645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5A4CFDD-0E39-4605-944A-2B3E6841520E}"/>
                </a:ext>
              </a:extLst>
            </p:cNvPr>
            <p:cNvGrpSpPr/>
            <p:nvPr/>
          </p:nvGrpSpPr>
          <p:grpSpPr>
            <a:xfrm>
              <a:off x="11006481" y="208103"/>
              <a:ext cx="1527058" cy="537682"/>
              <a:chOff x="10841381" y="208103"/>
              <a:chExt cx="1527058" cy="53768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0F18442-EDCF-408D-852F-63CFFFB437F0}"/>
                  </a:ext>
                </a:extLst>
              </p:cNvPr>
              <p:cNvGrpSpPr/>
              <p:nvPr/>
            </p:nvGrpSpPr>
            <p:grpSpPr>
              <a:xfrm>
                <a:off x="11209112" y="208103"/>
                <a:ext cx="1159327" cy="537682"/>
                <a:chOff x="5724980" y="2811573"/>
                <a:chExt cx="1159327" cy="537682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C8BC3AB-6CAB-442D-BF5F-720ECCF91031}"/>
                    </a:ext>
                  </a:extLst>
                </p:cNvPr>
                <p:cNvSpPr txBox="1"/>
                <p:nvPr/>
              </p:nvSpPr>
              <p:spPr>
                <a:xfrm>
                  <a:off x="5731330" y="2811573"/>
                  <a:ext cx="1074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K</a:t>
                  </a:r>
                  <a:r>
                    <a:rPr lang="en-US" altLang="ko-KR" sz="700" dirty="0" err="1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nu</a:t>
                  </a:r>
                  <a:endPara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03827EB-2ED9-4A14-92C9-556F7065C192}"/>
                    </a:ext>
                  </a:extLst>
                </p:cNvPr>
                <p:cNvSpPr txBox="1"/>
                <p:nvPr/>
              </p:nvSpPr>
              <p:spPr>
                <a:xfrm>
                  <a:off x="5737680" y="3072256"/>
                  <a:ext cx="11466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F</a:t>
                  </a:r>
                  <a:r>
                    <a:rPr lang="en-US" altLang="ko-KR" sz="700" dirty="0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inancial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2AC2471-7E8C-42DF-A715-EE2D99C05D51}"/>
                    </a:ext>
                  </a:extLst>
                </p:cNvPr>
                <p:cNvSpPr txBox="1"/>
                <p:nvPr/>
              </p:nvSpPr>
              <p:spPr>
                <a:xfrm>
                  <a:off x="5724980" y="2941737"/>
                  <a:ext cx="11466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C</a:t>
                  </a:r>
                  <a:r>
                    <a:rPr lang="en-US" altLang="ko-KR" sz="700" dirty="0">
                      <a:latin typeface="a고딕15" panose="02020600000000000000" pitchFamily="18" charset="-127"/>
                      <a:ea typeface="a고딕15" panose="02020600000000000000" pitchFamily="18" charset="-127"/>
                    </a:rPr>
                    <a:t>onsulting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E85115ED-F9F4-4131-AF92-C24AFA762C05}"/>
                  </a:ext>
                </a:extLst>
              </p:cNvPr>
              <p:cNvGrpSpPr/>
              <p:nvPr/>
            </p:nvGrpSpPr>
            <p:grpSpPr>
              <a:xfrm>
                <a:off x="10841381" y="321373"/>
                <a:ext cx="431006" cy="339785"/>
                <a:chOff x="10844556" y="320233"/>
                <a:chExt cx="431006" cy="33978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7DE157CC-9CDB-4E21-BBAC-D71914324497}"/>
                    </a:ext>
                  </a:extLst>
                </p:cNvPr>
                <p:cNvSpPr/>
                <p:nvPr/>
              </p:nvSpPr>
              <p:spPr>
                <a:xfrm>
                  <a:off x="11082509" y="409304"/>
                  <a:ext cx="190500" cy="54769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0A7A155-A63B-4A16-938B-A559974FDCBC}"/>
                    </a:ext>
                  </a:extLst>
                </p:cNvPr>
                <p:cNvSpPr/>
                <p:nvPr/>
              </p:nvSpPr>
              <p:spPr>
                <a:xfrm>
                  <a:off x="10980115" y="505166"/>
                  <a:ext cx="292894" cy="54769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5B60734-2BFD-4BF3-AEAF-9317478BC0F9}"/>
                    </a:ext>
                  </a:extLst>
                </p:cNvPr>
                <p:cNvSpPr/>
                <p:nvPr/>
              </p:nvSpPr>
              <p:spPr>
                <a:xfrm>
                  <a:off x="10844556" y="605249"/>
                  <a:ext cx="431006" cy="54769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B64A91A-840B-4B8F-A9FB-1A40EE55273F}"/>
                    </a:ext>
                  </a:extLst>
                </p:cNvPr>
                <p:cNvSpPr/>
                <p:nvPr/>
              </p:nvSpPr>
              <p:spPr>
                <a:xfrm>
                  <a:off x="11172825" y="320233"/>
                  <a:ext cx="100184" cy="54769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588EF5-3CEF-4E0A-B317-172CFC19F43E}"/>
                </a:ext>
              </a:extLst>
            </p:cNvPr>
            <p:cNvGrpSpPr/>
            <p:nvPr/>
          </p:nvGrpSpPr>
          <p:grpSpPr>
            <a:xfrm>
              <a:off x="807910" y="1662176"/>
              <a:ext cx="7706916" cy="1169551"/>
              <a:chOff x="1447482" y="1547876"/>
              <a:chExt cx="7706916" cy="116955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0071463-0837-4007-B3AE-57EF91763312}"/>
                  </a:ext>
                </a:extLst>
              </p:cNvPr>
              <p:cNvSpPr/>
              <p:nvPr/>
            </p:nvSpPr>
            <p:spPr>
              <a:xfrm>
                <a:off x="1447482" y="1620868"/>
                <a:ext cx="73819" cy="1032669"/>
              </a:xfrm>
              <a:prstGeom prst="rect">
                <a:avLst/>
              </a:prstGeom>
              <a:gradFill>
                <a:gsLst>
                  <a:gs pos="0">
                    <a:srgbClr val="C2D2EC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12C0E8-9C33-4EDA-B7F7-21299671E346}"/>
                  </a:ext>
                </a:extLst>
              </p:cNvPr>
              <p:cNvSpPr txBox="1"/>
              <p:nvPr/>
            </p:nvSpPr>
            <p:spPr>
              <a:xfrm>
                <a:off x="1514096" y="1547876"/>
                <a:ext cx="764030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머신러닝</a:t>
                </a:r>
                <a:r>
                  <a:rPr lang="ko-KR" altLang="en-US" sz="25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 </a:t>
                </a:r>
                <a:r>
                  <a:rPr lang="en-US" altLang="ko-KR" sz="25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3</a:t>
                </a:r>
                <a:r>
                  <a:rPr lang="ko-KR" altLang="en-US" sz="25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조</a:t>
                </a:r>
                <a:endParaRPr lang="en-US" altLang="ko-KR" sz="25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  <a:p>
                <a:endParaRPr lang="en-US" altLang="ko-KR" sz="500" dirty="0"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  <a:p>
                <a:r>
                  <a:rPr lang="ko-KR" altLang="en-US" sz="4000" dirty="0">
                    <a:latin typeface="a고딕17" panose="02020600000000000000" pitchFamily="18" charset="-127"/>
                    <a:ea typeface="a고딕17" panose="02020600000000000000" pitchFamily="18" charset="-127"/>
                  </a:rPr>
                  <a:t>고객 신용도 예상 프로젝트</a:t>
                </a:r>
                <a:endParaRPr lang="en-US" altLang="ko-KR" sz="4000" dirty="0"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40BB09-C40E-4875-8B0A-4AFE6414B39D}"/>
                </a:ext>
              </a:extLst>
            </p:cNvPr>
            <p:cNvSpPr txBox="1"/>
            <p:nvPr/>
          </p:nvSpPr>
          <p:spPr>
            <a:xfrm>
              <a:off x="950088" y="2831727"/>
              <a:ext cx="3749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류제범</a:t>
              </a:r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 </a:t>
              </a:r>
              <a:r>
                <a:rPr lang="ko-KR" altLang="en-US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송준영</a:t>
              </a:r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 </a:t>
              </a:r>
              <a:r>
                <a:rPr lang="ko-KR" altLang="en-US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유호준</a:t>
              </a:r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</a:t>
              </a:r>
              <a:r>
                <a:rPr lang="ko-KR" altLang="en-US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  이소영</a:t>
              </a:r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 </a:t>
              </a:r>
              <a:r>
                <a:rPr lang="ko-KR" altLang="en-US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채지혜</a:t>
              </a:r>
              <a:endPara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F6B3B-CB9A-4262-BD06-9D8F5CA13ACA}"/>
                </a:ext>
              </a:extLst>
            </p:cNvPr>
            <p:cNvSpPr txBox="1"/>
            <p:nvPr/>
          </p:nvSpPr>
          <p:spPr>
            <a:xfrm>
              <a:off x="8783611" y="6447556"/>
              <a:ext cx="3749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Kyungpook National University  &amp;  DACON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DB32E0-D629-4035-A678-4CF7A164F932}"/>
              </a:ext>
            </a:extLst>
          </p:cNvPr>
          <p:cNvGrpSpPr/>
          <p:nvPr/>
        </p:nvGrpSpPr>
        <p:grpSpPr>
          <a:xfrm>
            <a:off x="5118196" y="3008453"/>
            <a:ext cx="1955609" cy="841094"/>
            <a:chOff x="4723230" y="2976703"/>
            <a:chExt cx="1955609" cy="84109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20C92B-26D6-4954-86A1-C0BA867E8986}"/>
                </a:ext>
              </a:extLst>
            </p:cNvPr>
            <p:cNvGrpSpPr/>
            <p:nvPr/>
          </p:nvGrpSpPr>
          <p:grpSpPr>
            <a:xfrm>
              <a:off x="5516337" y="2976703"/>
              <a:ext cx="1162502" cy="841094"/>
              <a:chOff x="5721805" y="2811573"/>
              <a:chExt cx="1162502" cy="84109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B5947E-19C9-40C7-BAB1-998CD1F70B9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12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5847D2-B556-4916-BC98-471568E2CB43}"/>
                  </a:ext>
                </a:extLst>
              </p:cNvPr>
              <p:cNvSpPr txBox="1"/>
              <p:nvPr/>
            </p:nvSpPr>
            <p:spPr>
              <a:xfrm>
                <a:off x="5737680" y="3252557"/>
                <a:ext cx="11466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A97127-D47F-4424-A6EF-0B1B4230ABB5}"/>
                  </a:ext>
                </a:extLst>
              </p:cNvPr>
              <p:cNvSpPr txBox="1"/>
              <p:nvPr/>
            </p:nvSpPr>
            <p:spPr>
              <a:xfrm>
                <a:off x="5721805" y="3026498"/>
                <a:ext cx="11466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5ABBA46-E863-4982-BA15-04FF873F4E1B}"/>
                </a:ext>
              </a:extLst>
            </p:cNvPr>
            <p:cNvSpPr/>
            <p:nvPr/>
          </p:nvSpPr>
          <p:spPr>
            <a:xfrm flipV="1">
              <a:off x="5179814" y="3262319"/>
              <a:ext cx="361652" cy="1079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E01E47-7775-46F9-9B0E-04361D616E51}"/>
                </a:ext>
              </a:extLst>
            </p:cNvPr>
            <p:cNvSpPr/>
            <p:nvPr/>
          </p:nvSpPr>
          <p:spPr>
            <a:xfrm flipV="1">
              <a:off x="4985426" y="3436370"/>
              <a:ext cx="556040" cy="1079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AFA5E0D-67B1-462D-BDC7-2FB9B86390D0}"/>
                </a:ext>
              </a:extLst>
            </p:cNvPr>
            <p:cNvSpPr/>
            <p:nvPr/>
          </p:nvSpPr>
          <p:spPr>
            <a:xfrm flipV="1">
              <a:off x="4723230" y="3602872"/>
              <a:ext cx="818236" cy="1079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BC554AD-8643-45D3-BDDB-1E8C88353936}"/>
                </a:ext>
              </a:extLst>
            </p:cNvPr>
            <p:cNvSpPr/>
            <p:nvPr/>
          </p:nvSpPr>
          <p:spPr>
            <a:xfrm flipV="1">
              <a:off x="5351274" y="3095314"/>
              <a:ext cx="190192" cy="1079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5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98FFB3-9D6C-4FB8-9E6D-1C65159C2830}"/>
              </a:ext>
            </a:extLst>
          </p:cNvPr>
          <p:cNvSpPr txBox="1"/>
          <p:nvPr/>
        </p:nvSpPr>
        <p:spPr>
          <a:xfrm>
            <a:off x="1076105" y="2212447"/>
            <a:ext cx="862524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신용카드 고객들의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20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가지 개인 정보가 담긴 데이터 셋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Column : 20,  Row : 26,458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from DACON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6617A-172A-45B5-B97C-D01115C25BB9}"/>
              </a:ext>
            </a:extLst>
          </p:cNvPr>
          <p:cNvSpPr txBox="1"/>
          <p:nvPr/>
        </p:nvSpPr>
        <p:spPr>
          <a:xfrm>
            <a:off x="460775" y="1504538"/>
            <a:ext cx="31206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① 데이터셋 설명</a:t>
            </a:r>
            <a:endParaRPr lang="en-US" altLang="ko-KR" sz="3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E4FE66-332C-48A7-AFEA-54AE5F0ABFEE}"/>
              </a:ext>
            </a:extLst>
          </p:cNvPr>
          <p:cNvSpPr txBox="1"/>
          <p:nvPr/>
        </p:nvSpPr>
        <p:spPr>
          <a:xfrm>
            <a:off x="506378" y="3992715"/>
            <a:ext cx="1202716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credit(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사용자의 신용도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gender(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성별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car(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차량 소유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reality(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부동산 소유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child_num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자녀 수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edu_type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교육 수준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Index(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번호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income_total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연간소득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income_type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소득 분류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family_type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결혼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house_type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생활 방식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DAYS_BIRTH(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출생일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DAYS_EMPLOYED(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업무 시작일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FLAG_MOBIL(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핸드폰 소유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email(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이메일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work_phone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업무용 전화 소유 여부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occyp_type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직업 유형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family_size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가족 규모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     </a:t>
            </a:r>
            <a:r>
              <a:rPr lang="en-US" altLang="ko-KR" sz="1500" dirty="0" err="1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begin_month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신용카드 발급 월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71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5" y="1504538"/>
            <a:ext cx="31206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데이터 탐색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96835B7-3119-4EB1-B696-3325C2B7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98803"/>
              </p:ext>
            </p:extLst>
          </p:nvPr>
        </p:nvGraphicFramePr>
        <p:xfrm>
          <a:off x="1539874" y="2543945"/>
          <a:ext cx="41973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248901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인구통계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성별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자녀 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04852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결혼 여부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00152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교육 수준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65829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생활 방식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583542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출생일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39124"/>
                  </a:ext>
                </a:extLst>
              </a:tr>
              <a:tr h="2489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가족 규모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67712"/>
                  </a:ext>
                </a:extLst>
              </a:tr>
            </a:tbl>
          </a:graphicData>
        </a:graphic>
      </p:graphicFrame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306CF69-0A7C-4CAB-A8A6-5F7EADEE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80527"/>
              </p:ext>
            </p:extLst>
          </p:nvPr>
        </p:nvGraphicFramePr>
        <p:xfrm>
          <a:off x="1539874" y="5048662"/>
          <a:ext cx="419735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소득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소득 분류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연간 소득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04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차량 소유 여부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001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부동산 소유 여부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65829"/>
                  </a:ext>
                </a:extLst>
              </a:tr>
            </a:tbl>
          </a:graphicData>
        </a:graphic>
      </p:graphicFrame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444B9074-096B-4A89-AED3-8AE6DD7F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61833"/>
              </p:ext>
            </p:extLst>
          </p:nvPr>
        </p:nvGraphicFramePr>
        <p:xfrm>
          <a:off x="6340474" y="2514600"/>
          <a:ext cx="41973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직업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직업 유형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업무용 전화 소유 여부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04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업무 시작일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00152"/>
                  </a:ext>
                </a:extLst>
              </a:tr>
            </a:tbl>
          </a:graphicData>
        </a:graphic>
      </p:graphicFrame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53B48716-E4E5-4228-A5B0-9AB80BFFB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46503"/>
              </p:ext>
            </p:extLst>
          </p:nvPr>
        </p:nvGraphicFramePr>
        <p:xfrm>
          <a:off x="6340474" y="3829462"/>
          <a:ext cx="419735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기타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핸드폰 소유 여부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이메일 소유 여부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04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전화 소유 여부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001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신용카드 발급 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65829"/>
                  </a:ext>
                </a:extLst>
              </a:tr>
            </a:tbl>
          </a:graphicData>
        </a:graphic>
      </p:graphicFrame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4D508AB5-4BFD-4A92-98C0-7CD47F086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7281"/>
              </p:ext>
            </p:extLst>
          </p:nvPr>
        </p:nvGraphicFramePr>
        <p:xfrm>
          <a:off x="6340474" y="5426091"/>
          <a:ext cx="4197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4135539676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382838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타겟 레이블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신용도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7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99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결측치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44929-3B49-4D65-AC1F-559B69001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" t="8006"/>
          <a:stretch/>
        </p:blipFill>
        <p:spPr>
          <a:xfrm>
            <a:off x="1012492" y="2386049"/>
            <a:ext cx="5881148" cy="7010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7AA51C-C5F3-43FD-BFBB-C17D6791BCC6}"/>
              </a:ext>
            </a:extLst>
          </p:cNvPr>
          <p:cNvSpPr txBox="1"/>
          <p:nvPr/>
        </p:nvSpPr>
        <p:spPr>
          <a:xfrm>
            <a:off x="1399266" y="3370749"/>
            <a:ext cx="862524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</a:t>
            </a:r>
            <a:r>
              <a:rPr lang="en-US" altLang="ko-KR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occyp_type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컬럼에서 </a:t>
            </a:r>
            <a:r>
              <a:rPr lang="en-US" altLang="ko-KR" sz="17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8171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개의 </a:t>
            </a:r>
            <a:r>
              <a:rPr lang="ko-KR" alt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결측치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존재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1E099A-21C1-4152-877A-5FDBB7E3B253}"/>
              </a:ext>
            </a:extLst>
          </p:cNvPr>
          <p:cNvSpPr txBox="1"/>
          <p:nvPr/>
        </p:nvSpPr>
        <p:spPr>
          <a:xfrm>
            <a:off x="4027159" y="3911644"/>
            <a:ext cx="626533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하려 했는데 해당 로우마다 소득이 따로 존재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DDE32-9585-47B2-AA8E-A8925791A174}"/>
              </a:ext>
            </a:extLst>
          </p:cNvPr>
          <p:cNvSpPr txBox="1"/>
          <p:nvPr/>
        </p:nvSpPr>
        <p:spPr>
          <a:xfrm>
            <a:off x="1399265" y="3911645"/>
            <a:ext cx="302033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무직으로 가정하고 제거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결측치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0D9BA-3453-46CA-883B-9C9701D1117D}"/>
              </a:ext>
            </a:extLst>
          </p:cNvPr>
          <p:cNvSpPr txBox="1"/>
          <p:nvPr/>
        </p:nvSpPr>
        <p:spPr>
          <a:xfrm>
            <a:off x="1012492" y="2336485"/>
            <a:ext cx="862524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연금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직장인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기업 대표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공무원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8B03CA-7C70-47EE-8F39-5B79E528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73" y="2705151"/>
            <a:ext cx="5040027" cy="1137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CA1324-8F61-4F27-8532-CA7C7D91E551}"/>
              </a:ext>
            </a:extLst>
          </p:cNvPr>
          <p:cNvSpPr txBox="1"/>
          <p:nvPr/>
        </p:nvSpPr>
        <p:spPr>
          <a:xfrm>
            <a:off x="1012491" y="4693634"/>
            <a:ext cx="862524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연금수령자만 고용일수가 같은 값으로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                                 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양수로 표시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200944C-9DA8-4628-BF22-26658C582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12"/>
          <a:stretch/>
        </p:blipFill>
        <p:spPr>
          <a:xfrm>
            <a:off x="5048880" y="4275293"/>
            <a:ext cx="1268771" cy="168735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4621583-652C-42F7-A62A-A9C7305E3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289" y="4343026"/>
            <a:ext cx="1957309" cy="14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결측치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4F788-999A-4E56-A624-9984D7C0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59" y="2406390"/>
            <a:ext cx="5273276" cy="14796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988C6B-9C27-4558-A735-B7D54D3C8AC5}"/>
              </a:ext>
            </a:extLst>
          </p:cNvPr>
          <p:cNvSpPr txBox="1"/>
          <p:nvPr/>
        </p:nvSpPr>
        <p:spPr>
          <a:xfrm>
            <a:off x="1270001" y="4233858"/>
            <a:ext cx="6265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수입원천이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연금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일 경우 직업을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연금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수령자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로 변경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occyp_type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컬럼에서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3731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개의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결측치를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제거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06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A8FE9-A974-4749-A8C3-75AC3F8D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07" y="2117803"/>
            <a:ext cx="3450927" cy="35526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72529A-35A7-45B6-886D-4AB4343ED87F}"/>
              </a:ext>
            </a:extLst>
          </p:cNvPr>
          <p:cNvSpPr/>
          <p:nvPr/>
        </p:nvSpPr>
        <p:spPr>
          <a:xfrm>
            <a:off x="7264400" y="1930400"/>
            <a:ext cx="4656667" cy="4147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CFD2FF-EA1A-4597-A96E-2C0D4A11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62" y="2230837"/>
            <a:ext cx="7048277" cy="37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6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D9AB2BD-7450-4D7B-9E4F-45CC159F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6" y="2405670"/>
            <a:ext cx="3450927" cy="35526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EB8BB7-0396-4174-9A36-C2B27B1DBDDF}"/>
              </a:ext>
            </a:extLst>
          </p:cNvPr>
          <p:cNvSpPr txBox="1"/>
          <p:nvPr/>
        </p:nvSpPr>
        <p:spPr>
          <a:xfrm>
            <a:off x="4754758" y="3028890"/>
            <a:ext cx="402885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* IQR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을 계산하여 이상치를 처리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C24BF-6DF3-4504-B973-50E8CE76B85C}"/>
              </a:ext>
            </a:extLst>
          </p:cNvPr>
          <p:cNvSpPr txBox="1"/>
          <p:nvPr/>
        </p:nvSpPr>
        <p:spPr>
          <a:xfrm>
            <a:off x="7888879" y="3028890"/>
            <a:ext cx="402885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하려 했으나 하지 않음</a:t>
            </a:r>
            <a:endParaRPr lang="en-US" altLang="ko-KR" sz="1700" dirty="0">
              <a:solidFill>
                <a:srgbClr val="FF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92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F2B9C-7512-4726-B2DA-BFE9893F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17" y="2457314"/>
            <a:ext cx="4978227" cy="8270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F5D60E6-9DEE-4C24-B344-034D5BE2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56" y="3635847"/>
            <a:ext cx="3275576" cy="22539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83B5B86-B8C4-4105-8633-38CC09E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694" y="3635847"/>
            <a:ext cx="3113419" cy="22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2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13FCC2-354C-4E48-888D-F689A252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40" y="2388885"/>
            <a:ext cx="8210960" cy="9730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2BBA9E-D752-4BEF-9124-B5160662CEC9}"/>
              </a:ext>
            </a:extLst>
          </p:cNvPr>
          <p:cNvSpPr txBox="1"/>
          <p:nvPr/>
        </p:nvSpPr>
        <p:spPr>
          <a:xfrm>
            <a:off x="1399266" y="3692286"/>
            <a:ext cx="626533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IQR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을 이용하여 이상치 기준이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7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의 값이 나옴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가족 수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자식 수가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7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명을 초과하는 로우들을 제거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90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2BBA9E-D752-4BEF-9124-B5160662CEC9}"/>
              </a:ext>
            </a:extLst>
          </p:cNvPr>
          <p:cNvSpPr txBox="1"/>
          <p:nvPr/>
        </p:nvSpPr>
        <p:spPr>
          <a:xfrm>
            <a:off x="772639" y="2488875"/>
            <a:ext cx="103694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소득으로 이상치를 처리하려고 하니까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특정 고소득 </a:t>
            </a:r>
            <a:r>
              <a:rPr lang="ko-KR" alt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직군만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다 </a:t>
            </a:r>
            <a:r>
              <a:rPr lang="ko-KR" alt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날아감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직업을 소득원천별로 분류하여 이상치를 다시 검토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4273A2-D235-4144-B454-2EF14F2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9" y="3584296"/>
            <a:ext cx="384863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7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597447-C4C9-40F5-AA9E-BFB9CA57D283}"/>
              </a:ext>
            </a:extLst>
          </p:cNvPr>
          <p:cNvGrpSpPr/>
          <p:nvPr/>
        </p:nvGrpSpPr>
        <p:grpSpPr>
          <a:xfrm>
            <a:off x="807910" y="1589782"/>
            <a:ext cx="5956086" cy="1323439"/>
            <a:chOff x="1447482" y="1475482"/>
            <a:chExt cx="5956086" cy="13234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351F34-3195-4DDC-B4CE-E09AF39665CE}"/>
                </a:ext>
              </a:extLst>
            </p:cNvPr>
            <p:cNvSpPr/>
            <p:nvPr/>
          </p:nvSpPr>
          <p:spPr>
            <a:xfrm>
              <a:off x="1447482" y="1620868"/>
              <a:ext cx="73819" cy="1032669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AB27-B980-42ED-A8BC-4C112224E0C1}"/>
                </a:ext>
              </a:extLst>
            </p:cNvPr>
            <p:cNvSpPr txBox="1"/>
            <p:nvPr/>
          </p:nvSpPr>
          <p:spPr>
            <a:xfrm>
              <a:off x="1606020" y="1475482"/>
              <a:ext cx="57975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01</a:t>
              </a:r>
            </a:p>
            <a:p>
              <a:r>
                <a:rPr lang="ko-KR" altLang="en-US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프로젝트 배경</a:t>
              </a:r>
              <a:endParaRPr lang="en-US" altLang="ko-KR" sz="4000" dirty="0"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0ADB95-7B09-49A4-8D74-3544651D7E1B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1895827-AD21-49FC-8702-16F1F91E6EEC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3AFB01-E1DD-4149-A839-FF0551071266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A780E5-6B9D-4FA8-A7E9-69BB309A7606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CCE90A-ED39-4339-9F59-62A38C19D9F9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F6AC1A4-EACC-403D-B903-DF63D6B6650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38BB907-C954-4197-A89A-881472593A66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2DD9DFF-D526-45DD-94BA-C3D145ABF262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53E2A7D-89A5-409D-A781-338ED40573B3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C16BFE-931F-412F-A7DA-189F42F853B3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82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이상치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EF362E1-B157-43DB-AD08-B3084D0B9EC1}"/>
              </a:ext>
            </a:extLst>
          </p:cNvPr>
          <p:cNvGrpSpPr/>
          <p:nvPr/>
        </p:nvGrpSpPr>
        <p:grpSpPr>
          <a:xfrm>
            <a:off x="2129165" y="2380450"/>
            <a:ext cx="7933669" cy="4067106"/>
            <a:chOff x="920951" y="2380450"/>
            <a:chExt cx="7933669" cy="406710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BA4589-1BC1-438A-9B8E-2942C996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951" y="2380450"/>
              <a:ext cx="2443656" cy="196717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0127B26-54E9-4D1E-A2A8-D7567B1D7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219" y="2380450"/>
              <a:ext cx="2368781" cy="193995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563FDC1-62DF-45E5-ADA6-CCE7EC48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8612" y="2407677"/>
              <a:ext cx="2396008" cy="193995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0602F23-BE7C-4C48-92F5-8880FDF4C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6573" y="4616515"/>
              <a:ext cx="2430043" cy="1831041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257E925-2A2E-4DAC-9848-873811435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403" y="4623323"/>
              <a:ext cx="2361974" cy="1824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59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단위 변환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49F21E-3E6D-4019-800F-85FF5C33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32" y="2448981"/>
            <a:ext cx="7741279" cy="14853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EB125B-2102-488D-8DF4-48F0146692AB}"/>
              </a:ext>
            </a:extLst>
          </p:cNvPr>
          <p:cNvSpPr txBox="1"/>
          <p:nvPr/>
        </p:nvSpPr>
        <p:spPr>
          <a:xfrm>
            <a:off x="1243461" y="4156394"/>
            <a:ext cx="84220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일수들이 음수로 되어 있는 값들을 모두 단위 변환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20C506-4BDA-43F8-9F11-3C72011E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706" y="4156394"/>
            <a:ext cx="2222663" cy="16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2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인코딩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B8BB7-0396-4174-9A36-C2B27B1DBDDF}"/>
              </a:ext>
            </a:extLst>
          </p:cNvPr>
          <p:cNvSpPr txBox="1"/>
          <p:nvPr/>
        </p:nvSpPr>
        <p:spPr>
          <a:xfrm>
            <a:off x="1399266" y="3706838"/>
            <a:ext cx="402885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 모든 범주형 값들 인코딩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9E7E33-EBCE-4C69-AAB9-DEDCD790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27" y="2438262"/>
            <a:ext cx="5273275" cy="8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2732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컬럼 삭제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B8BB7-0396-4174-9A36-C2B27B1DBDDF}"/>
              </a:ext>
            </a:extLst>
          </p:cNvPr>
          <p:cNvSpPr txBox="1"/>
          <p:nvPr/>
        </p:nvSpPr>
        <p:spPr>
          <a:xfrm>
            <a:off x="1399266" y="3384936"/>
            <a:ext cx="402885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의미 없는 컬럼 삭제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A7D33-8089-4BC4-A719-D8274C9D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7" y="2520428"/>
            <a:ext cx="943106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9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635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②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EDA </a:t>
            </a:r>
            <a:r>
              <a:rPr lang="en-US" altLang="ko-KR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en-US" altLang="ko-KR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Pycaret</a:t>
            </a:r>
            <a:r>
              <a:rPr lang="en-US" altLang="ko-KR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 - </a:t>
            </a:r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알고리즘 탐색</a:t>
            </a:r>
            <a:r>
              <a:rPr lang="en-US" altLang="ko-KR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30F386-A1F4-4D36-B0F0-1740201A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9" y="2397221"/>
            <a:ext cx="5635226" cy="3809500"/>
          </a:xfrm>
          <a:prstGeom prst="rect">
            <a:avLst/>
          </a:prstGeom>
        </p:spPr>
      </p:pic>
      <p:sp>
        <p:nvSpPr>
          <p:cNvPr id="22" name="액자 21">
            <a:extLst>
              <a:ext uri="{FF2B5EF4-FFF2-40B4-BE49-F238E27FC236}">
                <a16:creationId xmlns:a16="http://schemas.microsoft.com/office/drawing/2014/main" id="{39469673-F563-466A-A98A-E3BEE4F182BD}"/>
              </a:ext>
            </a:extLst>
          </p:cNvPr>
          <p:cNvSpPr/>
          <p:nvPr/>
        </p:nvSpPr>
        <p:spPr>
          <a:xfrm>
            <a:off x="5480050" y="2576311"/>
            <a:ext cx="552450" cy="37020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2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635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③ 알고리즘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로지스트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 회귀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2E952-D49F-485B-8535-BCA07968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51" y="2600209"/>
            <a:ext cx="584916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5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5635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③ 알고리즘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의사결정나무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56FE8B-CC61-4F15-861B-895A5E13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51" y="2600209"/>
            <a:ext cx="5849166" cy="165758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5A138BA-1854-40B7-9401-F807D175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51" y="2562103"/>
            <a:ext cx="584916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1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③ 알고리즘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앙상블 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배깅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_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랜덤포레스트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6C49F2-2DEE-427B-BAC9-DBE57496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51" y="2600209"/>
            <a:ext cx="5849166" cy="16575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AB059-12C0-473F-AA58-E473F3F4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91" y="2607874"/>
            <a:ext cx="583964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54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④ 후처리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동일값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 처리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AA50B-6391-4192-A2CB-B4804B39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4" y="2476833"/>
            <a:ext cx="7335436" cy="14240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BED4E4-2979-4155-A4B6-FDE230ED37E7}"/>
              </a:ext>
            </a:extLst>
          </p:cNvPr>
          <p:cNvSpPr txBox="1"/>
          <p:nvPr/>
        </p:nvSpPr>
        <p:spPr>
          <a:xfrm>
            <a:off x="942066" y="5105812"/>
            <a:ext cx="8472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ID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변수를 만들어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중복된 값이 있나 체크해보니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…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E5A893-896D-4E36-926C-B59C89382064}"/>
              </a:ext>
            </a:extLst>
          </p:cNvPr>
          <p:cNvSpPr txBox="1"/>
          <p:nvPr/>
        </p:nvSpPr>
        <p:spPr>
          <a:xfrm>
            <a:off x="942065" y="5663209"/>
            <a:ext cx="8472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17,695</a:t>
            </a:r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개의</a:t>
            </a:r>
            <a:r>
              <a:rPr lang="en-US" altLang="ko-KR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카드가</a:t>
            </a:r>
            <a:r>
              <a:rPr lang="en-US" altLang="ko-KR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동일 인물들이 만든 카드였다</a:t>
            </a:r>
            <a:r>
              <a:rPr lang="en-US" altLang="ko-KR" sz="1700" dirty="0">
                <a:solidFill>
                  <a:srgbClr val="FF0000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en-US" altLang="ko-KR" sz="1700" dirty="0">
              <a:solidFill>
                <a:srgbClr val="FF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1962B-CE00-4A5C-836F-3750AE56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4" y="3943720"/>
            <a:ext cx="596348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④ 후처리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동일값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 처리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BED4E4-2979-4155-A4B6-FDE230ED37E7}"/>
              </a:ext>
            </a:extLst>
          </p:cNvPr>
          <p:cNvSpPr txBox="1"/>
          <p:nvPr/>
        </p:nvSpPr>
        <p:spPr>
          <a:xfrm>
            <a:off x="840466" y="3792038"/>
            <a:ext cx="8472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→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중복된 값을 모두 지우고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8756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개의 데이터로 다시 모델링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49EAB-F514-4853-848B-6BBF2C49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77" y="2470772"/>
            <a:ext cx="586821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6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171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7AF1C0-7DE4-45A0-A1EE-1A7E5A284D75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59D0E60-54A9-4788-99C7-8F249257AE3D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39986-8344-45F5-9705-8A55228AA608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01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배경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B836E0-6DE7-4F4E-BFF7-F6C48371B78E}"/>
              </a:ext>
            </a:extLst>
          </p:cNvPr>
          <p:cNvGrpSpPr/>
          <p:nvPr/>
        </p:nvGrpSpPr>
        <p:grpSpPr>
          <a:xfrm>
            <a:off x="2962275" y="2328259"/>
            <a:ext cx="6267450" cy="2689223"/>
            <a:chOff x="2962275" y="1161537"/>
            <a:chExt cx="6267450" cy="268922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0FE5481-5998-48BA-8F40-BF299E2C8AFD}"/>
                </a:ext>
              </a:extLst>
            </p:cNvPr>
            <p:cNvGrpSpPr/>
            <p:nvPr/>
          </p:nvGrpSpPr>
          <p:grpSpPr>
            <a:xfrm>
              <a:off x="4392121" y="2222535"/>
              <a:ext cx="3611056" cy="1628225"/>
              <a:chOff x="3553298" y="634679"/>
              <a:chExt cx="4407611" cy="1987392"/>
            </a:xfrm>
          </p:grpSpPr>
          <p:pic>
            <p:nvPicPr>
              <p:cNvPr id="1025" name="_x443015752">
                <a:extLst>
                  <a:ext uri="{FF2B5EF4-FFF2-40B4-BE49-F238E27FC236}">
                    <a16:creationId xmlns:a16="http://schemas.microsoft.com/office/drawing/2014/main" id="{97FF9210-6D58-4B3D-931F-7B170EBC44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3298" y="806715"/>
                <a:ext cx="1937139" cy="1739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_x443017120">
                <a:extLst>
                  <a:ext uri="{FF2B5EF4-FFF2-40B4-BE49-F238E27FC236}">
                    <a16:creationId xmlns:a16="http://schemas.microsoft.com/office/drawing/2014/main" id="{5B02483E-8E23-492F-805D-674E89DBB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5628" y="634679"/>
                <a:ext cx="2185281" cy="1987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F27308-88FC-49DB-B486-618944825B26}"/>
                </a:ext>
              </a:extLst>
            </p:cNvPr>
            <p:cNvSpPr txBox="1"/>
            <p:nvPr/>
          </p:nvSpPr>
          <p:spPr>
            <a:xfrm>
              <a:off x="2962275" y="1161537"/>
              <a:ext cx="62674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‘</a:t>
              </a:r>
              <a:r>
                <a:rPr lang="ko-KR" altLang="en-US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카드 대금</a:t>
              </a:r>
              <a:r>
                <a:rPr lang="en-US" altLang="ko-KR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 </a:t>
              </a:r>
              <a:r>
                <a:rPr lang="ko-KR" altLang="en-US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연체</a:t>
              </a:r>
              <a:r>
                <a:rPr lang="en-US" altLang="ko-KR" sz="2000" dirty="0">
                  <a:latin typeface="a고딕11" panose="02020600000000000000" pitchFamily="18" charset="-127"/>
                  <a:ea typeface="a고딕11" panose="02020600000000000000" pitchFamily="18" charset="-127"/>
                </a:rPr>
                <a:t>’</a:t>
              </a:r>
              <a:endPara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54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⑤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2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차 알고리즘 적용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KNN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E05C3-F9DD-43D6-B868-8C31C99AE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91"/>
          <a:stretch/>
        </p:blipFill>
        <p:spPr>
          <a:xfrm>
            <a:off x="877228" y="2216081"/>
            <a:ext cx="5286565" cy="3103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923124-3A0F-4F58-9B36-035D9A872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73"/>
          <a:stretch/>
        </p:blipFill>
        <p:spPr>
          <a:xfrm>
            <a:off x="6312828" y="2250138"/>
            <a:ext cx="4448117" cy="31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88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D0709D-28D3-4FBC-82F1-72A434BEF7AE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D5FE3-71D7-4BF2-B86A-1BF717FDECC8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63D20-BA92-45CC-B871-13E09C70966A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04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절차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E2E69A-9004-48CB-A24F-A91DB8D9CBD4}"/>
              </a:ext>
            </a:extLst>
          </p:cNvPr>
          <p:cNvSpPr txBox="1"/>
          <p:nvPr/>
        </p:nvSpPr>
        <p:spPr>
          <a:xfrm>
            <a:off x="285409" y="835064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③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2</a:t>
            </a:r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차 알고리즘 적용 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en-US" altLang="ko-KR" sz="3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catboost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640B8C-EA9F-476D-8B0A-A7D3DF0A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" y="1389062"/>
            <a:ext cx="6160609" cy="54550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F7E39A-4C42-4937-9311-2C771E268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1" y="1751811"/>
            <a:ext cx="6459431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2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8AB27-B980-42ED-A8BC-4C112224E0C1}"/>
              </a:ext>
            </a:extLst>
          </p:cNvPr>
          <p:cNvSpPr txBox="1"/>
          <p:nvPr/>
        </p:nvSpPr>
        <p:spPr>
          <a:xfrm>
            <a:off x="966448" y="1589782"/>
            <a:ext cx="5797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고딕17" panose="02020600000000000000" pitchFamily="18" charset="-127"/>
                <a:ea typeface="a고딕17" panose="02020600000000000000" pitchFamily="18" charset="-127"/>
              </a:rPr>
              <a:t>05</a:t>
            </a:r>
          </a:p>
          <a:p>
            <a:r>
              <a:rPr lang="ko-KR" altLang="en-US" sz="4000" dirty="0">
                <a:latin typeface="a고딕17" panose="02020600000000000000" pitchFamily="18" charset="-127"/>
                <a:ea typeface="a고딕17" panose="02020600000000000000" pitchFamily="18" charset="-127"/>
              </a:rPr>
              <a:t>수행 결과</a:t>
            </a:r>
            <a:endParaRPr lang="en-US" altLang="ko-KR" sz="40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1DB13F-13A6-41DD-8862-882165EF52C4}"/>
              </a:ext>
            </a:extLst>
          </p:cNvPr>
          <p:cNvSpPr/>
          <p:nvPr/>
        </p:nvSpPr>
        <p:spPr>
          <a:xfrm>
            <a:off x="807910" y="1735168"/>
            <a:ext cx="73819" cy="1098520"/>
          </a:xfrm>
          <a:prstGeom prst="rect">
            <a:avLst/>
          </a:prstGeom>
          <a:gradFill>
            <a:gsLst>
              <a:gs pos="0">
                <a:srgbClr val="C2D2EC"/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64D9E0-9BF2-4232-AF6A-9AFD45FFE7C3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FBE4FB-7924-4E44-8AA7-8F88137EBC2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CD824-AB98-4B10-927D-DEBBB2EB7A05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773B35-144F-4B78-807A-5A4F45EE9E61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6BD766-059B-4A5D-90F7-C5C7633D67F9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AB7E76-F93B-48FD-9695-88EFF663AF04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C5311D0-5AC0-4C0C-8914-4FC87E0A4976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FE20D-6B30-45B6-A363-5D5839389AFE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704B45E-6AE2-4B9F-B625-1D745E378196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A132716-768A-448E-85D6-F432EDE0068F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096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24EE8D-7560-4912-B6D0-F25C4A951182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F7817D-CF54-4CAC-822C-275536F3DB9B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293192-CCAC-4713-A6B5-4C38D434D8E5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05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결과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4DE8FAE8-88B8-4F74-939B-E8F92951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2" y="1340617"/>
            <a:ext cx="6993792" cy="46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9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24EE8D-7560-4912-B6D0-F25C4A951182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F7817D-CF54-4CAC-822C-275536F3DB9B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293192-CCAC-4713-A6B5-4C38D434D8E5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05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수행 결과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C0896B-9558-4DB1-A022-8FD13894C186}"/>
              </a:ext>
            </a:extLst>
          </p:cNvPr>
          <p:cNvSpPr txBox="1"/>
          <p:nvPr/>
        </p:nvSpPr>
        <p:spPr>
          <a:xfrm>
            <a:off x="460774" y="1504538"/>
            <a:ext cx="665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후기</a:t>
            </a:r>
            <a:r>
              <a:rPr lang="en-US" altLang="ko-KR" sz="3000" dirty="0">
                <a:latin typeface="a고딕15" panose="02020600000000000000" pitchFamily="18" charset="-127"/>
                <a:ea typeface="a고딕15" panose="02020600000000000000" pitchFamily="18" charset="-127"/>
              </a:rPr>
              <a:t>..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E22DD3-3F21-49E4-9A96-B56311AD68DD}"/>
              </a:ext>
            </a:extLst>
          </p:cNvPr>
          <p:cNvSpPr txBox="1"/>
          <p:nvPr/>
        </p:nvSpPr>
        <p:spPr>
          <a:xfrm>
            <a:off x="731707" y="2567245"/>
            <a:ext cx="665122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1. DACON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데이터는 어렵다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D95D6-08DC-4665-B855-D836B827A549}"/>
              </a:ext>
            </a:extLst>
          </p:cNvPr>
          <p:cNvSpPr txBox="1"/>
          <p:nvPr/>
        </p:nvSpPr>
        <p:spPr>
          <a:xfrm>
            <a:off x="731706" y="3280260"/>
            <a:ext cx="10703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2.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컬럼 정보가 너무 부족하여 데이터 분석이 원활하지 않았다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(DACON 1</a:t>
            </a: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등 코드도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66%</a:t>
            </a: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의 벽을 넘지 못함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…</a:t>
            </a: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)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endParaRPr lang="en-US" altLang="ko-KR" sz="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  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-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신용도 판단에 가장 필요한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‘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지출 정보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’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가 없다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   -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속해 있는 직업에 대한 근무 연수 정보가 없다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430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04946A-6A8F-4BEA-B23D-9315EB37D87D}"/>
              </a:ext>
            </a:extLst>
          </p:cNvPr>
          <p:cNvGrpSpPr/>
          <p:nvPr/>
        </p:nvGrpSpPr>
        <p:grpSpPr>
          <a:xfrm>
            <a:off x="807910" y="1682860"/>
            <a:ext cx="5956086" cy="1150828"/>
            <a:chOff x="1447482" y="1568560"/>
            <a:chExt cx="5956086" cy="11508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5E51B0-9AD0-47EE-9A26-7F25A6C58E35}"/>
                </a:ext>
              </a:extLst>
            </p:cNvPr>
            <p:cNvSpPr/>
            <p:nvPr/>
          </p:nvSpPr>
          <p:spPr>
            <a:xfrm>
              <a:off x="1447482" y="1620868"/>
              <a:ext cx="73819" cy="1098520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459EEB-62FC-4346-9740-34487C2F9DD1}"/>
                </a:ext>
              </a:extLst>
            </p:cNvPr>
            <p:cNvSpPr txBox="1"/>
            <p:nvPr/>
          </p:nvSpPr>
          <p:spPr>
            <a:xfrm>
              <a:off x="1606020" y="1568560"/>
              <a:ext cx="57975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 err="1">
                  <a:latin typeface="a고딕17" panose="02020600000000000000" pitchFamily="18" charset="-127"/>
                  <a:ea typeface="a고딕17" panose="02020600000000000000" pitchFamily="18" charset="-127"/>
                </a:rPr>
                <a:t>QnA</a:t>
              </a:r>
              <a:endParaRPr lang="en-US" altLang="ko-KR" sz="6600" dirty="0"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721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D459EEB-62FC-4346-9740-34487C2F9DD1}"/>
              </a:ext>
            </a:extLst>
          </p:cNvPr>
          <p:cNvSpPr txBox="1"/>
          <p:nvPr/>
        </p:nvSpPr>
        <p:spPr>
          <a:xfrm>
            <a:off x="3197226" y="2998113"/>
            <a:ext cx="5797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a고딕17" panose="02020600000000000000" pitchFamily="18" charset="-127"/>
                <a:ea typeface="a고딕17" panose="02020600000000000000" pitchFamily="18" charset="-127"/>
              </a:rPr>
              <a:t>감사합니다</a:t>
            </a:r>
            <a:r>
              <a:rPr lang="en-US" altLang="ko-KR" sz="5000" dirty="0">
                <a:latin typeface="a고딕17" panose="02020600000000000000" pitchFamily="18" charset="-127"/>
                <a:ea typeface="a고딕17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16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7AF1C0-7DE4-45A0-A1EE-1A7E5A284D75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59D0E60-54A9-4788-99C7-8F249257AE3D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39986-8344-45F5-9705-8A55228AA608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01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배경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C6615C6-A1B8-44BF-9987-69748E2988DC}"/>
              </a:ext>
            </a:extLst>
          </p:cNvPr>
          <p:cNvSpPr txBox="1"/>
          <p:nvPr/>
        </p:nvSpPr>
        <p:spPr>
          <a:xfrm>
            <a:off x="3426619" y="2944252"/>
            <a:ext cx="533876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latin typeface="a고딕11" panose="02020600000000000000" pitchFamily="18" charset="-127"/>
                <a:ea typeface="a고딕11" panose="02020600000000000000" pitchFamily="18" charset="-127"/>
              </a:rPr>
              <a:t>카드사 </a:t>
            </a:r>
            <a:r>
              <a:rPr lang="en-US" altLang="ko-KR" sz="2500" dirty="0">
                <a:latin typeface="a고딕11" panose="02020600000000000000" pitchFamily="18" charset="-127"/>
                <a:ea typeface="a고딕11" panose="02020600000000000000" pitchFamily="18" charset="-127"/>
              </a:rPr>
              <a:t>– </a:t>
            </a:r>
            <a:r>
              <a:rPr lang="ko-KR" altLang="en-US" sz="2500" dirty="0">
                <a:latin typeface="a고딕11" panose="02020600000000000000" pitchFamily="18" charset="-127"/>
                <a:ea typeface="a고딕11" panose="02020600000000000000" pitchFamily="18" charset="-127"/>
              </a:rPr>
              <a:t>대금 수급 </a:t>
            </a:r>
            <a:r>
              <a:rPr lang="en-US" altLang="ko-KR" sz="2500" dirty="0">
                <a:latin typeface="a고딕11" panose="02020600000000000000" pitchFamily="18" charset="-127"/>
                <a:ea typeface="a고딕11" panose="02020600000000000000" pitchFamily="18" charset="-127"/>
              </a:rPr>
              <a:t>X</a:t>
            </a:r>
          </a:p>
          <a:p>
            <a:pPr algn="ctr"/>
            <a:endParaRPr lang="en-US" altLang="ko-KR" sz="13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고객 </a:t>
            </a:r>
            <a:r>
              <a:rPr lang="en-US" altLang="ko-KR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– </a:t>
            </a:r>
            <a:r>
              <a:rPr lang="ko-KR" altLang="en-US" sz="1700" dirty="0">
                <a:latin typeface="a고딕11" panose="02020600000000000000" pitchFamily="18" charset="-127"/>
                <a:ea typeface="a고딕11" panose="02020600000000000000" pitchFamily="18" charset="-127"/>
              </a:rPr>
              <a:t>연체 이자 증가</a:t>
            </a:r>
            <a:endParaRPr lang="en-US" altLang="ko-KR" sz="17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7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7AF1C0-7DE4-45A0-A1EE-1A7E5A284D75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59D0E60-54A9-4788-99C7-8F249257AE3D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39986-8344-45F5-9705-8A55228AA608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02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주제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C6615C6-A1B8-44BF-9987-69748E2988DC}"/>
              </a:ext>
            </a:extLst>
          </p:cNvPr>
          <p:cNvSpPr txBox="1"/>
          <p:nvPr/>
        </p:nvSpPr>
        <p:spPr>
          <a:xfrm>
            <a:off x="845344" y="2977220"/>
            <a:ext cx="1050131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>
                <a:latin typeface="a고딕11" panose="02020600000000000000" pitchFamily="18" charset="-127"/>
                <a:ea typeface="a고딕11" panose="02020600000000000000" pitchFamily="18" charset="-127"/>
              </a:rPr>
              <a:t>고객의 개인정보 데이터를 활용해 신용 점수를 산정하여</a:t>
            </a:r>
            <a:r>
              <a:rPr lang="en-US" altLang="ko-KR" sz="19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</a:p>
          <a:p>
            <a:pPr algn="ctr"/>
            <a:endParaRPr lang="en-US" altLang="ko-KR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2200" dirty="0">
                <a:latin typeface="a고딕13" panose="02020600000000000000" pitchFamily="18" charset="-127"/>
                <a:ea typeface="a고딕13" panose="02020600000000000000" pitchFamily="18" charset="-127"/>
              </a:rPr>
              <a:t>신청자의 향후 신용카드 대금 연체 가능성을 예측하려 한다</a:t>
            </a:r>
            <a:r>
              <a:rPr lang="en-US" altLang="ko-KR" sz="22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05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B7C2BE-A5BF-4113-973D-0CD6C0F57C13}"/>
              </a:ext>
            </a:extLst>
          </p:cNvPr>
          <p:cNvGrpSpPr/>
          <p:nvPr/>
        </p:nvGrpSpPr>
        <p:grpSpPr>
          <a:xfrm>
            <a:off x="396039" y="180147"/>
            <a:ext cx="1984242" cy="646331"/>
            <a:chOff x="3337504" y="1757747"/>
            <a:chExt cx="7357492" cy="6463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088917-91C4-4E2D-BA32-DA4B1FF3F40A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2E9B8-9557-455C-8B3B-3406A8D83008}"/>
                </a:ext>
              </a:extLst>
            </p:cNvPr>
            <p:cNvSpPr txBox="1"/>
            <p:nvPr/>
          </p:nvSpPr>
          <p:spPr>
            <a:xfrm>
              <a:off x="3419864" y="1757747"/>
              <a:ext cx="72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02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주제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ECEDCD8-C3F4-42A4-853B-1AA0496CFBAC}"/>
              </a:ext>
            </a:extLst>
          </p:cNvPr>
          <p:cNvSpPr txBox="1"/>
          <p:nvPr/>
        </p:nvSpPr>
        <p:spPr>
          <a:xfrm>
            <a:off x="845344" y="2882697"/>
            <a:ext cx="1050131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① 고객 신상정보 데이터를 바탕으로</a:t>
            </a:r>
            <a:r>
              <a:rPr lang="en-US" altLang="ko-KR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,</a:t>
            </a:r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 신용카드 대금 연체 정도 예측 알고리즘 개발</a:t>
            </a:r>
            <a:endParaRPr lang="en-US" altLang="ko-KR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endParaRPr lang="en-US" altLang="ko-KR" sz="2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② 이를 통해 금융업계에 제안할 인사이트 발굴</a:t>
            </a:r>
            <a:endParaRPr lang="en-US" altLang="ko-KR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36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597447-C4C9-40F5-AA9E-BFB9CA57D283}"/>
              </a:ext>
            </a:extLst>
          </p:cNvPr>
          <p:cNvGrpSpPr/>
          <p:nvPr/>
        </p:nvGrpSpPr>
        <p:grpSpPr>
          <a:xfrm>
            <a:off x="807910" y="1589782"/>
            <a:ext cx="7379744" cy="1323439"/>
            <a:chOff x="1447482" y="1475482"/>
            <a:chExt cx="7379744" cy="13234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351F34-3195-4DDC-B4CE-E09AF39665CE}"/>
                </a:ext>
              </a:extLst>
            </p:cNvPr>
            <p:cNvSpPr/>
            <p:nvPr/>
          </p:nvSpPr>
          <p:spPr>
            <a:xfrm>
              <a:off x="1447482" y="1620868"/>
              <a:ext cx="73819" cy="1032669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AB27-B980-42ED-A8BC-4C112224E0C1}"/>
                </a:ext>
              </a:extLst>
            </p:cNvPr>
            <p:cNvSpPr txBox="1"/>
            <p:nvPr/>
          </p:nvSpPr>
          <p:spPr>
            <a:xfrm>
              <a:off x="1606019" y="1475482"/>
              <a:ext cx="72212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03</a:t>
              </a:r>
            </a:p>
            <a:p>
              <a:r>
                <a:rPr lang="ko-KR" altLang="en-US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프로젝트 팀 구성 및 역할</a:t>
              </a:r>
              <a:endParaRPr lang="en-US" altLang="ko-KR" sz="4000" dirty="0"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F0ADB6-490B-4682-9BD2-1CC203377893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BDE8485-F001-4AF2-8CC6-A7E05167758E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ECCA42-B678-4E32-BA44-1F63B5AEC885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FBC9BC-E70E-4BBF-91C0-1461076EFA73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E3C114-6855-4D68-AB1B-B017904A3DFB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5CCF5F3-4663-434F-A899-817A0CB2122C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27F9D32-2C1B-456B-B81F-22194CB8923D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E78D732-8308-4CC9-9273-09F1C93576A3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1A9CCCE-630A-4619-AC51-9F951AAFE48D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0E8A17B-3AE9-46D3-B8F4-DD2C84B824EA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15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E47CD-72DF-4F5F-8766-BC272FE4522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FA2FDC-8DF3-48E4-BD2F-E938DA4934E6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92B727-2419-469B-B599-0C1AEE5EA141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CD2E7-77E3-4B63-A596-BDABB7C2B5A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75F7B-E74E-4525-AD85-3DACE7979ECA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A095B6-196B-4E23-A25C-3AEA380FAD20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73D10D-1217-4378-AC7F-FB5CA7519ACF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27A8F5-F66A-4517-9D2C-7DF919E10901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ABF7F0-5C91-4563-946C-5B0AE8B2FD3F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17F0B3-CC26-4EDF-9A9A-19375505E49D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06FAC8-72AA-4E27-AB8C-54D3AD30E6A8}"/>
              </a:ext>
            </a:extLst>
          </p:cNvPr>
          <p:cNvGrpSpPr/>
          <p:nvPr/>
        </p:nvGrpSpPr>
        <p:grpSpPr>
          <a:xfrm>
            <a:off x="396039" y="180147"/>
            <a:ext cx="2532724" cy="646331"/>
            <a:chOff x="3337504" y="1757747"/>
            <a:chExt cx="9391242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8CDCED-548B-45B1-A30D-A5059AF803BB}"/>
                </a:ext>
              </a:extLst>
            </p:cNvPr>
            <p:cNvSpPr/>
            <p:nvPr/>
          </p:nvSpPr>
          <p:spPr>
            <a:xfrm>
              <a:off x="3337504" y="1832639"/>
              <a:ext cx="240039" cy="495844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90F256-4564-4635-A423-98875AB67D5D}"/>
                </a:ext>
              </a:extLst>
            </p:cNvPr>
            <p:cNvSpPr txBox="1"/>
            <p:nvPr/>
          </p:nvSpPr>
          <p:spPr>
            <a:xfrm>
              <a:off x="3419862" y="1757747"/>
              <a:ext cx="930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03</a:t>
              </a:r>
            </a:p>
            <a:p>
              <a:r>
                <a:rPr lang="ko-KR" altLang="en-US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팀 구성 및 역할</a:t>
              </a:r>
              <a:endParaRPr lang="en-US" altLang="ko-KR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043E7E-E5EC-40DF-B9E7-EC1AE9E80B79}"/>
              </a:ext>
            </a:extLst>
          </p:cNvPr>
          <p:cNvGrpSpPr/>
          <p:nvPr/>
        </p:nvGrpSpPr>
        <p:grpSpPr>
          <a:xfrm>
            <a:off x="1503204" y="3657599"/>
            <a:ext cx="9185592" cy="1246496"/>
            <a:chOff x="1074394" y="3657599"/>
            <a:chExt cx="9185592" cy="12464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A2290-A4A3-414E-92F3-2C53A27B9F98}"/>
                </a:ext>
              </a:extLst>
            </p:cNvPr>
            <p:cNvSpPr txBox="1"/>
            <p:nvPr/>
          </p:nvSpPr>
          <p:spPr>
            <a:xfrm>
              <a:off x="9164611" y="3657599"/>
              <a:ext cx="1095375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500" dirty="0"/>
                <a:t>👳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483262-972E-44D0-B445-B49693D1AEDA}"/>
                </a:ext>
              </a:extLst>
            </p:cNvPr>
            <p:cNvSpPr txBox="1"/>
            <p:nvPr/>
          </p:nvSpPr>
          <p:spPr>
            <a:xfrm>
              <a:off x="6467872" y="3657600"/>
              <a:ext cx="581025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500" dirty="0"/>
                <a:t>👲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8F1436-FBBA-49AA-B5CC-FD8C3CD710FD}"/>
                </a:ext>
              </a:extLst>
            </p:cNvPr>
            <p:cNvSpPr txBox="1"/>
            <p:nvPr/>
          </p:nvSpPr>
          <p:spPr>
            <a:xfrm>
              <a:off x="3771133" y="3657600"/>
              <a:ext cx="581025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500" dirty="0"/>
                <a:t>🧕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E05144-6BB0-41C3-A50A-D47B21C045C1}"/>
                </a:ext>
              </a:extLst>
            </p:cNvPr>
            <p:cNvSpPr txBox="1"/>
            <p:nvPr/>
          </p:nvSpPr>
          <p:spPr>
            <a:xfrm>
              <a:off x="1074394" y="3657599"/>
              <a:ext cx="581025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500" dirty="0"/>
                <a:t>🤬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99EBEA-56B6-47D0-89D7-8C51A8118532}"/>
              </a:ext>
            </a:extLst>
          </p:cNvPr>
          <p:cNvSpPr txBox="1"/>
          <p:nvPr/>
        </p:nvSpPr>
        <p:spPr>
          <a:xfrm>
            <a:off x="5343619" y="1003764"/>
            <a:ext cx="476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0" dirty="0"/>
              <a:t>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107A5-F858-4CF5-88BC-50423DC1F200}"/>
              </a:ext>
            </a:extLst>
          </p:cNvPr>
          <p:cNvSpPr txBox="1"/>
          <p:nvPr/>
        </p:nvSpPr>
        <p:spPr>
          <a:xfrm>
            <a:off x="3952876" y="2387396"/>
            <a:ext cx="4314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유호준</a:t>
            </a:r>
            <a:endParaRPr lang="en-US" altLang="ko-KR" sz="2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endParaRPr lang="en-US" altLang="ko-KR" sz="2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EDA, 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다중 선형 회귀 분석</a:t>
            </a:r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, PPT, 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발표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8C95A8-78A7-40DC-91E3-0FCF8776BBC6}"/>
              </a:ext>
            </a:extLst>
          </p:cNvPr>
          <p:cNvSpPr txBox="1"/>
          <p:nvPr/>
        </p:nvSpPr>
        <p:spPr>
          <a:xfrm>
            <a:off x="1289373" y="5018394"/>
            <a:ext cx="181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류제범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 </a:t>
            </a:r>
          </a:p>
          <a:p>
            <a:pPr algn="ctr"/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알고리즘 계획 총괄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KNN 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4B01B6-ECE3-4DBB-AEB7-FE57CA36B7A1}"/>
              </a:ext>
            </a:extLst>
          </p:cNvPr>
          <p:cNvSpPr txBox="1"/>
          <p:nvPr/>
        </p:nvSpPr>
        <p:spPr>
          <a:xfrm>
            <a:off x="3930811" y="5018394"/>
            <a:ext cx="18146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송준영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 </a:t>
            </a:r>
          </a:p>
          <a:p>
            <a:pPr algn="ctr"/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의사결정 나무 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2C4248-8903-4172-BDB6-CA8EC922CA77}"/>
              </a:ext>
            </a:extLst>
          </p:cNvPr>
          <p:cNvSpPr txBox="1"/>
          <p:nvPr/>
        </p:nvSpPr>
        <p:spPr>
          <a:xfrm>
            <a:off x="6722800" y="5018394"/>
            <a:ext cx="181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이소영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 </a:t>
            </a:r>
          </a:p>
          <a:p>
            <a:pPr algn="ctr"/>
            <a:r>
              <a:rPr lang="en-US" altLang="ko-KR" sz="15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Catboost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발표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C2FB2-6B10-4FFB-B992-E8CB47F9F36E}"/>
              </a:ext>
            </a:extLst>
          </p:cNvPr>
          <p:cNvSpPr txBox="1"/>
          <p:nvPr/>
        </p:nvSpPr>
        <p:spPr>
          <a:xfrm>
            <a:off x="9426421" y="5042341"/>
            <a:ext cx="181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a고딕15" panose="02020600000000000000" pitchFamily="18" charset="-127"/>
                <a:ea typeface="a고딕15" panose="02020600000000000000" pitchFamily="18" charset="-127"/>
              </a:rPr>
              <a:t>채지혜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en-US" altLang="ko-KR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EDA </a:t>
            </a:r>
          </a:p>
          <a:p>
            <a:pPr algn="ctr"/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로지스틱 회귀 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1500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랜덤포레스트</a:t>
            </a:r>
            <a:r>
              <a:rPr lang="ko-KR" altLang="en-US" sz="1500" dirty="0">
                <a:latin typeface="a고딕11" panose="02020600000000000000" pitchFamily="18" charset="-127"/>
                <a:ea typeface="a고딕11" panose="02020600000000000000" pitchFamily="18" charset="-127"/>
              </a:rPr>
              <a:t> 분석</a:t>
            </a:r>
            <a:endParaRPr lang="en-US" altLang="ko-KR" sz="15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95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CB9D7-810A-4F2E-85BC-D3D78ACF1DE4}"/>
              </a:ext>
            </a:extLst>
          </p:cNvPr>
          <p:cNvSpPr txBox="1"/>
          <p:nvPr/>
        </p:nvSpPr>
        <p:spPr>
          <a:xfrm>
            <a:off x="8783611" y="6447556"/>
            <a:ext cx="374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Kyungpook National University  &amp;  DACON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597447-C4C9-40F5-AA9E-BFB9CA57D283}"/>
              </a:ext>
            </a:extLst>
          </p:cNvPr>
          <p:cNvGrpSpPr/>
          <p:nvPr/>
        </p:nvGrpSpPr>
        <p:grpSpPr>
          <a:xfrm>
            <a:off x="807910" y="1589782"/>
            <a:ext cx="5956086" cy="1323439"/>
            <a:chOff x="1447482" y="1475482"/>
            <a:chExt cx="5956086" cy="13234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351F34-3195-4DDC-B4CE-E09AF39665CE}"/>
                </a:ext>
              </a:extLst>
            </p:cNvPr>
            <p:cNvSpPr/>
            <p:nvPr/>
          </p:nvSpPr>
          <p:spPr>
            <a:xfrm>
              <a:off x="1447482" y="1620868"/>
              <a:ext cx="73819" cy="1098520"/>
            </a:xfrm>
            <a:prstGeom prst="rect">
              <a:avLst/>
            </a:prstGeom>
            <a:gradFill>
              <a:gsLst>
                <a:gs pos="0">
                  <a:srgbClr val="C2D2EC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AB27-B980-42ED-A8BC-4C112224E0C1}"/>
                </a:ext>
              </a:extLst>
            </p:cNvPr>
            <p:cNvSpPr txBox="1"/>
            <p:nvPr/>
          </p:nvSpPr>
          <p:spPr>
            <a:xfrm>
              <a:off x="1606020" y="1475482"/>
              <a:ext cx="57975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04</a:t>
              </a:r>
            </a:p>
            <a:p>
              <a:r>
                <a:rPr lang="ko-KR" altLang="en-US" sz="4000" dirty="0">
                  <a:latin typeface="a고딕17" panose="02020600000000000000" pitchFamily="18" charset="-127"/>
                  <a:ea typeface="a고딕17" panose="02020600000000000000" pitchFamily="18" charset="-127"/>
                </a:rPr>
                <a:t>수행 절차</a:t>
              </a:r>
              <a:endParaRPr lang="en-US" altLang="ko-KR" sz="4000" dirty="0">
                <a:latin typeface="a고딕17" panose="02020600000000000000" pitchFamily="18" charset="-127"/>
                <a:ea typeface="a고딕17" panose="02020600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19C325-2EB7-4F61-9F52-9608D9CD7BCC}"/>
              </a:ext>
            </a:extLst>
          </p:cNvPr>
          <p:cNvGrpSpPr/>
          <p:nvPr/>
        </p:nvGrpSpPr>
        <p:grpSpPr>
          <a:xfrm>
            <a:off x="11006481" y="208103"/>
            <a:ext cx="1527058" cy="537682"/>
            <a:chOff x="10841381" y="208103"/>
            <a:chExt cx="1527058" cy="53768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612AAA3-DC40-4EEA-9ED7-7D0AEDAFD850}"/>
                </a:ext>
              </a:extLst>
            </p:cNvPr>
            <p:cNvGrpSpPr/>
            <p:nvPr/>
          </p:nvGrpSpPr>
          <p:grpSpPr>
            <a:xfrm>
              <a:off x="11209112" y="208103"/>
              <a:ext cx="1159327" cy="537682"/>
              <a:chOff x="5724980" y="2811573"/>
              <a:chExt cx="1159327" cy="5376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158A1-3DDF-4072-8314-CF7C5B628297}"/>
                  </a:ext>
                </a:extLst>
              </p:cNvPr>
              <p:cNvSpPr txBox="1"/>
              <p:nvPr/>
            </p:nvSpPr>
            <p:spPr>
              <a:xfrm>
                <a:off x="5731330" y="2811573"/>
                <a:ext cx="1074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K</a:t>
                </a:r>
                <a:r>
                  <a:rPr lang="en-US" altLang="ko-KR" sz="700" dirty="0" err="1">
                    <a:latin typeface="a고딕15" panose="02020600000000000000" pitchFamily="18" charset="-127"/>
                    <a:ea typeface="a고딕15" panose="02020600000000000000" pitchFamily="18" charset="-127"/>
                  </a:rPr>
                  <a:t>nu</a:t>
                </a:r>
                <a:endParaRPr lang="en-US" altLang="ko-KR" sz="700" dirty="0">
                  <a:latin typeface="a고딕15" panose="02020600000000000000" pitchFamily="18" charset="-127"/>
                  <a:ea typeface="a고딕15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E332C6-3ED1-4EB4-ABF4-73678D72F787}"/>
                  </a:ext>
                </a:extLst>
              </p:cNvPr>
              <p:cNvSpPr txBox="1"/>
              <p:nvPr/>
            </p:nvSpPr>
            <p:spPr>
              <a:xfrm>
                <a:off x="5737680" y="3072256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F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inancial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69022B-5045-424B-B0FC-C2F66E56B199}"/>
                  </a:ext>
                </a:extLst>
              </p:cNvPr>
              <p:cNvSpPr txBox="1"/>
              <p:nvPr/>
            </p:nvSpPr>
            <p:spPr>
              <a:xfrm>
                <a:off x="5724980" y="2941737"/>
                <a:ext cx="1146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C</a:t>
                </a:r>
                <a:r>
                  <a:rPr lang="en-US" altLang="ko-KR" sz="700" dirty="0">
                    <a:latin typeface="a고딕15" panose="02020600000000000000" pitchFamily="18" charset="-127"/>
                    <a:ea typeface="a고딕15" panose="02020600000000000000" pitchFamily="18" charset="-127"/>
                  </a:rPr>
                  <a:t>onsulting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4F7C77E-DD2D-40CF-AD52-CE2F750A9996}"/>
                </a:ext>
              </a:extLst>
            </p:cNvPr>
            <p:cNvGrpSpPr/>
            <p:nvPr/>
          </p:nvGrpSpPr>
          <p:grpSpPr>
            <a:xfrm>
              <a:off x="10841381" y="321373"/>
              <a:ext cx="431006" cy="339785"/>
              <a:chOff x="10844556" y="320233"/>
              <a:chExt cx="431006" cy="33978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94A338-55C1-40CB-9455-E08C2173308C}"/>
                  </a:ext>
                </a:extLst>
              </p:cNvPr>
              <p:cNvSpPr/>
              <p:nvPr/>
            </p:nvSpPr>
            <p:spPr>
              <a:xfrm>
                <a:off x="11082509" y="409304"/>
                <a:ext cx="190500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856465-9C83-4D7B-B8CF-97E0544632F6}"/>
                  </a:ext>
                </a:extLst>
              </p:cNvPr>
              <p:cNvSpPr/>
              <p:nvPr/>
            </p:nvSpPr>
            <p:spPr>
              <a:xfrm>
                <a:off x="10980115" y="505166"/>
                <a:ext cx="29289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3F3F6F-163E-48B4-A2E7-C41573A8EB9A}"/>
                  </a:ext>
                </a:extLst>
              </p:cNvPr>
              <p:cNvSpPr/>
              <p:nvPr/>
            </p:nvSpPr>
            <p:spPr>
              <a:xfrm>
                <a:off x="10844556" y="605249"/>
                <a:ext cx="431006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6D8FE6C-CE6D-447F-B6E1-EBDFCE1ACC6C}"/>
                  </a:ext>
                </a:extLst>
              </p:cNvPr>
              <p:cNvSpPr/>
              <p:nvPr/>
            </p:nvSpPr>
            <p:spPr>
              <a:xfrm>
                <a:off x="11172825" y="320233"/>
                <a:ext cx="100184" cy="54769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40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1048</Words>
  <Application>Microsoft Office PowerPoint</Application>
  <PresentationFormat>와이드스크린</PresentationFormat>
  <Paragraphs>346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a고딕10</vt:lpstr>
      <vt:lpstr>a고딕11</vt:lpstr>
      <vt:lpstr>a고딕13</vt:lpstr>
      <vt:lpstr>a고딕14</vt:lpstr>
      <vt:lpstr>a고딕15</vt:lpstr>
      <vt:lpstr>a고딕17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유호준</dc:creator>
  <cp:lastModifiedBy>이소영</cp:lastModifiedBy>
  <cp:revision>8</cp:revision>
  <dcterms:created xsi:type="dcterms:W3CDTF">2022-03-11T06:51:43Z</dcterms:created>
  <dcterms:modified xsi:type="dcterms:W3CDTF">2022-04-29T12:37:52Z</dcterms:modified>
</cp:coreProperties>
</file>