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704"/>
  </p:normalViewPr>
  <p:slideViewPr>
    <p:cSldViewPr snapToGrid="0">
      <p:cViewPr>
        <p:scale>
          <a:sx n="100" d="100"/>
          <a:sy n="100" d="100"/>
        </p:scale>
        <p:origin x="90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0B2F1-D972-724E-83A8-4AD0BFE76BFE}"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63F50-6DA5-6446-A8EC-D2211F1A14E7}" type="slidenum">
              <a:rPr lang="en-US" smtClean="0"/>
              <a:t>‹#›</a:t>
            </a:fld>
            <a:endParaRPr lang="en-US"/>
          </a:p>
        </p:txBody>
      </p:sp>
    </p:spTree>
    <p:extLst>
      <p:ext uri="{BB962C8B-B14F-4D97-AF65-F5344CB8AC3E}">
        <p14:creationId xmlns:p14="http://schemas.microsoft.com/office/powerpoint/2010/main" val="87928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63F50-6DA5-6446-A8EC-D2211F1A14E7}" type="slidenum">
              <a:rPr lang="en-US" smtClean="0"/>
              <a:t>1</a:t>
            </a:fld>
            <a:endParaRPr lang="en-US"/>
          </a:p>
        </p:txBody>
      </p:sp>
    </p:spTree>
    <p:extLst>
      <p:ext uri="{BB962C8B-B14F-4D97-AF65-F5344CB8AC3E}">
        <p14:creationId xmlns:p14="http://schemas.microsoft.com/office/powerpoint/2010/main" val="42436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63F50-6DA5-6446-A8EC-D2211F1A14E7}" type="slidenum">
              <a:rPr lang="en-US" smtClean="0"/>
              <a:t>4</a:t>
            </a:fld>
            <a:endParaRPr lang="en-US"/>
          </a:p>
        </p:txBody>
      </p:sp>
    </p:spTree>
    <p:extLst>
      <p:ext uri="{BB962C8B-B14F-4D97-AF65-F5344CB8AC3E}">
        <p14:creationId xmlns:p14="http://schemas.microsoft.com/office/powerpoint/2010/main" val="194708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63F50-6DA5-6446-A8EC-D2211F1A14E7}" type="slidenum">
              <a:rPr lang="en-US" smtClean="0"/>
              <a:t>6</a:t>
            </a:fld>
            <a:endParaRPr lang="en-US"/>
          </a:p>
        </p:txBody>
      </p:sp>
    </p:spTree>
    <p:extLst>
      <p:ext uri="{BB962C8B-B14F-4D97-AF65-F5344CB8AC3E}">
        <p14:creationId xmlns:p14="http://schemas.microsoft.com/office/powerpoint/2010/main" val="208979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3/27/23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49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81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799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29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446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082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652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470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044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600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3/27/23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98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3/27/23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292545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4"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ble cars">
            <a:extLst>
              <a:ext uri="{FF2B5EF4-FFF2-40B4-BE49-F238E27FC236}">
                <a16:creationId xmlns:a16="http://schemas.microsoft.com/office/drawing/2014/main" id="{0F50B1C4-E844-9779-49D5-B3DB4DB88A19}"/>
              </a:ext>
            </a:extLst>
          </p:cNvPr>
          <p:cNvPicPr>
            <a:picLocks noChangeAspect="1"/>
          </p:cNvPicPr>
          <p:nvPr/>
        </p:nvPicPr>
        <p:blipFill rotWithShape="1">
          <a:blip r:embed="rId3">
            <a:alphaModFix amt="70000"/>
          </a:blip>
          <a:srcRect t="15726" r="-1" b="-1"/>
          <a:stretch/>
        </p:blipFill>
        <p:spPr>
          <a:xfrm>
            <a:off x="20" y="10"/>
            <a:ext cx="12191396" cy="6858000"/>
          </a:xfrm>
          <a:prstGeom prst="rect">
            <a:avLst/>
          </a:prstGeom>
        </p:spPr>
      </p:pic>
      <p:grpSp>
        <p:nvGrpSpPr>
          <p:cNvPr id="24"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37"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38" name="Freeform: Shape 37">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40"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51" name="Freeform: Shape 50">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41" name="Freeform: Shape 40">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6413BA7E-C482-0370-3AC5-813B19ACBC28}"/>
              </a:ext>
            </a:extLst>
          </p:cNvPr>
          <p:cNvSpPr>
            <a:spLocks noGrp="1"/>
          </p:cNvSpPr>
          <p:nvPr>
            <p:ph type="ctrTitle"/>
          </p:nvPr>
        </p:nvSpPr>
        <p:spPr>
          <a:xfrm>
            <a:off x="994404" y="731041"/>
            <a:ext cx="10191942" cy="3173034"/>
          </a:xfrm>
        </p:spPr>
        <p:txBody>
          <a:bodyPr>
            <a:normAutofit/>
          </a:bodyPr>
          <a:lstStyle/>
          <a:p>
            <a:r>
              <a:rPr lang="en-US" sz="6600">
                <a:solidFill>
                  <a:srgbClr val="FFFFFF"/>
                </a:solidFill>
              </a:rPr>
              <a:t>Big Mountain Resort</a:t>
            </a:r>
            <a:endParaRPr lang="en-US" sz="6600" dirty="0">
              <a:solidFill>
                <a:srgbClr val="FFFFFF"/>
              </a:solidFill>
            </a:endParaRPr>
          </a:p>
        </p:txBody>
      </p:sp>
      <p:sp>
        <p:nvSpPr>
          <p:cNvPr id="3" name="Subtitle 2">
            <a:extLst>
              <a:ext uri="{FF2B5EF4-FFF2-40B4-BE49-F238E27FC236}">
                <a16:creationId xmlns:a16="http://schemas.microsoft.com/office/drawing/2014/main" id="{32717EDA-7652-22B7-2EA5-77ABC257C022}"/>
              </a:ext>
            </a:extLst>
          </p:cNvPr>
          <p:cNvSpPr>
            <a:spLocks noGrp="1"/>
          </p:cNvSpPr>
          <p:nvPr>
            <p:ph type="subTitle" idx="1"/>
          </p:nvPr>
        </p:nvSpPr>
        <p:spPr>
          <a:xfrm>
            <a:off x="1539593" y="4570987"/>
            <a:ext cx="9144000" cy="1265285"/>
          </a:xfrm>
        </p:spPr>
        <p:txBody>
          <a:bodyPr>
            <a:normAutofit/>
          </a:bodyPr>
          <a:lstStyle/>
          <a:p>
            <a:r>
              <a:rPr lang="en-US" sz="2200">
                <a:solidFill>
                  <a:srgbClr val="FFFFFF"/>
                </a:solidFill>
                <a:latin typeface="+mj-lt"/>
              </a:rPr>
              <a:t>Springboard | Guided Capstone Project</a:t>
            </a:r>
          </a:p>
          <a:p>
            <a:r>
              <a:rPr lang="en-US" sz="2200">
                <a:solidFill>
                  <a:srgbClr val="FFFFFF"/>
                </a:solidFill>
                <a:latin typeface="+mj-lt"/>
              </a:rPr>
              <a:t> Samantha Lee</a:t>
            </a:r>
            <a:endParaRPr lang="en-US" sz="2200" dirty="0">
              <a:solidFill>
                <a:srgbClr val="FFFFFF"/>
              </a:solidFill>
              <a:latin typeface="+mj-lt"/>
            </a:endParaRPr>
          </a:p>
        </p:txBody>
      </p:sp>
      <p:grpSp>
        <p:nvGrpSpPr>
          <p:cNvPr id="57"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58" name="Straight Connector 57">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00535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6"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97088E2-A102-DAF9-2647-97DB5781E9E3}"/>
              </a:ext>
            </a:extLst>
          </p:cNvPr>
          <p:cNvSpPr>
            <a:spLocks noGrp="1"/>
          </p:cNvSpPr>
          <p:nvPr>
            <p:ph type="title"/>
          </p:nvPr>
        </p:nvSpPr>
        <p:spPr>
          <a:xfrm>
            <a:off x="1198182" y="559813"/>
            <a:ext cx="4390807" cy="1664573"/>
          </a:xfrm>
        </p:spPr>
        <p:txBody>
          <a:bodyPr>
            <a:normAutofit/>
          </a:bodyPr>
          <a:lstStyle/>
          <a:p>
            <a:r>
              <a:rPr lang="en-US" dirty="0"/>
              <a:t>Problem</a:t>
            </a:r>
          </a:p>
        </p:txBody>
      </p:sp>
      <p:sp>
        <p:nvSpPr>
          <p:cNvPr id="44" name="Content Placeholder 2">
            <a:extLst>
              <a:ext uri="{FF2B5EF4-FFF2-40B4-BE49-F238E27FC236}">
                <a16:creationId xmlns:a16="http://schemas.microsoft.com/office/drawing/2014/main" id="{00BE5FA0-CFA6-9F92-2843-A1D213BCAB6F}"/>
              </a:ext>
            </a:extLst>
          </p:cNvPr>
          <p:cNvSpPr>
            <a:spLocks noGrp="1"/>
          </p:cNvSpPr>
          <p:nvPr>
            <p:ph idx="1"/>
          </p:nvPr>
        </p:nvSpPr>
        <p:spPr>
          <a:xfrm>
            <a:off x="1185756" y="2384474"/>
            <a:ext cx="4390524" cy="3728613"/>
          </a:xfrm>
        </p:spPr>
        <p:txBody>
          <a:bodyPr>
            <a:normAutofit/>
          </a:bodyPr>
          <a:lstStyle/>
          <a:p>
            <a:r>
              <a:rPr lang="en-US" sz="1800" dirty="0">
                <a:latin typeface="+mj-lt"/>
              </a:rPr>
              <a:t>Current Price is $81.00</a:t>
            </a:r>
          </a:p>
          <a:p>
            <a:r>
              <a:rPr lang="en-US" sz="1800" b="0" i="0" u="none" strike="noStrike" dirty="0">
                <a:effectLst/>
                <a:latin typeface="+mj-lt"/>
              </a:rPr>
              <a:t>Additional chair lift at Big Mountain Ski Resort increases their operating costs by $1,540,000 this season.</a:t>
            </a:r>
            <a:endParaRPr lang="en-US" sz="1800" b="0" dirty="0">
              <a:effectLst/>
              <a:latin typeface="+mj-lt"/>
            </a:endParaRPr>
          </a:p>
          <a:p>
            <a:r>
              <a:rPr lang="en-US" sz="1800" dirty="0">
                <a:latin typeface="+mj-lt"/>
              </a:rPr>
              <a:t>Can we increase </a:t>
            </a:r>
            <a:r>
              <a:rPr lang="en-US" sz="1800" b="0" i="0" u="none" strike="noStrike" dirty="0">
                <a:effectLst/>
                <a:latin typeface="+mj-lt"/>
              </a:rPr>
              <a:t>revenue?  </a:t>
            </a:r>
            <a:r>
              <a:rPr lang="en-US" sz="1800" dirty="0">
                <a:latin typeface="+mj-lt"/>
              </a:rPr>
              <a:t>Will Big Mountain Ski Resort </a:t>
            </a:r>
            <a:r>
              <a:rPr lang="en-US" sz="1800" b="0" i="0" u="none" strike="noStrike" dirty="0">
                <a:effectLst/>
                <a:latin typeface="+mj-lt"/>
              </a:rPr>
              <a:t> maintain its reputation and competition for the season?</a:t>
            </a:r>
          </a:p>
          <a:p>
            <a:endParaRPr lang="en-US" sz="1800" dirty="0">
              <a:latin typeface="+mj-lt"/>
            </a:endParaRPr>
          </a:p>
        </p:txBody>
      </p:sp>
      <p:pic>
        <p:nvPicPr>
          <p:cNvPr id="5" name="Picture 4" descr="Cable cars">
            <a:extLst>
              <a:ext uri="{FF2B5EF4-FFF2-40B4-BE49-F238E27FC236}">
                <a16:creationId xmlns:a16="http://schemas.microsoft.com/office/drawing/2014/main" id="{8EC0F4EC-32A9-9ABB-BA7E-69D3321D0AB6}"/>
              </a:ext>
            </a:extLst>
          </p:cNvPr>
          <p:cNvPicPr>
            <a:picLocks noChangeAspect="1"/>
          </p:cNvPicPr>
          <p:nvPr/>
        </p:nvPicPr>
        <p:blipFill rotWithShape="1">
          <a:blip r:embed="rId2"/>
          <a:srcRect l="34258" r="5440" b="-1"/>
          <a:stretch/>
        </p:blipFill>
        <p:spPr>
          <a:xfrm>
            <a:off x="5996628" y="10"/>
            <a:ext cx="6195372" cy="6857990"/>
          </a:xfrm>
          <a:prstGeom prst="rect">
            <a:avLst/>
          </a:prstGeom>
        </p:spPr>
      </p:pic>
      <p:grpSp>
        <p:nvGrpSpPr>
          <p:cNvPr id="2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5"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2"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106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7" name="Rectangle 11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9" name="Rectangle 11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is in snow against alpine sky">
            <a:extLst>
              <a:ext uri="{FF2B5EF4-FFF2-40B4-BE49-F238E27FC236}">
                <a16:creationId xmlns:a16="http://schemas.microsoft.com/office/drawing/2014/main" id="{C1901503-A4E9-57D9-9AAD-8FE6BCB256DA}"/>
              </a:ext>
            </a:extLst>
          </p:cNvPr>
          <p:cNvPicPr>
            <a:picLocks noChangeAspect="1"/>
          </p:cNvPicPr>
          <p:nvPr/>
        </p:nvPicPr>
        <p:blipFill rotWithShape="1">
          <a:blip r:embed="rId2">
            <a:alphaModFix amt="60000"/>
          </a:blip>
          <a:srcRect t="15726" r="-1" b="-1"/>
          <a:stretch/>
        </p:blipFill>
        <p:spPr>
          <a:xfrm>
            <a:off x="3068" y="-2360"/>
            <a:ext cx="12188932" cy="6856614"/>
          </a:xfrm>
          <a:prstGeom prst="rect">
            <a:avLst/>
          </a:prstGeom>
        </p:spPr>
      </p:pic>
      <p:grpSp>
        <p:nvGrpSpPr>
          <p:cNvPr id="121"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22" name="Freeform: Shape 121">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2C78F49-B6A2-E5B1-6FCC-DFE928DBCA46}"/>
              </a:ext>
            </a:extLst>
          </p:cNvPr>
          <p:cNvSpPr>
            <a:spLocks noGrp="1"/>
          </p:cNvSpPr>
          <p:nvPr>
            <p:ph type="title"/>
          </p:nvPr>
        </p:nvSpPr>
        <p:spPr>
          <a:xfrm>
            <a:off x="3887667" y="400760"/>
            <a:ext cx="3561101" cy="966537"/>
          </a:xfrm>
        </p:spPr>
        <p:txBody>
          <a:bodyPr anchor="ctr">
            <a:normAutofit fontScale="90000"/>
          </a:bodyPr>
          <a:lstStyle/>
          <a:p>
            <a:r>
              <a:rPr lang="en-US" dirty="0">
                <a:solidFill>
                  <a:srgbClr val="FFFFFF"/>
                </a:solidFill>
              </a:rPr>
              <a:t>Key Findings</a:t>
            </a:r>
            <a:br>
              <a:rPr lang="en-US" dirty="0">
                <a:solidFill>
                  <a:srgbClr val="FFFFFF"/>
                </a:solidFill>
              </a:rPr>
            </a:br>
            <a:br>
              <a:rPr lang="en-US" dirty="0">
                <a:solidFill>
                  <a:srgbClr val="FFFFFF"/>
                </a:solidFill>
              </a:rPr>
            </a:br>
            <a:endParaRPr lang="en-US" dirty="0">
              <a:solidFill>
                <a:srgbClr val="FFFFFF"/>
              </a:solidFill>
            </a:endParaRPr>
          </a:p>
        </p:txBody>
      </p:sp>
      <p:grpSp>
        <p:nvGrpSpPr>
          <p:cNvPr id="130"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31"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3" name="Freeform: Shape 132">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32" name="Freeform: Shape 131">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Content Placeholder 3">
            <a:extLst>
              <a:ext uri="{FF2B5EF4-FFF2-40B4-BE49-F238E27FC236}">
                <a16:creationId xmlns:a16="http://schemas.microsoft.com/office/drawing/2014/main" id="{7261B024-C07D-1ACB-53C9-6B5A21333FCA}"/>
              </a:ext>
            </a:extLst>
          </p:cNvPr>
          <p:cNvPicPr>
            <a:picLocks noGrp="1" noChangeAspect="1"/>
          </p:cNvPicPr>
          <p:nvPr>
            <p:ph idx="1"/>
          </p:nvPr>
        </p:nvPicPr>
        <p:blipFill>
          <a:blip r:embed="rId3"/>
          <a:stretch>
            <a:fillRect/>
          </a:stretch>
        </p:blipFill>
        <p:spPr>
          <a:xfrm>
            <a:off x="6238706" y="2628061"/>
            <a:ext cx="4763124" cy="4229939"/>
          </a:xfrm>
          <a:prstGeom prst="rect">
            <a:avLst/>
          </a:prstGeom>
        </p:spPr>
      </p:pic>
      <p:sp>
        <p:nvSpPr>
          <p:cNvPr id="6" name="TextBox 5">
            <a:extLst>
              <a:ext uri="{FF2B5EF4-FFF2-40B4-BE49-F238E27FC236}">
                <a16:creationId xmlns:a16="http://schemas.microsoft.com/office/drawing/2014/main" id="{52A0CEE7-306A-D598-B0D6-60ADDBF83806}"/>
              </a:ext>
            </a:extLst>
          </p:cNvPr>
          <p:cNvSpPr txBox="1"/>
          <p:nvPr/>
        </p:nvSpPr>
        <p:spPr>
          <a:xfrm>
            <a:off x="1897610" y="1371043"/>
            <a:ext cx="303828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latin typeface="+mj-lt"/>
              </a:rPr>
              <a:t>fastQuads</a:t>
            </a: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Runs</a:t>
            </a:r>
          </a:p>
          <a:p>
            <a:pPr marL="285750" indent="-285750">
              <a:buFont typeface="Arial" panose="020B0604020202020204" pitchFamily="34" charset="0"/>
              <a:buChar char="•"/>
            </a:pPr>
            <a:r>
              <a:rPr lang="en-US" dirty="0" err="1">
                <a:solidFill>
                  <a:schemeClr val="bg1"/>
                </a:solidFill>
                <a:latin typeface="+mj-lt"/>
              </a:rPr>
              <a:t>SnowMaking_ac</a:t>
            </a: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Vertical _drop</a:t>
            </a:r>
          </a:p>
        </p:txBody>
      </p:sp>
      <p:pic>
        <p:nvPicPr>
          <p:cNvPr id="3" name="Picture 2">
            <a:extLst>
              <a:ext uri="{FF2B5EF4-FFF2-40B4-BE49-F238E27FC236}">
                <a16:creationId xmlns:a16="http://schemas.microsoft.com/office/drawing/2014/main" id="{E6516D78-4126-41A6-C59D-73D987868767}"/>
              </a:ext>
            </a:extLst>
          </p:cNvPr>
          <p:cNvPicPr>
            <a:picLocks noChangeAspect="1"/>
          </p:cNvPicPr>
          <p:nvPr/>
        </p:nvPicPr>
        <p:blipFill>
          <a:blip r:embed="rId4"/>
          <a:stretch>
            <a:fillRect/>
          </a:stretch>
        </p:blipFill>
        <p:spPr>
          <a:xfrm>
            <a:off x="97755" y="2611676"/>
            <a:ext cx="5136293" cy="4264216"/>
          </a:xfrm>
          <a:prstGeom prst="rect">
            <a:avLst/>
          </a:prstGeom>
        </p:spPr>
      </p:pic>
      <p:sp>
        <p:nvSpPr>
          <p:cNvPr id="7" name="TextBox 6">
            <a:extLst>
              <a:ext uri="{FF2B5EF4-FFF2-40B4-BE49-F238E27FC236}">
                <a16:creationId xmlns:a16="http://schemas.microsoft.com/office/drawing/2014/main" id="{18EAF268-33B9-0121-76F9-E78B6B18D1FA}"/>
              </a:ext>
            </a:extLst>
          </p:cNvPr>
          <p:cNvSpPr txBox="1"/>
          <p:nvPr/>
        </p:nvSpPr>
        <p:spPr>
          <a:xfrm>
            <a:off x="152397" y="736500"/>
            <a:ext cx="4679165" cy="923330"/>
          </a:xfrm>
          <a:prstGeom prst="rect">
            <a:avLst/>
          </a:prstGeom>
          <a:noFill/>
        </p:spPr>
        <p:txBody>
          <a:bodyPr wrap="square" rtlCol="0">
            <a:spAutoFit/>
          </a:bodyPr>
          <a:lstStyle/>
          <a:p>
            <a:r>
              <a:rPr lang="en-US" dirty="0">
                <a:solidFill>
                  <a:schemeClr val="bg1"/>
                </a:solidFill>
                <a:latin typeface="+mj-lt"/>
              </a:rPr>
              <a:t>The linear model from Best Random Forest Regressor shares the prevalent top four features:</a:t>
            </a:r>
          </a:p>
        </p:txBody>
      </p:sp>
      <p:sp>
        <p:nvSpPr>
          <p:cNvPr id="8" name="TextBox 7">
            <a:extLst>
              <a:ext uri="{FF2B5EF4-FFF2-40B4-BE49-F238E27FC236}">
                <a16:creationId xmlns:a16="http://schemas.microsoft.com/office/drawing/2014/main" id="{9E53788C-BDCE-F3E7-EE9B-B6C57EF3C411}"/>
              </a:ext>
            </a:extLst>
          </p:cNvPr>
          <p:cNvSpPr txBox="1"/>
          <p:nvPr/>
        </p:nvSpPr>
        <p:spPr>
          <a:xfrm>
            <a:off x="10697029" y="-522514"/>
            <a:ext cx="184731" cy="369332"/>
          </a:xfrm>
          <a:prstGeom prst="rect">
            <a:avLst/>
          </a:prstGeom>
          <a:solidFill>
            <a:schemeClr val="bg1"/>
          </a:solidFill>
        </p:spPr>
        <p:txBody>
          <a:bodyPr wrap="none" rtlCol="0">
            <a:spAutoFit/>
          </a:bodyPr>
          <a:lstStyle/>
          <a:p>
            <a:endParaRPr lang="en-US" dirty="0"/>
          </a:p>
        </p:txBody>
      </p:sp>
    </p:spTree>
    <p:extLst>
      <p:ext uri="{BB962C8B-B14F-4D97-AF65-F5344CB8AC3E}">
        <p14:creationId xmlns:p14="http://schemas.microsoft.com/office/powerpoint/2010/main" val="11312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enic view of snow covered mountains against clear blue sky">
            <a:extLst>
              <a:ext uri="{FF2B5EF4-FFF2-40B4-BE49-F238E27FC236}">
                <a16:creationId xmlns:a16="http://schemas.microsoft.com/office/drawing/2014/main" id="{043EF466-3C5D-6B31-B858-0759627ABB24}"/>
              </a:ext>
            </a:extLst>
          </p:cNvPr>
          <p:cNvPicPr>
            <a:picLocks noChangeAspect="1"/>
          </p:cNvPicPr>
          <p:nvPr/>
        </p:nvPicPr>
        <p:blipFill rotWithShape="1">
          <a:blip r:embed="rId3">
            <a:alphaModFix amt="60000"/>
          </a:blip>
          <a:srcRect t="15726" r="-1" b="-1"/>
          <a:stretch/>
        </p:blipFill>
        <p:spPr>
          <a:xfrm>
            <a:off x="3068" y="-236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FFECA73-1C63-B093-9A0F-DE2141631B18}"/>
              </a:ext>
            </a:extLst>
          </p:cNvPr>
          <p:cNvSpPr>
            <a:spLocks noGrp="1"/>
          </p:cNvSpPr>
          <p:nvPr>
            <p:ph type="title"/>
          </p:nvPr>
        </p:nvSpPr>
        <p:spPr>
          <a:xfrm>
            <a:off x="3198400" y="-10222"/>
            <a:ext cx="5714836" cy="1080043"/>
          </a:xfrm>
        </p:spPr>
        <p:txBody>
          <a:bodyPr anchor="ctr">
            <a:normAutofit/>
          </a:bodyPr>
          <a:lstStyle/>
          <a:p>
            <a:r>
              <a:rPr lang="en-US" dirty="0">
                <a:solidFill>
                  <a:srgbClr val="FFFFFF"/>
                </a:solidFill>
              </a:rPr>
              <a:t>Modeling &amp; Analysis</a:t>
            </a: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5" name="Picture 1" descr="page5image42788400">
            <a:extLst>
              <a:ext uri="{FF2B5EF4-FFF2-40B4-BE49-F238E27FC236}">
                <a16:creationId xmlns:a16="http://schemas.microsoft.com/office/drawing/2014/main" id="{81742223-7376-9D75-E8E5-261E536ADD0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1793" y="1107614"/>
            <a:ext cx="4081222" cy="2131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E4716C-740D-4FAA-9ED3-2F07A2B7E39F}"/>
              </a:ext>
            </a:extLst>
          </p:cNvPr>
          <p:cNvSpPr txBox="1"/>
          <p:nvPr/>
        </p:nvSpPr>
        <p:spPr>
          <a:xfrm>
            <a:off x="315716" y="3214816"/>
            <a:ext cx="4081222" cy="830997"/>
          </a:xfrm>
          <a:prstGeom prst="rect">
            <a:avLst/>
          </a:prstGeom>
          <a:noFill/>
        </p:spPr>
        <p:txBody>
          <a:bodyPr wrap="square">
            <a:spAutoFit/>
          </a:bodyPr>
          <a:lstStyle/>
          <a:p>
            <a:pPr>
              <a:buFont typeface="Arial" panose="020B0604020202020204" pitchFamily="34" charset="0"/>
              <a:buChar char="•"/>
            </a:pPr>
            <a:r>
              <a:rPr lang="en-US" sz="1600" dirty="0">
                <a:solidFill>
                  <a:schemeClr val="bg1"/>
                </a:solidFill>
                <a:effectLst/>
                <a:latin typeface="Cambria" panose="02040503050406030204" pitchFamily="18" charset="0"/>
              </a:rPr>
              <a:t>Big Mountain is performing well in terms of vertical drop, there are several other resorts with a larger drop. </a:t>
            </a:r>
            <a:endParaRPr lang="en-US" sz="1600" dirty="0">
              <a:solidFill>
                <a:schemeClr val="bg1"/>
              </a:solidFill>
              <a:effectLst/>
              <a:latin typeface="SymbolMT"/>
            </a:endParaRPr>
          </a:p>
        </p:txBody>
      </p:sp>
      <p:pic>
        <p:nvPicPr>
          <p:cNvPr id="1026" name="Picture 2" descr="page6image42816592">
            <a:extLst>
              <a:ext uri="{FF2B5EF4-FFF2-40B4-BE49-F238E27FC236}">
                <a16:creationId xmlns:a16="http://schemas.microsoft.com/office/drawing/2014/main" id="{32399C42-FBBE-E7B8-3B1E-2D98D0888B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2453" y="1107614"/>
            <a:ext cx="4238234" cy="21882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8D2FC1E-5728-4116-2274-B7DB52108E3F}"/>
              </a:ext>
            </a:extLst>
          </p:cNvPr>
          <p:cNvSpPr txBox="1"/>
          <p:nvPr/>
        </p:nvSpPr>
        <p:spPr>
          <a:xfrm>
            <a:off x="6164428" y="3260607"/>
            <a:ext cx="4734088" cy="584775"/>
          </a:xfrm>
          <a:prstGeom prst="rect">
            <a:avLst/>
          </a:prstGeom>
          <a:noFill/>
        </p:spPr>
        <p:txBody>
          <a:bodyPr wrap="square">
            <a:spAutoFit/>
          </a:bodyPr>
          <a:lstStyle/>
          <a:p>
            <a:pPr>
              <a:buFont typeface="Arial" panose="020B0604020202020204" pitchFamily="34" charset="0"/>
              <a:buChar char="•"/>
            </a:pPr>
            <a:r>
              <a:rPr lang="en-US" sz="1600" dirty="0">
                <a:solidFill>
                  <a:schemeClr val="bg1"/>
                </a:solidFill>
                <a:effectLst/>
                <a:latin typeface="Cambria" panose="02040503050406030204" pitchFamily="18" charset="0"/>
              </a:rPr>
              <a:t>Most ski resorts do not have fast quads. Big Mountain has three, putting it toward the top. </a:t>
            </a:r>
            <a:endParaRPr lang="en-US" sz="1600" dirty="0">
              <a:solidFill>
                <a:schemeClr val="bg1"/>
              </a:solidFill>
              <a:effectLst/>
              <a:latin typeface="SymbolMT"/>
            </a:endParaRPr>
          </a:p>
        </p:txBody>
      </p:sp>
      <p:pic>
        <p:nvPicPr>
          <p:cNvPr id="1027" name="Picture 3" descr="page7image42876144">
            <a:extLst>
              <a:ext uri="{FF2B5EF4-FFF2-40B4-BE49-F238E27FC236}">
                <a16:creationId xmlns:a16="http://schemas.microsoft.com/office/drawing/2014/main" id="{B670DE73-E14E-8BA4-979B-F2AF6445C9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6912" y="4075276"/>
            <a:ext cx="4264811" cy="22341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6image42816592">
            <a:extLst>
              <a:ext uri="{FF2B5EF4-FFF2-40B4-BE49-F238E27FC236}">
                <a16:creationId xmlns:a16="http://schemas.microsoft.com/office/drawing/2014/main" id="{F19097DF-1E2A-38AB-030E-5B1E591C79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71" y="4080034"/>
            <a:ext cx="4327128" cy="223418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253DC3F-E46A-1C10-0B9F-6C7C7BC11BE2}"/>
              </a:ext>
            </a:extLst>
          </p:cNvPr>
          <p:cNvSpPr txBox="1"/>
          <p:nvPr/>
        </p:nvSpPr>
        <p:spPr>
          <a:xfrm>
            <a:off x="359350" y="6284657"/>
            <a:ext cx="4410347" cy="584775"/>
          </a:xfrm>
          <a:prstGeom prst="rect">
            <a:avLst/>
          </a:prstGeom>
          <a:noFill/>
        </p:spPr>
        <p:txBody>
          <a:bodyPr wrap="square">
            <a:spAutoFit/>
          </a:bodyPr>
          <a:lstStyle/>
          <a:p>
            <a:pPr>
              <a:buFont typeface="Arial" panose="020B0604020202020204" pitchFamily="34" charset="0"/>
              <a:buChar char="•"/>
            </a:pPr>
            <a:r>
              <a:rPr lang="en-US" sz="1600" dirty="0">
                <a:solidFill>
                  <a:schemeClr val="bg1"/>
                </a:solidFill>
                <a:effectLst/>
                <a:latin typeface="Cambria" panose="02040503050406030204" pitchFamily="18" charset="0"/>
              </a:rPr>
              <a:t>Most ski resorts do not have fast quads. Big Mountain has three, putting it toward the top. </a:t>
            </a:r>
            <a:endParaRPr lang="en-US" sz="1600" dirty="0">
              <a:solidFill>
                <a:schemeClr val="bg1"/>
              </a:solidFill>
              <a:effectLst/>
              <a:latin typeface="SymbolMT"/>
            </a:endParaRPr>
          </a:p>
        </p:txBody>
      </p:sp>
      <p:sp>
        <p:nvSpPr>
          <p:cNvPr id="23" name="TextBox 22">
            <a:extLst>
              <a:ext uri="{FF2B5EF4-FFF2-40B4-BE49-F238E27FC236}">
                <a16:creationId xmlns:a16="http://schemas.microsoft.com/office/drawing/2014/main" id="{B45D5A8F-2084-8E4E-FA96-8AB967121023}"/>
              </a:ext>
            </a:extLst>
          </p:cNvPr>
          <p:cNvSpPr txBox="1"/>
          <p:nvPr/>
        </p:nvSpPr>
        <p:spPr>
          <a:xfrm>
            <a:off x="6224212" y="6275007"/>
            <a:ext cx="4539318" cy="584775"/>
          </a:xfrm>
          <a:prstGeom prst="rect">
            <a:avLst/>
          </a:prstGeom>
          <a:noFill/>
        </p:spPr>
        <p:txBody>
          <a:bodyPr wrap="square">
            <a:spAutoFit/>
          </a:bodyPr>
          <a:lstStyle/>
          <a:p>
            <a:r>
              <a:rPr lang="en-US" sz="1600" dirty="0">
                <a:solidFill>
                  <a:schemeClr val="bg1"/>
                </a:solidFill>
                <a:effectLst/>
                <a:latin typeface="Cambria" panose="02040503050406030204" pitchFamily="18" charset="0"/>
              </a:rPr>
              <a:t>• Big Mountain has one of the most skiable terrains of any resort. </a:t>
            </a:r>
            <a:endParaRPr lang="en-US" sz="1600" dirty="0">
              <a:solidFill>
                <a:schemeClr val="bg1"/>
              </a:solidFill>
            </a:endParaRPr>
          </a:p>
        </p:txBody>
      </p:sp>
    </p:spTree>
    <p:extLst>
      <p:ext uri="{BB962C8B-B14F-4D97-AF65-F5344CB8AC3E}">
        <p14:creationId xmlns:p14="http://schemas.microsoft.com/office/powerpoint/2010/main" val="54102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Snowboard in the snow">
            <a:extLst>
              <a:ext uri="{FF2B5EF4-FFF2-40B4-BE49-F238E27FC236}">
                <a16:creationId xmlns:a16="http://schemas.microsoft.com/office/drawing/2014/main" id="{BC63858D-C69E-16EF-C67A-B6725462BA5F}"/>
              </a:ext>
            </a:extLst>
          </p:cNvPr>
          <p:cNvPicPr>
            <a:picLocks noChangeAspect="1"/>
          </p:cNvPicPr>
          <p:nvPr/>
        </p:nvPicPr>
        <p:blipFill rotWithShape="1">
          <a:blip r:embed="rId2">
            <a:alphaModFix/>
          </a:blip>
          <a:srcRect t="3125" r="-1" b="12600"/>
          <a:stretch/>
        </p:blipFill>
        <p:spPr>
          <a:xfrm>
            <a:off x="20" y="10"/>
            <a:ext cx="12188932" cy="6856614"/>
          </a:xfrm>
          <a:prstGeom prst="rect">
            <a:avLst/>
          </a:prstGeom>
          <a:effectLst>
            <a:outerShdw sx="1000" sy="1000" algn="ctr" rotWithShape="0">
              <a:srgbClr val="000000">
                <a:alpha val="41970"/>
              </a:srgbClr>
            </a:outerShdw>
          </a:effectLst>
          <a:scene3d>
            <a:camera prst="orthographicFront"/>
            <a:lightRig rig="threePt" dir="t"/>
          </a:scene3d>
          <a:sp3d>
            <a:bevelT w="0"/>
          </a:sp3d>
        </p:spPr>
      </p:pic>
      <p:sp>
        <p:nvSpPr>
          <p:cNvPr id="39" name="Rectangle 38">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5ACCE-2311-0534-BD81-B6FDF02D2538}"/>
              </a:ext>
            </a:extLst>
          </p:cNvPr>
          <p:cNvSpPr>
            <a:spLocks noGrp="1"/>
          </p:cNvSpPr>
          <p:nvPr>
            <p:ph type="title"/>
          </p:nvPr>
        </p:nvSpPr>
        <p:spPr>
          <a:xfrm>
            <a:off x="2812490" y="150962"/>
            <a:ext cx="6285716" cy="891800"/>
          </a:xfrm>
        </p:spPr>
        <p:txBody>
          <a:bodyPr vert="horz" lIns="91440" tIns="45720" rIns="91440" bIns="45720" rtlCol="0" anchor="b">
            <a:normAutofit/>
          </a:bodyPr>
          <a:lstStyle/>
          <a:p>
            <a:pPr algn="ctr"/>
            <a:r>
              <a:rPr lang="en-US" sz="4500" dirty="0">
                <a:solidFill>
                  <a:srgbClr val="FFFFFF"/>
                </a:solidFill>
              </a:rPr>
              <a:t>Modeling &amp; Analysis</a:t>
            </a:r>
            <a:endParaRPr lang="en-US" sz="4500" kern="1200" dirty="0">
              <a:solidFill>
                <a:srgbClr val="FFFFFF"/>
              </a:solidFill>
              <a:latin typeface="+mj-lt"/>
              <a:ea typeface="+mj-ea"/>
              <a:cs typeface="+mj-cs"/>
            </a:endParaRPr>
          </a:p>
        </p:txBody>
      </p:sp>
      <p:grpSp>
        <p:nvGrpSpPr>
          <p:cNvPr id="4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049" name="Picture 1" descr="page8image42869072">
            <a:extLst>
              <a:ext uri="{FF2B5EF4-FFF2-40B4-BE49-F238E27FC236}">
                <a16:creationId xmlns:a16="http://schemas.microsoft.com/office/drawing/2014/main" id="{08CE718F-B164-96B2-C544-9228F0CAD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290" y="1316043"/>
            <a:ext cx="6622917" cy="34151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5702C8-88F4-68C9-5EF6-0804319C66B3}"/>
              </a:ext>
            </a:extLst>
          </p:cNvPr>
          <p:cNvSpPr txBox="1"/>
          <p:nvPr/>
        </p:nvSpPr>
        <p:spPr>
          <a:xfrm>
            <a:off x="5263060" y="4731234"/>
            <a:ext cx="5762245" cy="1754326"/>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ambria" panose="02040503050406030204" pitchFamily="18" charset="0"/>
              </a:rPr>
              <a:t>According to the model, shutting one run makes no effect. Closing 2 and 3 limits support for ticket prices. If Big Mountain shuts three runs, it appears they may as well close four or five because there is no additional loss in ticket price. Increasing the closures to 6 or more results in a significant reduction. </a:t>
            </a:r>
            <a:endParaRPr lang="en-US" dirty="0"/>
          </a:p>
        </p:txBody>
      </p:sp>
    </p:spTree>
    <p:extLst>
      <p:ext uri="{BB962C8B-B14F-4D97-AF65-F5344CB8AC3E}">
        <p14:creationId xmlns:p14="http://schemas.microsoft.com/office/powerpoint/2010/main" val="68813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Panoramic view on snow-capped mountains  in Kuethai  Tirol  Austria">
            <a:extLst>
              <a:ext uri="{FF2B5EF4-FFF2-40B4-BE49-F238E27FC236}">
                <a16:creationId xmlns:a16="http://schemas.microsoft.com/office/drawing/2014/main" id="{57C38D1F-3974-6E9D-521C-2EC9019F1F2A}"/>
              </a:ext>
            </a:extLst>
          </p:cNvPr>
          <p:cNvPicPr>
            <a:picLocks noChangeAspect="1"/>
          </p:cNvPicPr>
          <p:nvPr/>
        </p:nvPicPr>
        <p:blipFill rotWithShape="1">
          <a:blip r:embed="rId3">
            <a:alphaModFix/>
          </a:blip>
          <a:srcRect t="11458" r="-1" b="4267"/>
          <a:stretch/>
        </p:blipFill>
        <p:spPr>
          <a:xfrm>
            <a:off x="20" y="10"/>
            <a:ext cx="12188932" cy="6856614"/>
          </a:xfrm>
          <a:prstGeom prst="rect">
            <a:avLst/>
          </a:prstGeom>
        </p:spPr>
      </p:pic>
      <p:sp>
        <p:nvSpPr>
          <p:cNvPr id="39" name="Rectangle 38">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124261"/>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2" name="Freeform: Shape 4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5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1">
            <a:extLst>
              <a:ext uri="{FF2B5EF4-FFF2-40B4-BE49-F238E27FC236}">
                <a16:creationId xmlns:a16="http://schemas.microsoft.com/office/drawing/2014/main" id="{F1F575B0-D4C5-126D-D766-211F0ED5CDF0}"/>
              </a:ext>
            </a:extLst>
          </p:cNvPr>
          <p:cNvSpPr txBox="1">
            <a:spLocks/>
          </p:cNvSpPr>
          <p:nvPr/>
        </p:nvSpPr>
        <p:spPr>
          <a:xfrm>
            <a:off x="2711779" y="0"/>
            <a:ext cx="6285716" cy="89180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4500" dirty="0">
                <a:solidFill>
                  <a:srgbClr val="FFFFFF"/>
                </a:solidFill>
              </a:rPr>
              <a:t>Modeling &amp; Analysis</a:t>
            </a:r>
          </a:p>
        </p:txBody>
      </p:sp>
      <p:pic>
        <p:nvPicPr>
          <p:cNvPr id="8" name="Picture 7">
            <a:extLst>
              <a:ext uri="{FF2B5EF4-FFF2-40B4-BE49-F238E27FC236}">
                <a16:creationId xmlns:a16="http://schemas.microsoft.com/office/drawing/2014/main" id="{803CC52F-2E79-94E3-E2FA-92EAB9FBE255}"/>
              </a:ext>
            </a:extLst>
          </p:cNvPr>
          <p:cNvPicPr>
            <a:picLocks noChangeAspect="1"/>
          </p:cNvPicPr>
          <p:nvPr/>
        </p:nvPicPr>
        <p:blipFill>
          <a:blip r:embed="rId4"/>
          <a:stretch>
            <a:fillRect/>
          </a:stretch>
        </p:blipFill>
        <p:spPr>
          <a:xfrm>
            <a:off x="143056" y="913747"/>
            <a:ext cx="5253145" cy="2752921"/>
          </a:xfrm>
          <a:prstGeom prst="rect">
            <a:avLst/>
          </a:prstGeom>
        </p:spPr>
      </p:pic>
      <p:pic>
        <p:nvPicPr>
          <p:cNvPr id="10" name="Picture 9">
            <a:extLst>
              <a:ext uri="{FF2B5EF4-FFF2-40B4-BE49-F238E27FC236}">
                <a16:creationId xmlns:a16="http://schemas.microsoft.com/office/drawing/2014/main" id="{3A5D872B-8EF1-D9AB-6F50-8733B975689C}"/>
              </a:ext>
            </a:extLst>
          </p:cNvPr>
          <p:cNvPicPr>
            <a:picLocks noChangeAspect="1"/>
          </p:cNvPicPr>
          <p:nvPr/>
        </p:nvPicPr>
        <p:blipFill>
          <a:blip r:embed="rId5"/>
          <a:stretch>
            <a:fillRect/>
          </a:stretch>
        </p:blipFill>
        <p:spPr>
          <a:xfrm>
            <a:off x="158493" y="3894773"/>
            <a:ext cx="5247560" cy="2752921"/>
          </a:xfrm>
          <a:prstGeom prst="rect">
            <a:avLst/>
          </a:prstGeom>
        </p:spPr>
      </p:pic>
      <p:sp>
        <p:nvSpPr>
          <p:cNvPr id="14" name="TextBox 13">
            <a:extLst>
              <a:ext uri="{FF2B5EF4-FFF2-40B4-BE49-F238E27FC236}">
                <a16:creationId xmlns:a16="http://schemas.microsoft.com/office/drawing/2014/main" id="{ED79067C-D388-0A0B-0B5F-D53F0E418F9D}"/>
              </a:ext>
            </a:extLst>
          </p:cNvPr>
          <p:cNvSpPr txBox="1"/>
          <p:nvPr/>
        </p:nvSpPr>
        <p:spPr>
          <a:xfrm>
            <a:off x="5409670" y="1060644"/>
            <a:ext cx="619760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solidFill>
                <a:effectLst/>
                <a:latin typeface="+mj-lt"/>
              </a:rPr>
              <a:t>Look at where Big Mountain ranks generally in terms of price and just other locations in Montana.</a:t>
            </a:r>
          </a:p>
          <a:p>
            <a:endParaRPr lang="en-US" b="0" i="0" dirty="0">
              <a:solidFill>
                <a:schemeClr val="bg1"/>
              </a:solidFill>
              <a:effectLst/>
              <a:latin typeface="+mj-lt"/>
            </a:endParaRPr>
          </a:p>
          <a:p>
            <a:pPr marL="285750" indent="-285750">
              <a:buFont typeface="Arial" panose="020B0604020202020204" pitchFamily="34" charset="0"/>
              <a:buChar char="•"/>
            </a:pPr>
            <a:r>
              <a:rPr lang="en-US" dirty="0">
                <a:solidFill>
                  <a:schemeClr val="bg1"/>
                </a:solidFill>
                <a:latin typeface="+mj-lt"/>
              </a:rPr>
              <a:t>This shows that Big Mountain has room to increase price from $ 81.00.</a:t>
            </a:r>
          </a:p>
        </p:txBody>
      </p:sp>
    </p:spTree>
    <p:extLst>
      <p:ext uri="{BB962C8B-B14F-4D97-AF65-F5344CB8AC3E}">
        <p14:creationId xmlns:p14="http://schemas.microsoft.com/office/powerpoint/2010/main" val="105195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05FD221C-EDD3-49D9-90A7-260CECEE1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noramic view on snow-capped mountains  in Kuethai  Tirol  Austria">
            <a:extLst>
              <a:ext uri="{FF2B5EF4-FFF2-40B4-BE49-F238E27FC236}">
                <a16:creationId xmlns:a16="http://schemas.microsoft.com/office/drawing/2014/main" id="{CAFE5398-3685-8729-C73A-21E141D23B7D}"/>
              </a:ext>
            </a:extLst>
          </p:cNvPr>
          <p:cNvPicPr>
            <a:picLocks noChangeAspect="1"/>
          </p:cNvPicPr>
          <p:nvPr/>
        </p:nvPicPr>
        <p:blipFill rotWithShape="1">
          <a:blip r:embed="rId2">
            <a:alphaModFix amt="70000"/>
          </a:blip>
          <a:srcRect t="11458" r="-1" b="4267"/>
          <a:stretch/>
        </p:blipFill>
        <p:spPr>
          <a:xfrm>
            <a:off x="20" y="13770"/>
            <a:ext cx="12188932" cy="6856614"/>
          </a:xfrm>
          <a:prstGeom prst="rect">
            <a:avLst/>
          </a:prstGeom>
        </p:spPr>
      </p:pic>
      <p:grpSp>
        <p:nvGrpSpPr>
          <p:cNvPr id="41" name="Top Left">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42" name="Freeform: Shape 41">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48" name="Freeform: Shape 47">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54" name="Freeform: Shape 53">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grpSp>
        <p:nvGrpSpPr>
          <p:cNvPr id="67" name="Bottom Right">
            <a:extLst>
              <a:ext uri="{FF2B5EF4-FFF2-40B4-BE49-F238E27FC236}">
                <a16:creationId xmlns:a16="http://schemas.microsoft.com/office/drawing/2014/main" id="{D77BF9F5-CA63-42A6-AC93-C2BDF4727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8" name="Graphic 157">
              <a:extLst>
                <a:ext uri="{FF2B5EF4-FFF2-40B4-BE49-F238E27FC236}">
                  <a16:creationId xmlns:a16="http://schemas.microsoft.com/office/drawing/2014/main" id="{C22D3699-92E0-4110-BE54-403EAAA481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0" name="Freeform: Shape 69">
                <a:extLst>
                  <a:ext uri="{FF2B5EF4-FFF2-40B4-BE49-F238E27FC236}">
                    <a16:creationId xmlns:a16="http://schemas.microsoft.com/office/drawing/2014/main" id="{825D3809-6A64-4183-9441-73C86E340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90860AFF-1118-48A2-80D7-49ACC1BBE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D71319B-713A-4047-B185-F7DDC442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7C66AF50-C9BC-4B16-9CE0-B0D49B8FF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51516E0C-2F47-4B95-8D54-336B5CED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F495B569-90F7-429A-9E93-88A1B179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7DD4E57A-FF24-4B18-B1C4-E81FE8F07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69" name="Freeform: Shape 68">
              <a:extLst>
                <a:ext uri="{FF2B5EF4-FFF2-40B4-BE49-F238E27FC236}">
                  <a16:creationId xmlns:a16="http://schemas.microsoft.com/office/drawing/2014/main" id="{B9587FA4-87B9-445D-ABE2-BAF734591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9142FCC-D44C-0231-2827-5CE2CE06CE76}"/>
              </a:ext>
            </a:extLst>
          </p:cNvPr>
          <p:cNvSpPr>
            <a:spLocks noGrp="1"/>
          </p:cNvSpPr>
          <p:nvPr>
            <p:ph type="title"/>
          </p:nvPr>
        </p:nvSpPr>
        <p:spPr>
          <a:xfrm>
            <a:off x="3836835" y="64235"/>
            <a:ext cx="3546810" cy="872886"/>
          </a:xfrm>
        </p:spPr>
        <p:txBody>
          <a:bodyPr vert="horz" lIns="91440" tIns="45720" rIns="91440" bIns="45720" rtlCol="0" anchor="b">
            <a:normAutofit fontScale="90000"/>
          </a:bodyPr>
          <a:lstStyle/>
          <a:p>
            <a:pPr algn="r"/>
            <a:r>
              <a:rPr lang="en-US" sz="5400" kern="1200" dirty="0">
                <a:solidFill>
                  <a:schemeClr val="bg1"/>
                </a:solidFill>
                <a:latin typeface="+mj-lt"/>
                <a:ea typeface="+mj-ea"/>
                <a:cs typeface="+mj-cs"/>
              </a:rPr>
              <a:t>Summary</a:t>
            </a:r>
          </a:p>
        </p:txBody>
      </p:sp>
      <p:grpSp>
        <p:nvGrpSpPr>
          <p:cNvPr id="78"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79" name="Straight Connector 78">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6" name="TextBox 5">
            <a:extLst>
              <a:ext uri="{FF2B5EF4-FFF2-40B4-BE49-F238E27FC236}">
                <a16:creationId xmlns:a16="http://schemas.microsoft.com/office/drawing/2014/main" id="{5886426E-7194-42C6-2AFD-9C4FE0D5BDB5}"/>
              </a:ext>
            </a:extLst>
          </p:cNvPr>
          <p:cNvSpPr txBox="1"/>
          <p:nvPr/>
        </p:nvSpPr>
        <p:spPr>
          <a:xfrm>
            <a:off x="86723" y="1082370"/>
            <a:ext cx="6197600" cy="5355312"/>
          </a:xfrm>
          <a:prstGeom prst="rect">
            <a:avLst/>
          </a:prstGeom>
          <a:noFill/>
        </p:spPr>
        <p:txBody>
          <a:bodyPr wrap="square">
            <a:spAutoFit/>
          </a:bodyPr>
          <a:lstStyle/>
          <a:p>
            <a:r>
              <a:rPr lang="en-US" dirty="0">
                <a:solidFill>
                  <a:schemeClr val="bg1"/>
                </a:solidFill>
                <a:latin typeface="+mj-lt"/>
              </a:rPr>
              <a:t>Big Mountain Currently ranks among the top resorts </a:t>
            </a:r>
          </a:p>
          <a:p>
            <a:pPr marL="285750" indent="-285750">
              <a:buFont typeface="Arial" panose="020B0604020202020204" pitchFamily="34" charset="0"/>
              <a:buChar char="•"/>
            </a:pPr>
            <a:r>
              <a:rPr lang="en-US" dirty="0" err="1">
                <a:solidFill>
                  <a:schemeClr val="bg1"/>
                </a:solidFill>
                <a:latin typeface="+mj-lt"/>
              </a:rPr>
              <a:t>fastQuads</a:t>
            </a: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Runs</a:t>
            </a:r>
          </a:p>
          <a:p>
            <a:pPr marL="285750" indent="-285750">
              <a:buFont typeface="Arial" panose="020B0604020202020204" pitchFamily="34" charset="0"/>
              <a:buChar char="•"/>
            </a:pPr>
            <a:r>
              <a:rPr lang="en-US" dirty="0" err="1">
                <a:solidFill>
                  <a:schemeClr val="bg1"/>
                </a:solidFill>
                <a:latin typeface="+mj-lt"/>
              </a:rPr>
              <a:t>SnowMaking_ac</a:t>
            </a: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Vertical _drop</a:t>
            </a:r>
          </a:p>
          <a:p>
            <a:endParaRPr lang="en-US" dirty="0">
              <a:solidFill>
                <a:schemeClr val="bg1"/>
              </a:solidFill>
              <a:latin typeface="+mj-lt"/>
            </a:endParaRPr>
          </a:p>
          <a:p>
            <a:r>
              <a:rPr lang="en-US" dirty="0">
                <a:solidFill>
                  <a:schemeClr val="bg1"/>
                </a:solidFill>
                <a:latin typeface="+mj-lt"/>
              </a:rPr>
              <a:t>Scenery Options</a:t>
            </a:r>
          </a:p>
          <a:p>
            <a:pPr marL="285750" indent="-285750">
              <a:buFont typeface="Arial" panose="020B0604020202020204" pitchFamily="34" charset="0"/>
              <a:buChar char="•"/>
            </a:pPr>
            <a:r>
              <a:rPr lang="en-US" dirty="0">
                <a:solidFill>
                  <a:schemeClr val="bg1"/>
                </a:solidFill>
                <a:latin typeface="+mj-lt"/>
              </a:rPr>
              <a:t>Closure up to 6 runs. Increasing the closures to 6 or more results in a significant reduction and loss.</a:t>
            </a:r>
          </a:p>
          <a:p>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Should consider increasing the longest run with snowmaking</a:t>
            </a:r>
          </a:p>
          <a:p>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Adding a run, increasing the vertical drop by 150 feet, and adding a new chair lift; a $1.99 USD increase that might total 3.5 million USD per year.</a:t>
            </a:r>
          </a:p>
          <a:p>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Adding 2 acres of snow on top of this does not appear to have an incremental effect</a:t>
            </a:r>
          </a:p>
        </p:txBody>
      </p:sp>
    </p:spTree>
    <p:extLst>
      <p:ext uri="{BB962C8B-B14F-4D97-AF65-F5344CB8AC3E}">
        <p14:creationId xmlns:p14="http://schemas.microsoft.com/office/powerpoint/2010/main" val="2777379687"/>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6093</TotalTime>
  <Words>366</Words>
  <Application>Microsoft Macintosh PowerPoint</Application>
  <PresentationFormat>Widescreen</PresentationFormat>
  <Paragraphs>48</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Avenir Next LT Pro</vt:lpstr>
      <vt:lpstr>AvenirNext LT Pro Medium</vt:lpstr>
      <vt:lpstr>Calibri</vt:lpstr>
      <vt:lpstr>Cambria</vt:lpstr>
      <vt:lpstr>Sagona Book</vt:lpstr>
      <vt:lpstr>Segoe UI Semilight</vt:lpstr>
      <vt:lpstr>SymbolMT</vt:lpstr>
      <vt:lpstr>ExploreVTI</vt:lpstr>
      <vt:lpstr>Big Mountain Resort</vt:lpstr>
      <vt:lpstr>Problem</vt:lpstr>
      <vt:lpstr>Key Findings  </vt:lpstr>
      <vt:lpstr>Modeling &amp; Analysis</vt:lpstr>
      <vt:lpstr>Modeling &amp; Analysis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Samantha.Lee</dc:creator>
  <cp:lastModifiedBy>Samantha.Lee</cp:lastModifiedBy>
  <cp:revision>4</cp:revision>
  <dcterms:created xsi:type="dcterms:W3CDTF">2023-03-22T21:56:45Z</dcterms:created>
  <dcterms:modified xsi:type="dcterms:W3CDTF">2023-03-31T22:03:23Z</dcterms:modified>
</cp:coreProperties>
</file>