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70" r:id="rId5"/>
    <p:sldId id="271" r:id="rId6"/>
    <p:sldId id="275" r:id="rId7"/>
    <p:sldId id="276" r:id="rId8"/>
    <p:sldId id="277" r:id="rId9"/>
    <p:sldId id="272" r:id="rId10"/>
    <p:sldId id="273" r:id="rId11"/>
    <p:sldId id="274" r:id="rId12"/>
  </p:sldIdLst>
  <p:sldSz cx="17556163" cy="9875838"/>
  <p:notesSz cx="9875838" cy="17556163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81" d="100"/>
          <a:sy n="81" d="100"/>
        </p:scale>
        <p:origin x="36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9850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3796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084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8244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9394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3202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8642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0270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351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 rotWithShape="1">
          <a:blip r:embed="rId4"/>
          <a:srcRect b="70740"/>
          <a:stretch/>
        </p:blipFill>
        <p:spPr>
          <a:xfrm>
            <a:off x="932259" y="1167717"/>
            <a:ext cx="3120104" cy="38795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43895" y="1517073"/>
            <a:ext cx="2688236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000" b="1" spc="-8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노피곰</a:t>
            </a:r>
            <a:r>
              <a:rPr lang="ko-KR" altLang="en-US" sz="2000" b="1" spc="-8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 프로젝트 성공전략</a:t>
            </a:r>
            <a:endParaRPr lang="ko-KR" altLang="en-US" sz="2000" b="1" spc="-8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15571" y="5834545"/>
            <a:ext cx="3173946" cy="14465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8800" b="1" spc="-8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노피곰</a:t>
            </a:r>
            <a:endParaRPr lang="ko-KR" altLang="en-US" sz="8800" b="1" spc="-8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52803" y="7147268"/>
            <a:ext cx="4402487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6000" b="1" spc="-8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사업계획 보고</a:t>
            </a:r>
            <a:endParaRPr lang="ko-KR" altLang="en-US" sz="6000" b="1" spc="-8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68247" y="8159350"/>
            <a:ext cx="4155881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000" b="1" spc="-8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NOPIGOM PROJECT BUSINESS PLAN</a:t>
            </a:r>
            <a:endParaRPr lang="ko-KR" altLang="en-US" sz="2000" b="1" spc="-8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 rotWithShape="1">
          <a:blip r:embed="rId3"/>
          <a:srcRect b="86051"/>
          <a:stretch/>
        </p:blipFill>
        <p:spPr>
          <a:xfrm>
            <a:off x="0" y="0"/>
            <a:ext cx="17556480" cy="137753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362867" y="593029"/>
            <a:ext cx="189539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400" b="1" spc="-8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목표</a:t>
            </a:r>
            <a:r>
              <a:rPr lang="en-US" altLang="ko-KR" sz="2400" b="1" spc="-8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/</a:t>
            </a:r>
            <a:r>
              <a:rPr lang="ko-KR" altLang="en-US" sz="2400" b="1" spc="-8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손익분석</a:t>
            </a:r>
            <a:endParaRPr lang="ko-KR" altLang="en-US" sz="2400" b="1" spc="-8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8414" y="392020"/>
            <a:ext cx="821379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400" b="1" spc="-8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05</a:t>
            </a:r>
            <a:endParaRPr lang="ko-KR" altLang="en-US" sz="4400" b="1" spc="-8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8474" y="1979219"/>
            <a:ext cx="235417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400" spc="-80" dirty="0" smtClean="0">
                <a:ln>
                  <a:solidFill>
                    <a:prstClr val="white">
                      <a:alpha val="0"/>
                    </a:prst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사업성공 핵심전략</a:t>
            </a:r>
            <a:endParaRPr lang="ko-KR" altLang="en-US" sz="2400" spc="-80" dirty="0">
              <a:ln>
                <a:solidFill>
                  <a:prstClr val="white">
                    <a:alpha val="0"/>
                  </a:prst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7119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 rotWithShape="1">
          <a:blip r:embed="rId3"/>
          <a:srcRect b="86051"/>
          <a:stretch/>
        </p:blipFill>
        <p:spPr>
          <a:xfrm>
            <a:off x="0" y="0"/>
            <a:ext cx="17556480" cy="137753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362867" y="593029"/>
            <a:ext cx="209031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400" b="1" spc="-8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사업추진 </a:t>
            </a:r>
            <a:r>
              <a:rPr lang="ko-KR" altLang="en-US" sz="2400" b="1" spc="-8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스케쥴</a:t>
            </a:r>
            <a:endParaRPr lang="ko-KR" altLang="en-US" sz="2400" b="1" spc="-8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8414" y="392020"/>
            <a:ext cx="821379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400" b="1" spc="-8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06</a:t>
            </a:r>
            <a:endParaRPr lang="ko-KR" altLang="en-US" sz="4400" b="1" spc="-8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8474" y="1979219"/>
            <a:ext cx="235417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400" spc="-80" dirty="0" smtClean="0">
                <a:ln>
                  <a:solidFill>
                    <a:prstClr val="white">
                      <a:alpha val="0"/>
                    </a:prst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사업성공 핵심전략</a:t>
            </a:r>
            <a:endParaRPr lang="ko-KR" altLang="en-US" sz="2400" spc="-80" dirty="0">
              <a:ln>
                <a:solidFill>
                  <a:prstClr val="white">
                    <a:alpha val="0"/>
                  </a:prst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402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1564529" y="1073189"/>
            <a:ext cx="35537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3200" b="1" spc="-8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AGENDA</a:t>
            </a:r>
            <a:endParaRPr lang="ko-KR" altLang="en-US" sz="3200" b="1" spc="-8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479983" y="1978878"/>
            <a:ext cx="4754562" cy="72532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Ⅰ.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노피곰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공부방 성공 청사진</a:t>
            </a:r>
          </a:p>
          <a:p>
            <a:pPr>
              <a:lnSpc>
                <a:spcPts val="2800"/>
              </a:lnSpc>
            </a:pPr>
            <a:endParaRPr lang="ko-KR" altLang="en-US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ts val="28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Ⅱ.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사업성공 핵심 전략</a:t>
            </a:r>
          </a:p>
          <a:p>
            <a:pPr>
              <a:lnSpc>
                <a:spcPts val="2800"/>
              </a:lnSpc>
            </a:pPr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1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SWOT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분석</a:t>
            </a:r>
          </a:p>
          <a:p>
            <a:pPr>
              <a:lnSpc>
                <a:spcPts val="2800"/>
              </a:lnSpc>
            </a:pPr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2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경쟁사 대비 </a:t>
            </a:r>
            <a:r>
              <a:rPr lang="ko-KR" alt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차별점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(STP)</a:t>
            </a:r>
          </a:p>
          <a:p>
            <a:pPr>
              <a:lnSpc>
                <a:spcPts val="2800"/>
              </a:lnSpc>
            </a:pPr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3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노피곰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공부방 핵심 경쟁력</a:t>
            </a:r>
          </a:p>
          <a:p>
            <a:pPr>
              <a:lnSpc>
                <a:spcPts val="2800"/>
              </a:lnSpc>
            </a:pPr>
            <a:endParaRPr lang="ko-KR" altLang="en-US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ts val="28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Ⅲ.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사업성공 추진전략</a:t>
            </a:r>
          </a:p>
          <a:p>
            <a:pPr>
              <a:lnSpc>
                <a:spcPts val="2800"/>
              </a:lnSpc>
            </a:pPr>
            <a:r>
              <a:rPr lang="en-US" altLang="ko-K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사업개요</a:t>
            </a:r>
          </a:p>
          <a:p>
            <a:pPr>
              <a:lnSpc>
                <a:spcPts val="2800"/>
              </a:lnSpc>
            </a:pPr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2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비즈니스 모델</a:t>
            </a:r>
          </a:p>
          <a:p>
            <a:pPr>
              <a:lnSpc>
                <a:spcPts val="2800"/>
              </a:lnSpc>
            </a:pPr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3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사업전개 방향</a:t>
            </a:r>
          </a:p>
          <a:p>
            <a:pPr>
              <a:lnSpc>
                <a:spcPts val="2800"/>
              </a:lnSpc>
            </a:pPr>
            <a:endParaRPr lang="ko-KR" altLang="en-US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ts val="28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Ⅳ.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사업성공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실행계획</a:t>
            </a:r>
            <a:endParaRPr lang="en-US" altLang="ko-KR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ts val="2800"/>
              </a:lnSpc>
            </a:pPr>
            <a:endParaRPr lang="en-US" altLang="ko-KR" sz="24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ts val="2800"/>
              </a:lnSpc>
            </a:pP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콘테츠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계획</a:t>
            </a:r>
          </a:p>
          <a:p>
            <a:pPr>
              <a:lnSpc>
                <a:spcPts val="2800"/>
              </a:lnSpc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1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제품 </a:t>
            </a:r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컨셉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철학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학습법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>
              <a:lnSpc>
                <a:spcPts val="2800"/>
              </a:lnSpc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2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포트폴리오 전략</a:t>
            </a:r>
          </a:p>
          <a:p>
            <a:pPr>
              <a:lnSpc>
                <a:spcPts val="2800"/>
              </a:lnSpc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차별포인트</a:t>
            </a:r>
          </a:p>
          <a:p>
            <a:pPr>
              <a:lnSpc>
                <a:spcPts val="2800"/>
              </a:lnSpc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교수컨셉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전략</a:t>
            </a:r>
          </a:p>
          <a:p>
            <a:pPr>
              <a:lnSpc>
                <a:spcPts val="2800"/>
              </a:lnSpc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5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서비스프로세스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180133" y="1888708"/>
            <a:ext cx="4196425" cy="73866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2</a:t>
            </a:r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마케팅 계획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1)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브랜드 전략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2)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상품 운영전략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3)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디지털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지역 마케팅전략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4)100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개의 </a:t>
            </a:r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바이럴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콘텐츠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성공 프로젝트</a:t>
            </a:r>
          </a:p>
          <a:p>
            <a:pPr>
              <a:lnSpc>
                <a:spcPct val="150000"/>
              </a:lnSpc>
            </a:pPr>
            <a:endParaRPr lang="en-US" altLang="ko-KR" sz="2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채널운영 계획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1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채널 구축 전략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2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지사장 및 원장 유입계획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시장진입 및 확장 계획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4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공부방 운영계획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5)100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인의 </a:t>
            </a:r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노피곰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원장 성공 프로젝트</a:t>
            </a:r>
          </a:p>
          <a:p>
            <a:pPr>
              <a:lnSpc>
                <a:spcPct val="150000"/>
              </a:lnSpc>
            </a:pPr>
            <a:endParaRPr lang="ko-KR" altLang="en-US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지사장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원장 양성과정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1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교육과정 </a:t>
            </a:r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컨셉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및 차별화 포인트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2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지사장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원장 신입교육과정 운영계획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3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전문 자격증 과정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운영계획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730346" y="1860127"/>
            <a:ext cx="4049487" cy="7540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 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원장 품질관리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1)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조직문화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2)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교수 품질관리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3)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서비스 품질관리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4)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지역 </a:t>
            </a:r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스터디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모임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5)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우수교사제도 운영</a:t>
            </a:r>
          </a:p>
          <a:p>
            <a:pPr>
              <a:lnSpc>
                <a:spcPts val="2600"/>
              </a:lnSpc>
            </a:pPr>
            <a:endParaRPr lang="ko-KR" altLang="en-US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6. 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인프라 구축 계획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1)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시스템 인프라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2)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물류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정산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고객응대</a:t>
            </a:r>
          </a:p>
          <a:p>
            <a:pPr>
              <a:lnSpc>
                <a:spcPts val="2600"/>
              </a:lnSpc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Ⅴ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조직운영계획</a:t>
            </a:r>
          </a:p>
          <a:p>
            <a:pPr>
              <a:lnSpc>
                <a:spcPts val="2600"/>
              </a:lnSpc>
            </a:pPr>
            <a:endParaRPr lang="ko-KR" altLang="en-US" sz="2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Ⅵ.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목표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손익분석</a:t>
            </a:r>
          </a:p>
          <a:p>
            <a:pPr>
              <a:lnSpc>
                <a:spcPts val="2600"/>
              </a:lnSpc>
            </a:pPr>
            <a:endParaRPr lang="ko-KR" altLang="en-US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Ⅶ.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사업추진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스케줄</a:t>
            </a:r>
            <a:endParaRPr lang="en-US" altLang="ko-KR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ts val="1600"/>
              </a:lnSpc>
            </a:pPr>
            <a:endParaRPr lang="ko-KR" altLang="en-US" sz="2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첨부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]_23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 </a:t>
            </a:r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노피곰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공부방 사업 캘린더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 rotWithShape="1">
          <a:blip r:embed="rId3"/>
          <a:srcRect b="86051"/>
          <a:stretch/>
        </p:blipFill>
        <p:spPr>
          <a:xfrm>
            <a:off x="0" y="0"/>
            <a:ext cx="17556480" cy="137753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362867" y="593029"/>
            <a:ext cx="235417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400" b="1" spc="-8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사업성공 핵심전략</a:t>
            </a:r>
            <a:endParaRPr lang="ko-KR" altLang="en-US" sz="2400" b="1" spc="-8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552292" y="593028"/>
            <a:ext cx="161582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400" b="1" spc="-8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SWOT </a:t>
            </a:r>
            <a:r>
              <a:rPr lang="ko-KR" altLang="en-US" sz="2400" b="1" spc="-8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분석</a:t>
            </a:r>
            <a:endParaRPr lang="ko-KR" altLang="en-US" sz="2400" b="1" spc="-8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38414" y="392020"/>
            <a:ext cx="821379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400" b="1" spc="-8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01</a:t>
            </a:r>
            <a:endParaRPr lang="ko-KR" altLang="en-US" sz="4400" b="1" spc="-8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18474" y="1979219"/>
            <a:ext cx="235417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400" spc="-80" dirty="0" smtClean="0">
                <a:ln>
                  <a:solidFill>
                    <a:prstClr val="white">
                      <a:alpha val="0"/>
                    </a:prst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사업성공 핵심전략</a:t>
            </a:r>
            <a:endParaRPr lang="ko-KR" altLang="en-US" sz="2400" spc="-80" dirty="0">
              <a:ln>
                <a:solidFill>
                  <a:prstClr val="white">
                    <a:alpha val="0"/>
                  </a:prst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 rotWithShape="1">
          <a:blip r:embed="rId3"/>
          <a:srcRect b="86051"/>
          <a:stretch/>
        </p:blipFill>
        <p:spPr>
          <a:xfrm>
            <a:off x="0" y="0"/>
            <a:ext cx="17556480" cy="137753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362867" y="593029"/>
            <a:ext cx="235417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400" b="1" spc="-8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사업성공 추진전략</a:t>
            </a:r>
            <a:endParaRPr lang="ko-KR" altLang="en-US" sz="2400" b="1" spc="-8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928035" y="593028"/>
            <a:ext cx="1240084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400" b="1" spc="-8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사업개요</a:t>
            </a:r>
            <a:endParaRPr lang="ko-KR" altLang="en-US" sz="2400" b="1" spc="-8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8414" y="392020"/>
            <a:ext cx="821379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400" b="1" spc="-8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02</a:t>
            </a:r>
            <a:endParaRPr lang="ko-KR" altLang="en-US" sz="4400" b="1" spc="-8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8474" y="1979219"/>
            <a:ext cx="235417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400" spc="-80" dirty="0" smtClean="0">
                <a:ln>
                  <a:solidFill>
                    <a:prstClr val="white">
                      <a:alpha val="0"/>
                    </a:prst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사업성공 핵심전략</a:t>
            </a:r>
            <a:endParaRPr lang="ko-KR" altLang="en-US" sz="2400" spc="-80" dirty="0">
              <a:ln>
                <a:solidFill>
                  <a:prstClr val="white">
                    <a:alpha val="0"/>
                  </a:prst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108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 rotWithShape="1">
          <a:blip r:embed="rId3"/>
          <a:srcRect b="86051"/>
          <a:stretch/>
        </p:blipFill>
        <p:spPr>
          <a:xfrm>
            <a:off x="0" y="0"/>
            <a:ext cx="17556480" cy="137753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362867" y="593029"/>
            <a:ext cx="235417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400" b="1" spc="-8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사업성공 실행계획</a:t>
            </a:r>
            <a:endParaRPr lang="ko-KR" altLang="en-US" sz="2400" b="1" spc="-8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605512" y="593028"/>
            <a:ext cx="156260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400" b="1" spc="-8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마케팅 계획</a:t>
            </a:r>
            <a:endParaRPr lang="ko-KR" altLang="en-US" sz="2400" b="1" spc="-8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8414" y="392020"/>
            <a:ext cx="821379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400" b="1" spc="-8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03</a:t>
            </a:r>
            <a:endParaRPr lang="ko-KR" altLang="en-US" sz="4400" b="1" spc="-8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8474" y="1979219"/>
            <a:ext cx="235417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400" spc="-80" dirty="0" smtClean="0">
                <a:ln>
                  <a:solidFill>
                    <a:prstClr val="white">
                      <a:alpha val="0"/>
                    </a:prst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사업성공 핵심전략</a:t>
            </a:r>
            <a:endParaRPr lang="ko-KR" altLang="en-US" sz="2400" spc="-80" dirty="0">
              <a:ln>
                <a:solidFill>
                  <a:prstClr val="white">
                    <a:alpha val="0"/>
                  </a:prst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9338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위쪽 화살표 60"/>
          <p:cNvSpPr/>
          <p:nvPr/>
        </p:nvSpPr>
        <p:spPr>
          <a:xfrm rot="16200000" flipV="1">
            <a:off x="12533549" y="6169796"/>
            <a:ext cx="3806498" cy="1252174"/>
          </a:xfrm>
          <a:prstGeom prst="upArrow">
            <a:avLst>
              <a:gd name="adj1" fmla="val 73965"/>
              <a:gd name="adj2" fmla="val 52986"/>
            </a:avLst>
          </a:prstGeom>
          <a:gradFill flip="none" rotWithShape="1">
            <a:gsLst>
              <a:gs pos="0">
                <a:srgbClr val="99CCFF"/>
              </a:gs>
              <a:gs pos="100000">
                <a:sysClr val="window" lastClr="FFFFFF"/>
              </a:gs>
              <a:gs pos="100000">
                <a:srgbClr val="C4D6EB"/>
              </a:gs>
              <a:gs pos="100000">
                <a:srgbClr val="FFEBFA"/>
              </a:gs>
            </a:gsLst>
            <a:lin ang="54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" name="Image 0" descr="preencoded.png"/>
          <p:cNvPicPr>
            <a:picLocks noChangeAspect="1"/>
          </p:cNvPicPr>
          <p:nvPr/>
        </p:nvPicPr>
        <p:blipFill rotWithShape="1">
          <a:blip r:embed="rId3"/>
          <a:srcRect b="86051"/>
          <a:stretch/>
        </p:blipFill>
        <p:spPr>
          <a:xfrm>
            <a:off x="0" y="0"/>
            <a:ext cx="17556480" cy="137753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362867" y="593029"/>
            <a:ext cx="235417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400" b="1" spc="-8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사업성공 실행계획</a:t>
            </a:r>
            <a:endParaRPr lang="ko-KR" altLang="en-US" sz="2400" b="1" spc="-8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341657" y="593028"/>
            <a:ext cx="182646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400" b="1" spc="-8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채널운영</a:t>
            </a:r>
            <a:r>
              <a:rPr lang="ko-KR" altLang="en-US" sz="2400" b="1" spc="-8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2400" b="1" spc="-8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계획</a:t>
            </a:r>
            <a:endParaRPr lang="ko-KR" altLang="en-US" sz="2400" b="1" spc="-8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8414" y="392020"/>
            <a:ext cx="821379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400" b="1" spc="-8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03</a:t>
            </a:r>
            <a:endParaRPr lang="ko-KR" altLang="en-US" sz="4400" b="1" spc="-8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4720" y="1577287"/>
            <a:ext cx="1560555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ko-KR" altLang="en-US" sz="2400" spc="-8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아소비</a:t>
            </a:r>
            <a:r>
              <a:rPr lang="ko-KR" altLang="en-US" sz="2400" spc="-80" dirty="0" smtClean="0">
                <a:ln>
                  <a:solidFill>
                    <a:prstClr val="white">
                      <a:alpha val="0"/>
                    </a:prst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 옆</a:t>
            </a:r>
            <a:r>
              <a:rPr lang="en-US" altLang="ko-KR" sz="2400" spc="-80" dirty="0" smtClean="0">
                <a:ln>
                  <a:solidFill>
                    <a:prstClr val="white">
                      <a:alpha val="0"/>
                    </a:prst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(</a:t>
            </a:r>
            <a:r>
              <a:rPr lang="ko-KR" altLang="en-US" sz="2400" spc="-80" dirty="0" smtClean="0">
                <a:ln>
                  <a:solidFill>
                    <a:prstClr val="white">
                      <a:alpha val="0"/>
                    </a:prst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같은 지역</a:t>
            </a:r>
            <a:r>
              <a:rPr lang="en-US" altLang="ko-KR" sz="2400" spc="-80" dirty="0" smtClean="0">
                <a:ln>
                  <a:solidFill>
                    <a:prstClr val="white">
                      <a:alpha val="0"/>
                    </a:prst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)</a:t>
            </a:r>
            <a:r>
              <a:rPr lang="ko-KR" altLang="en-US" sz="2400" spc="-80" dirty="0" smtClean="0">
                <a:ln>
                  <a:solidFill>
                    <a:prstClr val="white">
                      <a:alpha val="0"/>
                    </a:prst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2400" spc="-8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노피곰</a:t>
            </a:r>
            <a:r>
              <a:rPr lang="ko-KR" altLang="en-US" sz="2400" spc="-80" dirty="0" smtClean="0">
                <a:ln>
                  <a:solidFill>
                    <a:prstClr val="white">
                      <a:alpha val="0"/>
                    </a:prst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 공부방 개설 </a:t>
            </a:r>
            <a:r>
              <a:rPr lang="en-US" altLang="ko-KR" sz="2400" spc="-80" dirty="0" smtClean="0">
                <a:ln>
                  <a:solidFill>
                    <a:prstClr val="white">
                      <a:alpha val="0"/>
                    </a:prst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ko-KR" altLang="en-US" sz="2400" spc="-80" dirty="0" smtClean="0">
                <a:ln>
                  <a:solidFill>
                    <a:prstClr val="white">
                      <a:alpha val="0"/>
                    </a:prst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프리미엄 서비스 제공</a:t>
            </a:r>
            <a:r>
              <a:rPr lang="en-US" altLang="ko-KR" sz="2400" spc="-80" dirty="0" smtClean="0">
                <a:ln>
                  <a:solidFill>
                    <a:prstClr val="white">
                      <a:alpha val="0"/>
                    </a:prst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(</a:t>
            </a:r>
            <a:r>
              <a:rPr lang="ko-KR" altLang="en-US" sz="2400" spc="-80" dirty="0" smtClean="0">
                <a:ln>
                  <a:solidFill>
                    <a:prstClr val="white">
                      <a:alpha val="0"/>
                    </a:prst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다른 서비스</a:t>
            </a:r>
            <a:r>
              <a:rPr lang="en-US" altLang="ko-KR" sz="2400" spc="-80" dirty="0" smtClean="0">
                <a:ln>
                  <a:solidFill>
                    <a:prstClr val="white">
                      <a:alpha val="0"/>
                    </a:prst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) </a:t>
            </a:r>
            <a:r>
              <a:rPr lang="en-US" altLang="ko-KR" sz="2400" spc="-80" dirty="0" smtClean="0">
                <a:ln>
                  <a:solidFill>
                    <a:prstClr val="white">
                      <a:alpha val="0"/>
                    </a:prst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ko-KR" altLang="en-US" sz="2400" spc="-80" dirty="0" smtClean="0">
                <a:ln>
                  <a:solidFill>
                    <a:prstClr val="white">
                      <a:alpha val="0"/>
                    </a:prst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성공모델 </a:t>
            </a:r>
            <a:r>
              <a:rPr lang="ko-KR" altLang="en-US" sz="2400" spc="-80" dirty="0" smtClean="0">
                <a:ln>
                  <a:solidFill>
                    <a:prstClr val="white">
                      <a:alpha val="0"/>
                    </a:prst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 구축 </a:t>
            </a:r>
            <a:r>
              <a:rPr lang="en-US" altLang="ko-KR" sz="2400" spc="-80" dirty="0" smtClean="0">
                <a:ln>
                  <a:solidFill>
                    <a:prstClr val="white">
                      <a:alpha val="0"/>
                    </a:prst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altLang="ko-KR" sz="2400" spc="-8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Me too but better </a:t>
            </a:r>
            <a:r>
              <a:rPr lang="ko-KR" altLang="en-US" sz="2400" spc="-8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전략구현</a:t>
            </a:r>
            <a:endParaRPr lang="en-US" altLang="ko-KR" sz="2400" spc="-80" dirty="0" smtClean="0">
              <a:ln>
                <a:solidFill>
                  <a:prstClr val="white">
                    <a:alpha val="0"/>
                  </a:prst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ko-KR" altLang="en-US" sz="2400" spc="-80" dirty="0" smtClean="0">
                <a:ln>
                  <a:solidFill>
                    <a:prstClr val="white">
                      <a:alpha val="0"/>
                    </a:prst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성공모델 구축은 사업 </a:t>
            </a:r>
            <a:r>
              <a:rPr lang="ko-KR" altLang="en-US" sz="2400" spc="-80" dirty="0">
                <a:ln>
                  <a:solidFill>
                    <a:prstClr val="white">
                      <a:alpha val="0"/>
                    </a:prst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초기의 안정성 </a:t>
            </a:r>
            <a:r>
              <a:rPr lang="ko-KR" altLang="en-US" sz="2400" spc="-80" dirty="0" smtClean="0">
                <a:ln>
                  <a:solidFill>
                    <a:prstClr val="white">
                      <a:alpha val="0"/>
                    </a:prst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담보와 성공 </a:t>
            </a:r>
            <a:r>
              <a:rPr lang="en-US" altLang="ko-KR" sz="2400" spc="-80" dirty="0" smtClean="0">
                <a:ln>
                  <a:solidFill>
                    <a:prstClr val="white">
                      <a:alpha val="0"/>
                    </a:prst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Viral </a:t>
            </a:r>
            <a:r>
              <a:rPr lang="ko-KR" altLang="en-US" sz="2400" spc="-80" dirty="0" smtClean="0">
                <a:ln>
                  <a:solidFill>
                    <a:prstClr val="white">
                      <a:alpha val="0"/>
                    </a:prst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형성을 위한 필수 조건</a:t>
            </a:r>
            <a:endParaRPr lang="ko-KR" altLang="en-US" sz="2400" spc="-80" dirty="0">
              <a:ln>
                <a:solidFill>
                  <a:prstClr val="white">
                    <a:alpha val="0"/>
                  </a:prst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560167" y="2997989"/>
            <a:ext cx="4252061" cy="6015386"/>
            <a:chOff x="678918" y="3199867"/>
            <a:chExt cx="4252061" cy="6015386"/>
          </a:xfrm>
        </p:grpSpPr>
        <p:sp>
          <p:nvSpPr>
            <p:cNvPr id="23" name="모서리가 둥근 직사각형 22"/>
            <p:cNvSpPr/>
            <p:nvPr/>
          </p:nvSpPr>
          <p:spPr>
            <a:xfrm>
              <a:off x="880849" y="6433970"/>
              <a:ext cx="3765350" cy="697686"/>
            </a:xfrm>
            <a:prstGeom prst="roundRect">
              <a:avLst/>
            </a:prstGeom>
            <a:solidFill>
              <a:srgbClr val="FFFFFF"/>
            </a:solidFill>
            <a:ln w="25400" cap="flat" cmpd="sng" algn="ctr">
              <a:solidFill>
                <a:srgbClr val="FFFFFF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24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아소비</a:t>
              </a:r>
              <a:r>
                <a:rPr kumimoji="1" lang="ko-KR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공부방 수 高</a:t>
              </a:r>
              <a:endParaRPr kumimoji="1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4952" y="4235318"/>
              <a:ext cx="889743" cy="875393"/>
            </a:xfrm>
            <a:prstGeom prst="rect">
              <a:avLst/>
            </a:prstGeom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9644" y="4281103"/>
              <a:ext cx="1378203" cy="1635466"/>
            </a:xfrm>
            <a:prstGeom prst="rect">
              <a:avLst/>
            </a:prstGeom>
          </p:spPr>
        </p:pic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5991" y="5137397"/>
              <a:ext cx="1350004" cy="726925"/>
            </a:xfrm>
            <a:prstGeom prst="rect">
              <a:avLst/>
            </a:prstGeom>
          </p:spPr>
        </p:pic>
        <p:sp>
          <p:nvSpPr>
            <p:cNvPr id="27" name="모서리가 둥근 직사각형 26"/>
            <p:cNvSpPr/>
            <p:nvPr/>
          </p:nvSpPr>
          <p:spPr>
            <a:xfrm>
              <a:off x="878871" y="7310764"/>
              <a:ext cx="3765350" cy="697686"/>
            </a:xfrm>
            <a:prstGeom prst="roundRect">
              <a:avLst/>
            </a:prstGeom>
            <a:solidFill>
              <a:srgbClr val="FFFFFF"/>
            </a:solidFill>
            <a:ln w="25400" cap="flat" cmpd="sng" algn="ctr">
              <a:solidFill>
                <a:srgbClr val="FFFFFF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5~9</a:t>
              </a:r>
              <a:r>
                <a:rPr kumimoji="1" lang="ko-KR" altLang="en-US" sz="2400" b="1" kern="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세 인구수 多</a:t>
              </a:r>
              <a:endParaRPr kumimoji="1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880849" y="8225141"/>
              <a:ext cx="3765350" cy="697686"/>
            </a:xfrm>
            <a:prstGeom prst="roundRect">
              <a:avLst/>
            </a:prstGeom>
            <a:solidFill>
              <a:srgbClr val="FFFFFF"/>
            </a:solidFill>
            <a:ln w="25400" cap="flat" cmpd="sng" algn="ctr">
              <a:solidFill>
                <a:srgbClr val="FFFFFF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2400" b="1" kern="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신도시 지역 중심</a:t>
              </a:r>
              <a:endParaRPr kumimoji="1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969969" y="4688267"/>
              <a:ext cx="142637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b="1" dirty="0" smtClean="0">
                  <a:solidFill>
                    <a:srgbClr val="FF0000"/>
                  </a:solidFill>
                </a:rPr>
                <a:t>VS</a:t>
              </a:r>
              <a:endParaRPr lang="ko-KR" altLang="en-US" sz="4000" b="1" dirty="0">
                <a:solidFill>
                  <a:srgbClr val="FF0000"/>
                </a:solidFill>
              </a:endParaRPr>
            </a:p>
          </p:txBody>
        </p:sp>
        <p:sp>
          <p:nvSpPr>
            <p:cNvPr id="31" name="모서리가 둥근 직사각형 30"/>
            <p:cNvSpPr/>
            <p:nvPr/>
          </p:nvSpPr>
          <p:spPr>
            <a:xfrm>
              <a:off x="707956" y="3199867"/>
              <a:ext cx="4223023" cy="615064"/>
            </a:xfrm>
            <a:prstGeom prst="roundRect">
              <a:avLst>
                <a:gd name="adj" fmla="val 6545"/>
              </a:avLst>
            </a:prstGeom>
            <a:solidFill>
              <a:srgbClr val="000000">
                <a:lumMod val="75000"/>
              </a:srgbClr>
            </a:solidFill>
            <a:ln w="3175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ko-KR" altLang="en-US" sz="2400" b="1" kern="0" dirty="0" err="1">
                  <a:solidFill>
                    <a:srgbClr val="FFC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아소비</a:t>
              </a:r>
              <a:r>
                <a:rPr kumimoji="1" lang="ko-KR" altLang="en-US" sz="2400" b="1" kern="0" dirty="0">
                  <a:solidFill>
                    <a:srgbClr val="FFC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옆 </a:t>
              </a:r>
              <a:r>
                <a:rPr kumimoji="1" lang="ko-KR" altLang="en-US" sz="2400" b="1" kern="0" dirty="0" err="1">
                  <a:solidFill>
                    <a:srgbClr val="FFC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노피곰</a:t>
              </a:r>
              <a:r>
                <a:rPr kumimoji="1" lang="ko-KR" altLang="en-US" sz="2400" b="1" kern="0" dirty="0">
                  <a:solidFill>
                    <a:srgbClr val="FFC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kumimoji="1" lang="en-US" altLang="ko-KR" sz="2400" b="1" kern="0" dirty="0">
                  <a:solidFill>
                    <a:srgbClr val="FFC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kumimoji="1" lang="ko-KR" altLang="en-US" sz="2400" b="1" kern="0" dirty="0">
                  <a:solidFill>
                    <a:srgbClr val="FFC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같은 지역</a:t>
              </a:r>
              <a:r>
                <a:rPr kumimoji="1" lang="en-US" altLang="ko-KR" sz="2400" b="1" kern="0" dirty="0">
                  <a:solidFill>
                    <a:srgbClr val="FFC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678918" y="3965024"/>
              <a:ext cx="4252061" cy="5250229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ko-KR" sz="1100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100" dirty="0" smtClean="0">
                  <a:solidFill>
                    <a:srgbClr val="00206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5086763" y="3000282"/>
            <a:ext cx="4223496" cy="6001217"/>
            <a:chOff x="5538021" y="3225910"/>
            <a:chExt cx="4223496" cy="6001217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5538021" y="3225910"/>
              <a:ext cx="4223495" cy="615064"/>
            </a:xfrm>
            <a:prstGeom prst="roundRect">
              <a:avLst>
                <a:gd name="adj" fmla="val 6545"/>
              </a:avLst>
            </a:prstGeom>
            <a:solidFill>
              <a:srgbClr val="000000">
                <a:lumMod val="75000"/>
              </a:srgbClr>
            </a:solidFill>
            <a:ln w="3175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ko-KR" altLang="en-US" sz="2400" b="1" kern="0" dirty="0" smtClean="0">
                  <a:solidFill>
                    <a:srgbClr val="FFC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프리미엄 서비스</a:t>
              </a:r>
              <a:r>
                <a:rPr kumimoji="1" lang="en-US" altLang="ko-KR" sz="2400" b="1" kern="0" dirty="0" smtClean="0">
                  <a:solidFill>
                    <a:srgbClr val="FFC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kumimoji="1" lang="ko-KR" altLang="en-US" sz="2400" b="1" kern="0" dirty="0" smtClean="0">
                  <a:solidFill>
                    <a:srgbClr val="FFC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다른 서비스</a:t>
              </a:r>
              <a:r>
                <a:rPr kumimoji="1" lang="en-US" altLang="ko-KR" sz="2400" b="1" kern="0" dirty="0" smtClean="0">
                  <a:solidFill>
                    <a:srgbClr val="FFC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endParaRPr kumimoji="1" lang="en-US" altLang="ko-KR" sz="2400" b="1" kern="0" dirty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5764217" y="4067721"/>
              <a:ext cx="3765350" cy="697686"/>
            </a:xfrm>
            <a:prstGeom prst="roundRect">
              <a:avLst/>
            </a:prstGeom>
            <a:solidFill>
              <a:srgbClr val="FFFFFF"/>
            </a:solidFill>
            <a:ln w="25400" cap="flat" cmpd="sng" algn="ctr">
              <a:solidFill>
                <a:srgbClr val="FFFFFF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2400" b="1" kern="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전문 서비스 제공</a:t>
              </a:r>
              <a:endParaRPr kumimoji="1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738904" y="4879940"/>
              <a:ext cx="40226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•</a:t>
              </a:r>
              <a:r>
                <a:rPr lang="ko-KR" altLang="en-US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교육 전문가의 전문</a:t>
              </a:r>
              <a:r>
                <a:rPr lang="en-US" altLang="ko-KR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서비스</a:t>
              </a:r>
              <a:r>
                <a:rPr lang="en-US" altLang="ko-KR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품질 高</a:t>
              </a:r>
              <a:r>
                <a:rPr lang="en-US" altLang="ko-KR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</a:p>
            <a:p>
              <a:r>
                <a:rPr lang="en-US" altLang="ko-KR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•</a:t>
              </a:r>
              <a:r>
                <a:rPr lang="ko-KR" altLang="en-US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고개 안심 서비스</a:t>
              </a:r>
              <a:r>
                <a:rPr lang="en-US" altLang="ko-KR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: </a:t>
              </a:r>
              <a:r>
                <a:rPr lang="ko-KR" altLang="en-US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출결 관리 시스템</a:t>
              </a:r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5764217" y="5640703"/>
              <a:ext cx="3765350" cy="697686"/>
            </a:xfrm>
            <a:prstGeom prst="roundRect">
              <a:avLst/>
            </a:prstGeom>
            <a:solidFill>
              <a:srgbClr val="FFFFFF"/>
            </a:solidFill>
            <a:ln w="25400" cap="flat" cmpd="sng" algn="ctr">
              <a:solidFill>
                <a:srgbClr val="FFFFFF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2400" b="1" kern="0" noProof="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즐거운 학습 공간</a:t>
              </a:r>
              <a:endParaRPr kumimoji="1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716717" y="6473904"/>
              <a:ext cx="40448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•</a:t>
              </a:r>
              <a:r>
                <a:rPr lang="ko-KR" altLang="en-US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노피곰과</a:t>
              </a:r>
              <a:r>
                <a:rPr lang="ko-KR" altLang="en-US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미리 </a:t>
              </a:r>
              <a:r>
                <a: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떠나는 즐거운 </a:t>
              </a:r>
              <a:r>
                <a:rPr lang="ko-KR" altLang="en-US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학교여행</a:t>
              </a:r>
              <a:endPara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r>
                <a:rPr lang="en-US" altLang="ko-KR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•</a:t>
              </a:r>
              <a:r>
                <a:rPr lang="ko-KR" altLang="en-US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프리미엄 공부방 공간 디자인</a:t>
              </a:r>
            </a:p>
            <a:p>
              <a:r>
                <a:rPr lang="en-US" altLang="ko-KR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•</a:t>
              </a:r>
              <a:r>
                <a:rPr lang="ko-KR" altLang="en-US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노피곰</a:t>
              </a:r>
              <a:r>
                <a:rPr lang="ko-KR" altLang="en-US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공부방 </a:t>
              </a:r>
              <a:r>
                <a:rPr lang="ko-KR" altLang="en-US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시그니쳐</a:t>
              </a:r>
              <a:r>
                <a:rPr lang="en-US" altLang="ko-KR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: </a:t>
              </a:r>
              <a:r>
                <a:rPr lang="ko-KR" altLang="en-US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노피곰</a:t>
              </a:r>
              <a:r>
                <a:rPr lang="ko-KR" altLang="en-US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인형</a:t>
              </a:r>
              <a:endPara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모서리가 둥근 직사각형 40"/>
            <p:cNvSpPr/>
            <p:nvPr/>
          </p:nvSpPr>
          <p:spPr>
            <a:xfrm>
              <a:off x="5797865" y="7550651"/>
              <a:ext cx="3765350" cy="697686"/>
            </a:xfrm>
            <a:prstGeom prst="roundRect">
              <a:avLst/>
            </a:prstGeom>
            <a:solidFill>
              <a:srgbClr val="FFFFFF"/>
            </a:solidFill>
            <a:ln w="25400" cap="flat" cmpd="sng" algn="ctr">
              <a:solidFill>
                <a:srgbClr val="FFFFFF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2400" b="1" kern="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한번에 쉽고</a:t>
              </a:r>
              <a:r>
                <a:rPr kumimoji="1" lang="en-US" altLang="ko-KR" sz="2400" b="1" kern="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!</a:t>
              </a:r>
              <a:r>
                <a:rPr kumimoji="1" lang="ko-KR" altLang="en-US" sz="2400" b="1" kern="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빠르게</a:t>
              </a:r>
              <a:r>
                <a:rPr kumimoji="1" lang="en-US" altLang="ko-KR" sz="2400" b="1" kern="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!</a:t>
              </a:r>
              <a:endParaRPr kumimoji="1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714737" y="8312599"/>
              <a:ext cx="40467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•</a:t>
              </a:r>
              <a:r>
                <a:rPr lang="ko-KR" altLang="en-US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스마트 통합관리 시스템 도입</a:t>
              </a:r>
              <a:r>
                <a:rPr lang="en-US" altLang="ko-KR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운영</a:t>
              </a:r>
              <a:endPara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r>
                <a:rPr lang="en-US" altLang="ko-KR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•</a:t>
              </a:r>
              <a:r>
                <a:rPr lang="ko-KR" altLang="en-US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한번에</a:t>
              </a:r>
              <a:r>
                <a:rPr lang="en-US" altLang="ko-KR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! </a:t>
              </a:r>
              <a:r>
                <a:rPr lang="ko-KR" altLang="en-US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쉽고</a:t>
              </a:r>
              <a:r>
                <a:rPr lang="en-US" altLang="ko-KR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! </a:t>
              </a:r>
              <a:r>
                <a:rPr lang="ko-KR" altLang="en-US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빠르게</a:t>
              </a:r>
              <a:r>
                <a:rPr lang="en-US" altLang="ko-KR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! </a:t>
              </a:r>
              <a:r>
                <a:rPr lang="ko-KR" altLang="en-US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업무처리 </a:t>
              </a:r>
              <a:endPara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5538494" y="3976898"/>
              <a:ext cx="4223022" cy="5250229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ko-KR" sz="1100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100" dirty="0" smtClean="0">
                  <a:solidFill>
                    <a:srgbClr val="00206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9645379" y="3009864"/>
            <a:ext cx="4225006" cy="5989655"/>
            <a:chOff x="10013509" y="3223617"/>
            <a:chExt cx="4225006" cy="5989655"/>
          </a:xfrm>
        </p:grpSpPr>
        <p:sp>
          <p:nvSpPr>
            <p:cNvPr id="46" name="모서리가 둥근 직사각형 45"/>
            <p:cNvSpPr/>
            <p:nvPr/>
          </p:nvSpPr>
          <p:spPr>
            <a:xfrm>
              <a:off x="10015492" y="3223617"/>
              <a:ext cx="4223023" cy="615064"/>
            </a:xfrm>
            <a:prstGeom prst="roundRect">
              <a:avLst>
                <a:gd name="adj" fmla="val 6545"/>
              </a:avLst>
            </a:prstGeom>
            <a:solidFill>
              <a:srgbClr val="000000">
                <a:lumMod val="75000"/>
              </a:srgbClr>
            </a:solidFill>
            <a:ln w="3175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ko-KR" altLang="en-US" sz="2400" b="1" kern="0" dirty="0" smtClean="0">
                  <a:solidFill>
                    <a:srgbClr val="FFC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성공모델 구축</a:t>
              </a:r>
              <a:r>
                <a:rPr kumimoji="1" lang="en-US" altLang="ko-KR" sz="2400" b="1" kern="0" dirty="0" smtClean="0">
                  <a:solidFill>
                    <a:srgbClr val="FFC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kumimoji="1" lang="ko-KR" altLang="en-US" sz="2400" b="1" kern="0" dirty="0" smtClean="0">
                  <a:solidFill>
                    <a:srgbClr val="FFC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전략지역 중심</a:t>
              </a:r>
              <a:r>
                <a:rPr kumimoji="1" lang="en-US" altLang="ko-KR" sz="2400" b="1" kern="0" dirty="0" smtClean="0">
                  <a:solidFill>
                    <a:srgbClr val="FFC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endParaRPr kumimoji="1" lang="en-US" altLang="ko-KR" sz="2400" b="1" kern="0" dirty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7" name="모서리가 둥근 직사각형 46"/>
            <p:cNvSpPr/>
            <p:nvPr/>
          </p:nvSpPr>
          <p:spPr>
            <a:xfrm>
              <a:off x="10251104" y="5894545"/>
              <a:ext cx="3765350" cy="697686"/>
            </a:xfrm>
            <a:prstGeom prst="roundRect">
              <a:avLst/>
            </a:prstGeom>
            <a:solidFill>
              <a:srgbClr val="FFFFFF"/>
            </a:solidFill>
            <a:ln w="25400" cap="flat" cmpd="sng" algn="ctr">
              <a:solidFill>
                <a:srgbClr val="FFFFFF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2400" b="1" kern="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100</a:t>
              </a:r>
              <a:r>
                <a:rPr kumimoji="1" lang="ko-KR" altLang="en-US" sz="2400" b="1" kern="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人의 </a:t>
              </a:r>
              <a:r>
                <a:rPr kumimoji="1" lang="ko-KR" altLang="en-US" sz="2400" b="1" kern="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노피곰</a:t>
              </a:r>
              <a:r>
                <a:rPr kumimoji="1" lang="ko-KR" altLang="en-US" sz="2400" b="1" kern="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원장 특공대</a:t>
              </a:r>
              <a:endParaRPr kumimoji="1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0261416" y="6659262"/>
              <a:ext cx="37550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•</a:t>
              </a:r>
              <a:r>
                <a:rPr lang="ko-KR" altLang="en-US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전략지역 중심의 </a:t>
              </a:r>
              <a:r>
                <a:rPr lang="en-US" altLang="ko-KR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100</a:t>
              </a:r>
              <a:r>
                <a:rPr lang="ko-KR" altLang="en-US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人 공부방 모집</a:t>
              </a:r>
              <a:endPara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r>
                <a:rPr lang="en-US" altLang="ko-KR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•</a:t>
              </a:r>
              <a:r>
                <a:rPr lang="ko-KR" altLang="en-US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교육 전문가 집중 양성</a:t>
              </a:r>
              <a:endPara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10261001" y="4051887"/>
              <a:ext cx="3765350" cy="697686"/>
            </a:xfrm>
            <a:prstGeom prst="roundRect">
              <a:avLst/>
            </a:prstGeom>
            <a:solidFill>
              <a:srgbClr val="FFFFFF"/>
            </a:solidFill>
            <a:ln w="25400" cap="flat" cmpd="sng" algn="ctr">
              <a:solidFill>
                <a:srgbClr val="FFFFFF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2400" b="1" kern="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전략지역 지사장 특공대</a:t>
              </a:r>
              <a:endParaRPr kumimoji="1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0298604" y="4874201"/>
              <a:ext cx="384490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•</a:t>
              </a:r>
              <a:r>
                <a:rPr lang="ko-KR" altLang="en-US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초기</a:t>
              </a:r>
              <a:r>
                <a:rPr lang="en-US" altLang="ko-KR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: </a:t>
              </a:r>
              <a:r>
                <a:rPr lang="ko-KR" altLang="en-US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정규직</a:t>
              </a:r>
              <a:r>
                <a:rPr lang="en-US" altLang="ko-KR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기 채널</a:t>
              </a:r>
              <a:r>
                <a:rPr lang="en-US" altLang="ko-KR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  <a:sym typeface="Wingdings" panose="05000000000000000000" pitchFamily="2" charset="2"/>
                </a:rPr>
                <a:t></a:t>
              </a:r>
              <a:r>
                <a:rPr lang="ko-KR" altLang="en-US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  <a:sym typeface="Wingdings" panose="05000000000000000000" pitchFamily="2" charset="2"/>
                </a:rPr>
                <a:t>활동성 보장</a:t>
              </a:r>
              <a:endPara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r>
                <a:rPr lang="en-US" altLang="ko-KR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•</a:t>
              </a:r>
              <a:r>
                <a:rPr lang="ko-KR" altLang="en-US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안정화</a:t>
              </a:r>
              <a:r>
                <a:rPr lang="en-US" altLang="ko-KR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: </a:t>
              </a:r>
              <a:r>
                <a:rPr lang="ko-KR" altLang="en-US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위탁계약</a:t>
              </a:r>
              <a:r>
                <a:rPr lang="en-US" altLang="ko-KR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  <a:sym typeface="Wingdings" panose="05000000000000000000" pitchFamily="2" charset="2"/>
                </a:rPr>
                <a:t></a:t>
              </a:r>
              <a:r>
                <a:rPr lang="ko-KR" altLang="en-US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안정성 보장</a:t>
              </a:r>
              <a:endPara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r>
                <a:rPr lang="en-US" altLang="ko-KR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•</a:t>
              </a:r>
              <a:r>
                <a:rPr lang="ko-KR" altLang="en-US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확장</a:t>
              </a:r>
              <a:r>
                <a:rPr lang="en-US" altLang="ko-KR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: </a:t>
              </a:r>
              <a:r>
                <a:rPr lang="ko-KR" altLang="en-US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가맹 계약</a:t>
              </a:r>
              <a:r>
                <a:rPr lang="en-US" altLang="ko-KR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  <a:sym typeface="Wingdings" panose="05000000000000000000" pitchFamily="2" charset="2"/>
                </a:rPr>
                <a:t></a:t>
              </a:r>
              <a:r>
                <a:rPr lang="ko-KR" altLang="en-US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  <a:sym typeface="Wingdings" panose="05000000000000000000" pitchFamily="2" charset="2"/>
                </a:rPr>
                <a:t>비전제시</a:t>
              </a:r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3" name="모서리가 둥근 직사각형 52"/>
            <p:cNvSpPr/>
            <p:nvPr/>
          </p:nvSpPr>
          <p:spPr>
            <a:xfrm>
              <a:off x="10261000" y="7424483"/>
              <a:ext cx="3765350" cy="697686"/>
            </a:xfrm>
            <a:prstGeom prst="roundRect">
              <a:avLst/>
            </a:prstGeom>
            <a:solidFill>
              <a:srgbClr val="FFFFFF"/>
            </a:solidFill>
            <a:ln w="25400" cap="flat" cmpd="sng" algn="ctr">
              <a:solidFill>
                <a:srgbClr val="FFFFFF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2400" b="1" kern="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100</a:t>
              </a:r>
              <a:r>
                <a:rPr kumimoji="1" lang="ko-KR" altLang="en-US" sz="2400" b="1" kern="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人의 성공모델 도출 </a:t>
              </a:r>
              <a:endParaRPr kumimoji="1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0247557" y="8236700"/>
              <a:ext cx="37550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•</a:t>
              </a:r>
              <a:r>
                <a: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공부방 </a:t>
              </a:r>
              <a:r>
                <a:rPr lang="ko-KR" altLang="en-US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인당 </a:t>
              </a:r>
              <a:r>
                <a:rPr lang="en-US" altLang="ko-KR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18</a:t>
              </a:r>
              <a:r>
                <a: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명 </a:t>
              </a:r>
              <a:r>
                <a:rPr lang="ko-KR" altLang="en-US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회원 </a:t>
              </a:r>
              <a:r>
                <a: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달성</a:t>
              </a:r>
            </a:p>
            <a:p>
              <a:r>
                <a:rPr lang="en-US" altLang="ko-KR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•</a:t>
              </a:r>
              <a:r>
                <a:rPr lang="ko-KR" altLang="en-US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원장 수수료 </a:t>
              </a:r>
              <a:r>
                <a:rPr lang="en-US" altLang="ko-KR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230</a:t>
              </a:r>
              <a:r>
                <a:rPr lang="ko-KR" altLang="en-US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만원 달성</a:t>
              </a:r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10013509" y="3963043"/>
              <a:ext cx="4223022" cy="5250229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ko-KR" sz="1100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100" dirty="0" smtClean="0">
                  <a:solidFill>
                    <a:srgbClr val="00206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</a:p>
          </p:txBody>
        </p:sp>
      </p:grpSp>
      <p:sp>
        <p:nvSpPr>
          <p:cNvPr id="57" name="모서리가 둥근 직사각형 56"/>
          <p:cNvSpPr/>
          <p:nvPr/>
        </p:nvSpPr>
        <p:spPr>
          <a:xfrm>
            <a:off x="15129163" y="5641387"/>
            <a:ext cx="1935678" cy="2062888"/>
          </a:xfrm>
          <a:prstGeom prst="roundRect">
            <a:avLst/>
          </a:prstGeom>
          <a:solidFill>
            <a:srgbClr val="000000">
              <a:lumMod val="75000"/>
            </a:srgbClr>
          </a:solidFill>
          <a:ln w="3175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2400" b="1" kern="0" dirty="0" err="1" smtClean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노피곰</a:t>
            </a:r>
            <a:endParaRPr kumimoji="1" lang="en-US" altLang="ko-KR" sz="2400" b="1" kern="0" dirty="0" smtClean="0">
              <a:solidFill>
                <a:srgbClr val="FFC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2400" b="1" kern="0" dirty="0" smtClean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공부방</a:t>
            </a:r>
            <a:endParaRPr kumimoji="1" lang="en-US" altLang="ko-KR" sz="2400" b="1" kern="0" dirty="0" smtClean="0">
              <a:solidFill>
                <a:srgbClr val="FFC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2400" b="1" kern="0" dirty="0" smtClean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확산</a:t>
            </a:r>
            <a:endParaRPr kumimoji="1" lang="ko-KR" altLang="en-US" sz="2400" b="1" kern="0" dirty="0">
              <a:solidFill>
                <a:srgbClr val="FFC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60167" y="9112438"/>
            <a:ext cx="13310218" cy="55617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kern="1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anose="02020603050405020304" pitchFamily="18" charset="0"/>
              </a:rPr>
              <a:t>Me too but </a:t>
            </a:r>
            <a:r>
              <a:rPr lang="en-US" altLang="ko-KR" sz="2800" b="1" kern="1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anose="02020603050405020304" pitchFamily="18" charset="0"/>
              </a:rPr>
              <a:t>better : </a:t>
            </a:r>
            <a:r>
              <a:rPr lang="ko-KR" altLang="en-US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노피곰</a:t>
            </a:r>
            <a:r>
              <a:rPr lang="ko-KR" alt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탁월함 증명</a:t>
            </a:r>
            <a:endParaRPr lang="ko-KR" altLang="en-US" sz="2800" b="1" dirty="0">
              <a:solidFill>
                <a:schemeClr val="tx1">
                  <a:lumMod val="95000"/>
                  <a:lumOff val="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9EB43217-D659-488F-319F-97972DA4FF6F}"/>
              </a:ext>
            </a:extLst>
          </p:cNvPr>
          <p:cNvSpPr txBox="1"/>
          <p:nvPr/>
        </p:nvSpPr>
        <p:spPr>
          <a:xfrm>
            <a:off x="13934679" y="6475405"/>
            <a:ext cx="9451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성공 </a:t>
            </a:r>
            <a:endParaRPr lang="en-US" altLang="ko-KR" sz="1600" dirty="0" smtClean="0">
              <a:solidFill>
                <a:schemeClr val="tx1">
                  <a:lumMod val="95000"/>
                  <a:lumOff val="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Viral</a:t>
            </a:r>
            <a:endParaRPr lang="en-US" altLang="ko-KR" sz="1600" dirty="0">
              <a:solidFill>
                <a:schemeClr val="tx1">
                  <a:lumMod val="95000"/>
                  <a:lumOff val="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1411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 rotWithShape="1">
          <a:blip r:embed="rId3"/>
          <a:srcRect b="86051"/>
          <a:stretch/>
        </p:blipFill>
        <p:spPr>
          <a:xfrm>
            <a:off x="0" y="0"/>
            <a:ext cx="17556480" cy="137753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362867" y="593029"/>
            <a:ext cx="235417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400" b="1" spc="-8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사업성공 실행계획</a:t>
            </a:r>
            <a:endParaRPr lang="ko-KR" altLang="en-US" sz="2400" b="1" spc="-8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341657" y="593028"/>
            <a:ext cx="182646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400" b="1" spc="-8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채널운영</a:t>
            </a:r>
            <a:r>
              <a:rPr lang="ko-KR" altLang="en-US" sz="2400" b="1" spc="-8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2400" b="1" spc="-8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계획</a:t>
            </a:r>
            <a:endParaRPr lang="ko-KR" altLang="en-US" sz="2400" b="1" spc="-8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8414" y="392020"/>
            <a:ext cx="821379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400" b="1" spc="-8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03</a:t>
            </a:r>
            <a:endParaRPr lang="ko-KR" altLang="en-US" sz="4400" b="1" spc="-8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2220" y="1979219"/>
            <a:ext cx="124008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400" spc="-80" dirty="0" smtClean="0">
                <a:ln>
                  <a:solidFill>
                    <a:prstClr val="white">
                      <a:alpha val="0"/>
                    </a:prst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전개방향</a:t>
            </a:r>
            <a:endParaRPr lang="ko-KR" altLang="en-US" sz="2400" spc="-80" dirty="0">
              <a:ln>
                <a:solidFill>
                  <a:prstClr val="white">
                    <a:alpha val="0"/>
                  </a:prst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38414" y="4279060"/>
            <a:ext cx="2381309" cy="1393905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ko-KR" sz="1100" dirty="0" smtClean="0">
              <a:solidFill>
                <a:srgbClr val="00206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100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564748" y="4300832"/>
            <a:ext cx="2863214" cy="1393905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ko-KR" sz="1100" dirty="0" smtClean="0">
              <a:solidFill>
                <a:srgbClr val="00206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100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628521" y="3116528"/>
            <a:ext cx="2391202" cy="83968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전략지역 선정</a:t>
            </a:r>
            <a:endParaRPr lang="ko-KR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564748" y="3097969"/>
            <a:ext cx="2863214" cy="83968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전략지역 지사장 채용</a:t>
            </a:r>
            <a:endParaRPr lang="ko-KR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132291" y="3097969"/>
            <a:ext cx="2863214" cy="83968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100</a:t>
            </a:r>
            <a:r>
              <a:rPr lang="ko-KR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 정예원장 </a:t>
            </a:r>
            <a:endParaRPr lang="ko-KR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0740410" y="3097969"/>
            <a:ext cx="2607456" cy="83968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성공모델 구축</a:t>
            </a:r>
            <a:endParaRPr lang="ko-KR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4092771" y="3097969"/>
            <a:ext cx="2863214" cy="83968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공부방 확산</a:t>
            </a:r>
            <a:endParaRPr lang="ko-KR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2129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 rotWithShape="1">
          <a:blip r:embed="rId3"/>
          <a:srcRect b="86051"/>
          <a:stretch/>
        </p:blipFill>
        <p:spPr>
          <a:xfrm>
            <a:off x="0" y="0"/>
            <a:ext cx="17556480" cy="137753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362867" y="593029"/>
            <a:ext cx="235417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400" b="1" spc="-8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사업성공 실행계획</a:t>
            </a:r>
            <a:endParaRPr lang="ko-KR" altLang="en-US" sz="2400" b="1" spc="-8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019133" y="593028"/>
            <a:ext cx="214898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400" b="1" spc="-8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인프라 구축 </a:t>
            </a:r>
            <a:r>
              <a:rPr lang="ko-KR" altLang="en-US" sz="2400" b="1" spc="-8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계획</a:t>
            </a:r>
            <a:endParaRPr lang="ko-KR" altLang="en-US" sz="2400" b="1" spc="-8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8414" y="392020"/>
            <a:ext cx="821379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400" b="1" spc="-8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03</a:t>
            </a:r>
            <a:endParaRPr lang="ko-KR" altLang="en-US" sz="4400" b="1" spc="-8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2220" y="1979219"/>
            <a:ext cx="124008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400" spc="-80" dirty="0" smtClean="0">
                <a:ln>
                  <a:solidFill>
                    <a:prstClr val="white">
                      <a:alpha val="0"/>
                    </a:prst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전개방향</a:t>
            </a:r>
            <a:endParaRPr lang="ko-KR" altLang="en-US" sz="2400" spc="-80" dirty="0">
              <a:ln>
                <a:solidFill>
                  <a:prstClr val="white">
                    <a:alpha val="0"/>
                  </a:prst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8460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 rotWithShape="1">
          <a:blip r:embed="rId3"/>
          <a:srcRect b="86051"/>
          <a:stretch/>
        </p:blipFill>
        <p:spPr>
          <a:xfrm>
            <a:off x="0" y="0"/>
            <a:ext cx="17556480" cy="137753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362867" y="593029"/>
            <a:ext cx="188513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400" b="1" spc="-8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조직 운영 계획</a:t>
            </a:r>
            <a:endParaRPr lang="ko-KR" altLang="en-US" sz="2400" b="1" spc="-8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8414" y="392020"/>
            <a:ext cx="821379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400" b="1" spc="-8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04</a:t>
            </a:r>
            <a:endParaRPr lang="ko-KR" altLang="en-US" sz="4400" b="1" spc="-8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8474" y="1979219"/>
            <a:ext cx="235417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400" spc="-80" dirty="0" smtClean="0">
                <a:ln>
                  <a:solidFill>
                    <a:prstClr val="white">
                      <a:alpha val="0"/>
                    </a:prst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사업성공 핵심전략</a:t>
            </a:r>
            <a:endParaRPr lang="ko-KR" altLang="en-US" sz="2400" spc="-80" dirty="0">
              <a:ln>
                <a:solidFill>
                  <a:prstClr val="white">
                    <a:alpha val="0"/>
                  </a:prst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5895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548</Words>
  <Application>Microsoft Office PowerPoint</Application>
  <PresentationFormat>사용자 지정</PresentationFormat>
  <Paragraphs>155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9" baseType="lpstr">
      <vt:lpstr>나눔고딕</vt:lpstr>
      <vt:lpstr>나눔바른고딕</vt:lpstr>
      <vt:lpstr>맑은 고딕</vt:lpstr>
      <vt:lpstr>Arial</vt:lpstr>
      <vt:lpstr>Calibri</vt:lpstr>
      <vt:lpstr>Times New Roman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mangoboard.net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제목을 입력하세요</dc:title>
  <dc:subject>Presentation</dc:subject>
  <dc:creator>mangoboard.net_24477982</dc:creator>
  <cp:lastModifiedBy>user</cp:lastModifiedBy>
  <cp:revision>24</cp:revision>
  <dcterms:created xsi:type="dcterms:W3CDTF">2023-03-06T00:38:02Z</dcterms:created>
  <dcterms:modified xsi:type="dcterms:W3CDTF">2023-03-06T07:22:34Z</dcterms:modified>
</cp:coreProperties>
</file>