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5"/>
  </p:notesMasterIdLst>
  <p:sldIdLst>
    <p:sldId id="268" r:id="rId2"/>
    <p:sldId id="631" r:id="rId3"/>
    <p:sldId id="601" r:id="rId4"/>
    <p:sldId id="594" r:id="rId5"/>
    <p:sldId id="625" r:id="rId6"/>
    <p:sldId id="608" r:id="rId7"/>
    <p:sldId id="634" r:id="rId8"/>
    <p:sldId id="602" r:id="rId9"/>
    <p:sldId id="603" r:id="rId10"/>
    <p:sldId id="606" r:id="rId11"/>
    <p:sldId id="630" r:id="rId12"/>
    <p:sldId id="605" r:id="rId13"/>
    <p:sldId id="628" r:id="rId14"/>
  </p:sldIdLst>
  <p:sldSz cx="9906000" cy="6858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3029" userDrawn="1">
          <p15:clr>
            <a:srgbClr val="A4A3A4"/>
          </p15:clr>
        </p15:guide>
        <p15:guide id="6" pos="3211" userDrawn="1">
          <p15:clr>
            <a:srgbClr val="A4A3A4"/>
          </p15:clr>
        </p15:guide>
        <p15:guide id="7" orient="horz" pos="527" userDrawn="1">
          <p15:clr>
            <a:srgbClr val="A4A3A4"/>
          </p15:clr>
        </p15:guide>
        <p15:guide id="8" pos="172" userDrawn="1">
          <p15:clr>
            <a:srgbClr val="A4A3A4"/>
          </p15:clr>
        </p15:guide>
        <p15:guide id="9" pos="6068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DAE3F3"/>
    <a:srgbClr val="D9E1F2"/>
    <a:srgbClr val="24B6D9"/>
    <a:srgbClr val="F49D8A"/>
    <a:srgbClr val="F2F2F2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CDEA5-C4EC-4D07-9708-7743D1504E36}" v="200" dt="2023-04-05T07:26:59.802"/>
    <p1510:client id="{DE1666B8-C922-4E52-91E2-2263FC1F0147}" v="36" dt="2023-04-06T00:02:52.870"/>
    <p1510:client id="{F487E71B-CF9D-42CD-A14B-C40C4557820E}" v="183" dt="2023-04-05T11:35:55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512" y="114"/>
      </p:cViewPr>
      <p:guideLst>
        <p:guide pos="3120"/>
        <p:guide orient="horz" pos="1026"/>
        <p:guide pos="3029"/>
        <p:guide pos="3211"/>
        <p:guide orient="horz" pos="527"/>
        <p:guide pos="172"/>
        <p:guide pos="6068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F729A-4D35-449B-81E1-ABF2654E2F62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F785A-034A-4F3E-AFA3-9F93E3764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81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56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5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9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5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2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32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2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7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9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F785A-034A-4F3E-AFA3-9F93E37648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0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>
            <a:extLst>
              <a:ext uri="{FF2B5EF4-FFF2-40B4-BE49-F238E27FC236}">
                <a16:creationId xmlns:a16="http://schemas.microsoft.com/office/drawing/2014/main" id="{3E18C003-6826-4B79-8372-6584C7B85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30" b="51015"/>
          <a:stretch/>
        </p:blipFill>
        <p:spPr>
          <a:xfrm>
            <a:off x="7997690" y="0"/>
            <a:ext cx="1908313" cy="3359426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4582AF51-A499-49C5-8D76-3E0F4B225B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5847544"/>
            <a:ext cx="1732788" cy="749808"/>
          </a:xfrm>
          <a:prstGeom prst="rect">
            <a:avLst/>
          </a:prstGeom>
        </p:spPr>
      </p:pic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D9866ADA-37D9-4120-AFEC-81BDE7367FF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72480" y="620688"/>
            <a:ext cx="144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6648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kern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나눔고딕" pitchFamily="50" charset="-127"/>
              </a:rPr>
              <a:t>CONFIDENTIAL</a:t>
            </a:r>
            <a:endParaRPr kumimoji="1" lang="en-US" altLang="ko-KR" sz="14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684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9EEC4B5B-E216-4581-AD63-D47A52FD2B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22" b="51014"/>
          <a:stretch/>
        </p:blipFill>
        <p:spPr>
          <a:xfrm>
            <a:off x="7987748" y="0"/>
            <a:ext cx="1918252" cy="33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87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736E7B-B861-4C45-92BF-3DA93A8E9505}"/>
              </a:ext>
            </a:extLst>
          </p:cNvPr>
          <p:cNvSpPr txBox="1"/>
          <p:nvPr userDrawn="1"/>
        </p:nvSpPr>
        <p:spPr>
          <a:xfrm>
            <a:off x="9201473" y="6602179"/>
            <a:ext cx="432048" cy="211203"/>
          </a:xfrm>
          <a:prstGeom prst="rect">
            <a:avLst/>
          </a:prstGeom>
          <a:noFill/>
        </p:spPr>
        <p:txBody>
          <a:bodyPr wrap="square" lIns="0" tIns="36000" rIns="36000" bIns="36000" rtlCol="0">
            <a:spAutoFit/>
          </a:bodyPr>
          <a:lstStyle/>
          <a:p>
            <a:pPr algn="r"/>
            <a:fld id="{159F3E74-79BC-4CF5-AFC3-FA45F554EFC4}" type="slidenum">
              <a:rPr lang="ko-KR" altLang="en-US" sz="900" smtClean="0">
                <a:latin typeface="+mn-ea"/>
                <a:ea typeface="+mn-ea"/>
              </a:rPr>
              <a:pPr algn="r"/>
              <a:t>‹#›</a:t>
            </a:fld>
            <a:endParaRPr lang="ko-KR" altLang="en-US" sz="900">
              <a:latin typeface="+mn-ea"/>
              <a:ea typeface="+mn-ea"/>
            </a:endParaRPr>
          </a:p>
        </p:txBody>
      </p:sp>
      <p:cxnSp>
        <p:nvCxnSpPr>
          <p:cNvPr id="3" name="Straight Connector 5">
            <a:extLst>
              <a:ext uri="{FF2B5EF4-FFF2-40B4-BE49-F238E27FC236}">
                <a16:creationId xmlns:a16="http://schemas.microsoft.com/office/drawing/2014/main" id="{764F126A-944D-4ABE-A0CD-AB829EF9BCBA}"/>
              </a:ext>
            </a:extLst>
          </p:cNvPr>
          <p:cNvCxnSpPr>
            <a:cxnSpLocks/>
          </p:cNvCxnSpPr>
          <p:nvPr userDrawn="1"/>
        </p:nvCxnSpPr>
        <p:spPr>
          <a:xfrm flipH="1">
            <a:off x="272480" y="620688"/>
            <a:ext cx="9360470" cy="0"/>
          </a:xfrm>
          <a:prstGeom prst="line">
            <a:avLst/>
          </a:prstGeom>
          <a:ln w="19050" cmpd="sng">
            <a:solidFill>
              <a:srgbClr val="E000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45BA5637-DB43-40B1-A693-D46DA01E58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3"/>
          <a:stretch/>
        </p:blipFill>
        <p:spPr>
          <a:xfrm>
            <a:off x="9585787" y="-135296"/>
            <a:ext cx="461329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81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736E7B-B861-4C45-92BF-3DA93A8E9505}"/>
              </a:ext>
            </a:extLst>
          </p:cNvPr>
          <p:cNvSpPr txBox="1"/>
          <p:nvPr userDrawn="1"/>
        </p:nvSpPr>
        <p:spPr>
          <a:xfrm>
            <a:off x="9201473" y="6602179"/>
            <a:ext cx="432048" cy="211203"/>
          </a:xfrm>
          <a:prstGeom prst="rect">
            <a:avLst/>
          </a:prstGeom>
          <a:noFill/>
        </p:spPr>
        <p:txBody>
          <a:bodyPr wrap="square" lIns="0" tIns="36000" rIns="36000" bIns="36000" rtlCol="0">
            <a:spAutoFit/>
          </a:bodyPr>
          <a:lstStyle/>
          <a:p>
            <a:pPr algn="r"/>
            <a:fld id="{159F3E74-79BC-4CF5-AFC3-FA45F554EFC4}" type="slidenum">
              <a:rPr lang="ko-KR" altLang="en-US" sz="900" smtClean="0">
                <a:latin typeface="+mn-ea"/>
                <a:ea typeface="+mn-ea"/>
              </a:rPr>
              <a:pPr algn="r"/>
              <a:t>‹#›</a:t>
            </a:fld>
            <a:endParaRPr lang="ko-KR" altLang="en-US" sz="9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73110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411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45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4" r:id="rId3"/>
    <p:sldLayoutId id="2147483672" r:id="rId4"/>
    <p:sldLayoutId id="2147483673" r:id="rId5"/>
  </p:sldLayoutIdLst>
  <p:txStyles>
    <p:titleStyle>
      <a:lvl1pPr algn="l" defTabSz="914423" rtl="0" eaLnBrk="1" latinLnBrk="1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nded.org.uk/" TargetMode="External"/><Relationship Id="rId3" Type="http://schemas.openxmlformats.org/officeDocument/2006/relationships/hyperlink" Target="https://www.segye.com/newsView/20230330504413?OutUrl=naver" TargetMode="External"/><Relationship Id="rId7" Type="http://schemas.openxmlformats.org/officeDocument/2006/relationships/hyperlink" Target="https://schoolsweek.co.uk/paralympic-swimmer-to-chair-new-edtech-expert-grou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edpolicy.kedi.re.kr/frt/boardView.do?nTbBoardSeq=&amp;strCurMenuId=10095&amp;nTbCategorySeq=&amp;pageIndex=1&amp;pageCondition=10&amp;nTbBoardArticleSeq=825882&amp;searchCondition_D=36&amp;searchKeyword_SD=&amp;searchKeyword_ED=&amp;searchCondition_W=6&amp;searchKeyword_W=%EC%98%81%EA%B5%AD" TargetMode="External"/><Relationship Id="rId4" Type="http://schemas.openxmlformats.org/officeDocument/2006/relationships/hyperlink" Target="https://explore-education-statistics.service.gov.uk/find-statistics/school-pupils-and-their-characteristic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market.kr/web/index.d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hankyung.com/society/article/2023031988181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Product/Goods/9683174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onga.com/news/Society/article/all/20221024/116123311/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 txBox="1"/>
          <p:nvPr/>
        </p:nvSpPr>
        <p:spPr>
          <a:xfrm>
            <a:off x="272481" y="1628800"/>
            <a:ext cx="7416823" cy="139704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35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35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디지털교과서</a:t>
            </a:r>
            <a:endParaRPr lang="en-US" altLang="ko-KR" sz="3500" b="1" spc="-10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35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현황 및 계획 보고</a:t>
            </a:r>
            <a:endParaRPr lang="en-US" altLang="ko-KR" sz="3500" b="1" spc="-10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Title"/>
          <p:cNvSpPr txBox="1"/>
          <p:nvPr/>
        </p:nvSpPr>
        <p:spPr>
          <a:xfrm>
            <a:off x="7853930" y="6354213"/>
            <a:ext cx="1779590" cy="2431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100">
                <a:solidFill>
                  <a:schemeClr val="tx1"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디지털전략본부 </a:t>
            </a:r>
            <a:r>
              <a:rPr lang="en-US" altLang="ko-KR" sz="1100">
                <a:solidFill>
                  <a:schemeClr val="tx1"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2023.04.</a:t>
            </a:r>
          </a:p>
        </p:txBody>
      </p:sp>
    </p:spTree>
    <p:extLst>
      <p:ext uri="{BB962C8B-B14F-4D97-AF65-F5344CB8AC3E}">
        <p14:creationId xmlns:p14="http://schemas.microsoft.com/office/powerpoint/2010/main" val="17397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C7BE5722-A7E3-374A-A62F-8940B77F8910}"/>
              </a:ext>
            </a:extLst>
          </p:cNvPr>
          <p:cNvSpPr txBox="1"/>
          <p:nvPr/>
        </p:nvSpPr>
        <p:spPr>
          <a:xfrm>
            <a:off x="272484" y="239049"/>
            <a:ext cx="4219360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# </a:t>
            </a:r>
            <a:r>
              <a:rPr lang="ko-KR" altLang="en-US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공교육</a:t>
            </a:r>
            <a:r>
              <a:rPr lang="en-US" altLang="ko-KR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+</a:t>
            </a:r>
            <a:r>
              <a:rPr lang="ko-KR" altLang="en-US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에듀테크 생태계 사례</a:t>
            </a:r>
            <a:r>
              <a:rPr lang="en-US" altLang="ko-KR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: </a:t>
            </a:r>
            <a:r>
              <a:rPr lang="ko-KR" altLang="en-US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영국</a:t>
            </a:r>
            <a:endParaRPr lang="en-US" altLang="ko-KR" sz="2000" spc="-10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10A07FEE-C591-3EAC-75DB-230C5E8CDD98}"/>
              </a:ext>
            </a:extLst>
          </p:cNvPr>
          <p:cNvSpPr txBox="1"/>
          <p:nvPr/>
        </p:nvSpPr>
        <p:spPr>
          <a:xfrm>
            <a:off x="4880993" y="327659"/>
            <a:ext cx="4752524" cy="274819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ko-KR" altLang="en-US" sz="1100" i="0" spc="-100">
                <a:solidFill>
                  <a:srgbClr val="000000"/>
                </a:solidFill>
                <a:effectLst/>
                <a:latin typeface="MalgunGothic"/>
                <a:hlinkClick r:id="rId3"/>
              </a:rPr>
              <a:t>장상윤 교육부 차관</a:t>
            </a:r>
            <a:r>
              <a:rPr lang="en-US" altLang="ko-KR" sz="1100" i="0" spc="-100">
                <a:solidFill>
                  <a:srgbClr val="000000"/>
                </a:solidFill>
                <a:effectLst/>
                <a:latin typeface="MalgunGothic"/>
                <a:hlinkClick r:id="rId3"/>
              </a:rPr>
              <a:t>, Bett</a:t>
            </a:r>
            <a:r>
              <a:rPr lang="ko-KR" altLang="en-US" sz="1100" i="0" spc="-100">
                <a:solidFill>
                  <a:srgbClr val="000000"/>
                </a:solidFill>
                <a:effectLst/>
                <a:latin typeface="MalgunGothic"/>
                <a:hlinkClick r:id="rId3"/>
              </a:rPr>
              <a:t>쇼에서 영국 교육부 장관과 디지털교육 정책 공유</a:t>
            </a:r>
            <a:r>
              <a:rPr lang="ko-KR" altLang="en-US" sz="1100" i="0" spc="-100">
                <a:solidFill>
                  <a:srgbClr val="000000"/>
                </a:solidFill>
                <a:effectLst/>
                <a:latin typeface="MalgunGothic"/>
              </a:rPr>
              <a:t> </a:t>
            </a:r>
            <a:r>
              <a:rPr lang="en-US" altLang="ko-KR" sz="1100" i="0" spc="-100">
                <a:solidFill>
                  <a:srgbClr val="000000"/>
                </a:solidFill>
                <a:effectLst/>
                <a:latin typeface="MalgunGothic"/>
              </a:rPr>
              <a:t>(23.3.30)</a:t>
            </a:r>
            <a:endParaRPr lang="en-US" altLang="ko-KR" sz="1100" spc="-100">
              <a:solidFill>
                <a:srgbClr val="FF0000">
                  <a:alpha val="87000"/>
                </a:srgb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402DE07-6D11-E117-284F-527A896582B9}"/>
              </a:ext>
            </a:extLst>
          </p:cNvPr>
          <p:cNvSpPr txBox="1"/>
          <p:nvPr/>
        </p:nvSpPr>
        <p:spPr>
          <a:xfrm>
            <a:off x="287568" y="6597352"/>
            <a:ext cx="694446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spc="-100">
                <a:latin typeface="Noto Sans KR"/>
                <a:ea typeface="+mj-ea"/>
              </a:rPr>
              <a:t>* </a:t>
            </a:r>
            <a:r>
              <a:rPr lang="ko-KR" altLang="en-US" sz="800" spc="-100">
                <a:latin typeface="Noto Sans KR"/>
                <a:ea typeface="+mj-ea"/>
                <a:hlinkClick r:id="rId4"/>
              </a:rPr>
              <a:t>영국교육부</a:t>
            </a:r>
            <a:r>
              <a:rPr lang="ko-KR" altLang="en-US" sz="800" spc="-100">
                <a:latin typeface="Noto Sans KR"/>
                <a:ea typeface="+mj-ea"/>
              </a:rPr>
              <a:t> </a:t>
            </a:r>
            <a:r>
              <a:rPr lang="en-US" altLang="ko-KR" sz="800" spc="-100">
                <a:latin typeface="Noto Sans KR"/>
                <a:ea typeface="+mj-ea"/>
              </a:rPr>
              <a:t>/  **  </a:t>
            </a:r>
            <a:r>
              <a:rPr lang="en-US" altLang="ko-KR" sz="800" spc="-100" err="1">
                <a:latin typeface="+mj-ea"/>
                <a:ea typeface="+mj-ea"/>
              </a:rPr>
              <a:t>Realising</a:t>
            </a:r>
            <a:r>
              <a:rPr lang="en-US" altLang="ko-KR" sz="800" spc="-100">
                <a:latin typeface="+mj-ea"/>
                <a:ea typeface="+mj-ea"/>
              </a:rPr>
              <a:t> the potential of technology in education (2019) , </a:t>
            </a:r>
            <a:r>
              <a:rPr lang="ko-KR" altLang="en-US" sz="800" i="0">
                <a:solidFill>
                  <a:srgbClr val="0563C1"/>
                </a:solidFill>
                <a:effectLst/>
                <a:latin typeface="Noto Sans K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영국의 에듀테크 지원 정책 전략 분석과 적용 현황 </a:t>
            </a:r>
            <a:r>
              <a:rPr lang="en-US" altLang="ko-KR" sz="800" i="0">
                <a:solidFill>
                  <a:srgbClr val="0563C1"/>
                </a:solidFill>
                <a:effectLst/>
                <a:latin typeface="Noto Sans K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(2020, </a:t>
            </a:r>
            <a:r>
              <a:rPr lang="ko-KR" altLang="en-US" sz="800" i="0">
                <a:solidFill>
                  <a:srgbClr val="0563C1"/>
                </a:solidFill>
                <a:effectLst/>
                <a:latin typeface="Noto Sans K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윤태영</a:t>
            </a:r>
            <a:r>
              <a:rPr lang="en-US" altLang="ko-KR" sz="800" i="0">
                <a:solidFill>
                  <a:srgbClr val="0563C1"/>
                </a:solidFill>
                <a:effectLst/>
                <a:latin typeface="Noto Sans K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800" i="0">
                <a:solidFill>
                  <a:srgbClr val="0563C1"/>
                </a:solidFill>
                <a:effectLst/>
                <a:latin typeface="Noto Sans K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한국교육개발원</a:t>
            </a:r>
            <a:r>
              <a:rPr lang="en-US" altLang="ko-KR" sz="800" i="0">
                <a:effectLst/>
                <a:latin typeface="Noto Sans K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ko-KR" sz="800" i="0">
                <a:effectLst/>
                <a:latin typeface="Noto Sans KR"/>
              </a:rPr>
              <a:t> </a:t>
            </a:r>
            <a:r>
              <a:rPr lang="ko-KR" altLang="en-US" sz="800" i="0">
                <a:effectLst/>
                <a:latin typeface="Noto Sans KR"/>
              </a:rPr>
              <a:t>요약</a:t>
            </a:r>
            <a:r>
              <a:rPr lang="en-US" altLang="ko-KR" sz="800" i="0">
                <a:effectLst/>
                <a:latin typeface="Noto Sans KR"/>
              </a:rPr>
              <a:t>/</a:t>
            </a:r>
            <a:r>
              <a:rPr lang="ko-KR" altLang="en-US" sz="800" i="0">
                <a:effectLst/>
                <a:latin typeface="Noto Sans KR"/>
              </a:rPr>
              <a:t>재구성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DB172B-1C94-E754-843A-AFDB91D05481}"/>
              </a:ext>
            </a:extLst>
          </p:cNvPr>
          <p:cNvSpPr/>
          <p:nvPr/>
        </p:nvSpPr>
        <p:spPr>
          <a:xfrm>
            <a:off x="272480" y="2420928"/>
            <a:ext cx="4536058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정책 기반</a:t>
            </a: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교육 분야 기술 잠재력 실현 </a:t>
            </a: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(2019)**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2DC704-F9B1-47F4-B50D-E1AE77DF8749}"/>
              </a:ext>
            </a:extLst>
          </p:cNvPr>
          <p:cNvSpPr/>
          <p:nvPr/>
        </p:nvSpPr>
        <p:spPr>
          <a:xfrm>
            <a:off x="273050" y="2781416"/>
            <a:ext cx="4535488" cy="4103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국가 주도 디지털화 전략 중 교육 분야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전략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 '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에듀테크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'</a:t>
            </a: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에듀테크 활용 환경 개선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민간 에듀테크 지원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육성을 핵심으로 함</a:t>
            </a:r>
            <a:endParaRPr lang="en-US" altLang="ko-KR" sz="1100" u="sng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5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대 영역 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10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대 해결 과제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0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0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0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에듀테크를 행정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수업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평가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평생학습 등 </a:t>
            </a:r>
            <a:r>
              <a:rPr lang="ko-KR" altLang="en-US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교육 전 영역에 걸쳐 적용</a:t>
            </a:r>
            <a:endParaRPr lang="en-US" altLang="ko-KR" sz="1100" b="1" spc="-5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현재 교육부 정책은 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AI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디지털교과서 활용에 국한되어 있으나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영국 사례처럼 전 영역 확대를 지향할 것으로 예상</a:t>
            </a:r>
            <a:endParaRPr lang="en-US" altLang="ko-KR" sz="1100" b="1" spc="-5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24ED081-9C4E-D9DC-50BC-81FFBF367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05" y="3573016"/>
            <a:ext cx="4320034" cy="2113229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DEB553-9A67-951D-BF33-1892D8718542}"/>
              </a:ext>
            </a:extLst>
          </p:cNvPr>
          <p:cNvSpPr/>
          <p:nvPr/>
        </p:nvSpPr>
        <p:spPr>
          <a:xfrm>
            <a:off x="5096892" y="1268848"/>
            <a:ext cx="4536058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  <a:hlinkClick r:id="rId7"/>
              </a:rPr>
              <a:t>EdTech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  <a:hlinkClick r:id="rId7"/>
              </a:rPr>
              <a:t> </a:t>
            </a: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  <a:hlinkClick r:id="rId7"/>
              </a:rPr>
              <a:t>Leadership Group</a:t>
            </a:r>
            <a:endParaRPr lang="en-US" altLang="ko-KR" sz="1300" b="1" spc="-1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C0A6D6-CBD7-7523-0497-1E018730A761}"/>
              </a:ext>
            </a:extLst>
          </p:cNvPr>
          <p:cNvSpPr/>
          <p:nvPr/>
        </p:nvSpPr>
        <p:spPr>
          <a:xfrm>
            <a:off x="5097462" y="1701784"/>
            <a:ext cx="4535488" cy="1655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조기 실행을 위한 </a:t>
            </a:r>
            <a:r>
              <a:rPr lang="ko-KR" altLang="en-US" sz="1100" b="1" spc="-5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테크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기업과의 공동 협력 기구</a:t>
            </a:r>
            <a:endParaRPr lang="en-US" altLang="ko-KR" sz="11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교육 관련 단체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협회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16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개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기술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(MS, Apple, Google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등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기업 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11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개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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교육부 정책의 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'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디지털 선도 학교 구축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'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에 해당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	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교육부 </a:t>
            </a:r>
            <a:r>
              <a:rPr lang="ko-KR" altLang="en-US" sz="110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펀딩을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 통한 빠른 현장 적용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(2019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년 하반기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목표로 추진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	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초기 </a:t>
            </a:r>
            <a:r>
              <a:rPr lang="ko-KR" altLang="en-US" sz="110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펀딩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 금액 </a:t>
            </a:r>
            <a:r>
              <a:rPr lang="en-US" altLang="ko-KR" sz="11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£ 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4.6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백만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02C480-9E2F-CD93-7112-19095A2931BA}"/>
              </a:ext>
            </a:extLst>
          </p:cNvPr>
          <p:cNvSpPr/>
          <p:nvPr/>
        </p:nvSpPr>
        <p:spPr>
          <a:xfrm>
            <a:off x="5097016" y="3357080"/>
            <a:ext cx="4536058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  <a:hlinkClick r:id="rId8"/>
              </a:rPr>
              <a:t>LendEd service</a:t>
            </a:r>
            <a:endParaRPr lang="en-US" altLang="ko-KR" sz="1300" b="1" spc="-1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18F4F4-8121-596C-00E8-D486E31B4191}"/>
              </a:ext>
            </a:extLst>
          </p:cNvPr>
          <p:cNvSpPr/>
          <p:nvPr/>
        </p:nvSpPr>
        <p:spPr>
          <a:xfrm>
            <a:off x="5097586" y="3790016"/>
            <a:ext cx="4535488" cy="136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영국교육기자재 협회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(BESA)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운영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일종의 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'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온라인 카탈로그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'</a:t>
            </a:r>
            <a:endParaRPr lang="en-US" altLang="ko-KR" sz="11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학교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교사가 교육 기자재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특히 에듀테크 서비스 구매 시 활용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무료로 충분히 서비스를 체험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(trial)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하고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구매에 대한 의사 결정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BESA: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회원사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기업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400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여 개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이상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교육 분야에서 가장 큰 민간 협회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영국 내 교육부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무역통상부와 밀접하게 협력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DBB936-7856-37FA-04C2-7A63BF95C185}"/>
              </a:ext>
            </a:extLst>
          </p:cNvPr>
          <p:cNvSpPr/>
          <p:nvPr/>
        </p:nvSpPr>
        <p:spPr>
          <a:xfrm>
            <a:off x="5097463" y="5445264"/>
            <a:ext cx="4536058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영국의 교과서 정책</a:t>
            </a:r>
            <a:endParaRPr lang="en-US" altLang="ko-KR" sz="1300" b="1" spc="-1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CADDF3-9D75-88BB-D82B-9EE7B5CB729A}"/>
              </a:ext>
            </a:extLst>
          </p:cNvPr>
          <p:cNvSpPr/>
          <p:nvPr/>
        </p:nvSpPr>
        <p:spPr>
          <a:xfrm>
            <a:off x="5099477" y="5805264"/>
            <a:ext cx="45354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교과서 자유발행제</a:t>
            </a: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교육부 주관 인증 정책 없음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민간 주도로 발행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유통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교사 재량 활용</a:t>
            </a:r>
            <a:endParaRPr lang="en-US" altLang="ko-KR" sz="11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졸업시험 성격 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GCSE, A-level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시험주관사 인증 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‘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참고서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’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  <a:sym typeface="Wingdings" panose="05000000000000000000" pitchFamily="2" charset="2"/>
              </a:rPr>
              <a:t>가 교과서 역할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5E0FF0-98EC-7619-716A-7C7A5B9FAF15}"/>
              </a:ext>
            </a:extLst>
          </p:cNvPr>
          <p:cNvSpPr/>
          <p:nvPr/>
        </p:nvSpPr>
        <p:spPr>
          <a:xfrm>
            <a:off x="272480" y="1285806"/>
            <a:ext cx="4536058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정책 기반</a:t>
            </a: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: The Academies Act (2010)*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32C184-4795-83F3-1616-D8CC6F9B414B}"/>
              </a:ext>
            </a:extLst>
          </p:cNvPr>
          <p:cNvSpPr/>
          <p:nvPr/>
        </p:nvSpPr>
        <p:spPr>
          <a:xfrm>
            <a:off x="272480" y="1628800"/>
            <a:ext cx="4535488" cy="4103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기존 학교의 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Academy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전환 시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학교 단위 자율성 대폭 강화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교육과정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 운영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교사 임용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), ’22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기준 초등의 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39%,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중등의 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80%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 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Academy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임</a:t>
            </a:r>
            <a:endParaRPr lang="en-US" altLang="ko-KR" sz="1100" spc="-5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8627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2290780-A165-8A6D-E0D6-6232B54384B7}"/>
              </a:ext>
            </a:extLst>
          </p:cNvPr>
          <p:cNvSpPr txBox="1"/>
          <p:nvPr/>
        </p:nvSpPr>
        <p:spPr>
          <a:xfrm>
            <a:off x="272484" y="239049"/>
            <a:ext cx="1467005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# </a:t>
            </a:r>
            <a:r>
              <a:rPr lang="ko-KR" altLang="en-US" sz="20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타사 현황</a:t>
            </a:r>
            <a:endParaRPr lang="en-US" altLang="ko-KR" sz="2000" spc="-100" dirty="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67C10332-311D-7C60-70EB-15C85CC5E996}"/>
              </a:ext>
            </a:extLst>
          </p:cNvPr>
          <p:cNvSpPr txBox="1"/>
          <p:nvPr/>
        </p:nvSpPr>
        <p:spPr>
          <a:xfrm>
            <a:off x="272481" y="836712"/>
            <a:ext cx="9361039" cy="64094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500" spc="-100"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1500" spc="-100">
                <a:latin typeface="+mn-ea"/>
                <a:cs typeface="Segoe UI" panose="020B0502040204020203" pitchFamily="34" charset="0"/>
              </a:rPr>
              <a:t>디지털교과서 적용 시</a:t>
            </a:r>
            <a:r>
              <a:rPr lang="en-US" altLang="ko-KR" sz="1500" spc="-100">
                <a:latin typeface="+mn-ea"/>
                <a:cs typeface="Segoe UI" panose="020B0502040204020203" pitchFamily="34" charset="0"/>
              </a:rPr>
              <a:t>,</a:t>
            </a:r>
            <a:r>
              <a:rPr lang="ko-KR" altLang="en-US" sz="1500" spc="-100"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1500" b="1" spc="-10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에듀테크 사업</a:t>
            </a:r>
            <a:r>
              <a:rPr lang="ko-KR" altLang="en-US" sz="1500" spc="-100">
                <a:latin typeface="+mn-ea"/>
                <a:cs typeface="Segoe UI" panose="020B0502040204020203" pitchFamily="34" charset="0"/>
              </a:rPr>
              <a:t>을 활발하게 추진 중인 주요 교육 출판</a:t>
            </a:r>
            <a:r>
              <a:rPr lang="en-US" altLang="ko-KR" sz="1500" spc="-100"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500" spc="-100">
                <a:latin typeface="+mn-ea"/>
                <a:cs typeface="Segoe UI" panose="020B0502040204020203" pitchFamily="34" charset="0"/>
              </a:rPr>
              <a:t>서비스 업체</a:t>
            </a:r>
            <a:endParaRPr lang="en-US" altLang="ko-KR" sz="1500" spc="-100"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100">
                <a:latin typeface="+mn-ea"/>
                <a:cs typeface="Segoe UI" panose="020B0502040204020203" pitchFamily="34" charset="0"/>
              </a:rPr>
              <a:t>기기</a:t>
            </a:r>
            <a:r>
              <a:rPr lang="en-US" altLang="ko-KR" sz="1500" spc="-100"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500" spc="-100">
                <a:latin typeface="+mn-ea"/>
                <a:cs typeface="Segoe UI" panose="020B0502040204020203" pitchFamily="34" charset="0"/>
              </a:rPr>
              <a:t>플랫폼</a:t>
            </a:r>
            <a:r>
              <a:rPr lang="en-US" altLang="ko-KR" sz="1500" spc="-100"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500" spc="-100">
                <a:latin typeface="+mn-ea"/>
                <a:cs typeface="Segoe UI" panose="020B0502040204020203" pitchFamily="34" charset="0"/>
              </a:rPr>
              <a:t>인프라에서 강점이 있는 </a:t>
            </a:r>
            <a:r>
              <a:rPr lang="ko-KR" altLang="en-US" sz="1500" b="1" spc="-10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빅테크 기업</a:t>
            </a:r>
            <a:r>
              <a:rPr lang="ko-KR" altLang="en-US" sz="1500" spc="-100">
                <a:latin typeface="+mn-ea"/>
                <a:cs typeface="Segoe UI" panose="020B0502040204020203" pitchFamily="34" charset="0"/>
              </a:rPr>
              <a:t>이 경쟁력이 있을 것으로 예상</a:t>
            </a:r>
            <a:endParaRPr lang="en-US" altLang="ko-KR" sz="1500" spc="-100">
              <a:latin typeface="+mn-ea"/>
              <a:cs typeface="Segoe UI" panose="020B0502040204020203" pitchFamily="34" charset="0"/>
            </a:endParaRPr>
          </a:p>
        </p:txBody>
      </p:sp>
      <p:graphicFrame>
        <p:nvGraphicFramePr>
          <p:cNvPr id="15" name="표 13">
            <a:extLst>
              <a:ext uri="{FF2B5EF4-FFF2-40B4-BE49-F238E27FC236}">
                <a16:creationId xmlns:a16="http://schemas.microsoft.com/office/drawing/2014/main" id="{89AAD706-9110-9B38-926F-9DE93A59D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76609"/>
              </p:ext>
            </p:extLst>
          </p:nvPr>
        </p:nvGraphicFramePr>
        <p:xfrm>
          <a:off x="272480" y="1628800"/>
          <a:ext cx="9360470" cy="496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70829612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72411637"/>
                    </a:ext>
                  </a:extLst>
                </a:gridCol>
                <a:gridCol w="1332053">
                  <a:extLst>
                    <a:ext uri="{9D8B030D-6E8A-4147-A177-3AD203B41FA5}">
                      <a16:colId xmlns:a16="http://schemas.microsoft.com/office/drawing/2014/main" val="3154353379"/>
                    </a:ext>
                  </a:extLst>
                </a:gridCol>
                <a:gridCol w="1332053">
                  <a:extLst>
                    <a:ext uri="{9D8B030D-6E8A-4147-A177-3AD203B41FA5}">
                      <a16:colId xmlns:a16="http://schemas.microsoft.com/office/drawing/2014/main" val="3733597079"/>
                    </a:ext>
                  </a:extLst>
                </a:gridCol>
                <a:gridCol w="1332053">
                  <a:extLst>
                    <a:ext uri="{9D8B030D-6E8A-4147-A177-3AD203B41FA5}">
                      <a16:colId xmlns:a16="http://schemas.microsoft.com/office/drawing/2014/main" val="681732046"/>
                    </a:ext>
                  </a:extLst>
                </a:gridCol>
                <a:gridCol w="1332053">
                  <a:extLst>
                    <a:ext uri="{9D8B030D-6E8A-4147-A177-3AD203B41FA5}">
                      <a16:colId xmlns:a16="http://schemas.microsoft.com/office/drawing/2014/main" val="3742217885"/>
                    </a:ext>
                  </a:extLst>
                </a:gridCol>
                <a:gridCol w="1332053">
                  <a:extLst>
                    <a:ext uri="{9D8B030D-6E8A-4147-A177-3AD203B41FA5}">
                      <a16:colId xmlns:a16="http://schemas.microsoft.com/office/drawing/2014/main" val="127864900"/>
                    </a:ext>
                  </a:extLst>
                </a:gridCol>
                <a:gridCol w="1332053">
                  <a:extLst>
                    <a:ext uri="{9D8B030D-6E8A-4147-A177-3AD203B41FA5}">
                      <a16:colId xmlns:a16="http://schemas.microsoft.com/office/drawing/2014/main" val="1244943263"/>
                    </a:ext>
                  </a:extLst>
                </a:gridCol>
              </a:tblGrid>
              <a:tr h="283386"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교육 출판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빅테크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69520"/>
                  </a:ext>
                </a:extLst>
              </a:tr>
              <a:tr h="28484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아이스크림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천재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웅진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대교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네이버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>
                          <a:solidFill>
                            <a:schemeClr val="tx1"/>
                          </a:solidFill>
                        </a:rPr>
                        <a:t>KT</a:t>
                      </a:r>
                      <a:endParaRPr lang="ko-KR" altLang="en-US" sz="11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091886"/>
                  </a:ext>
                </a:extLst>
              </a:tr>
              <a:tr h="283386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교과서 사업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초중고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전과목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34714"/>
                  </a:ext>
                </a:extLst>
              </a:tr>
              <a:tr h="71899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에듀테크 사업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초중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초중고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밀크티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초중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스마트올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초중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마카다미아올인원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써밋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웨일스페이스</a:t>
                      </a:r>
                      <a:endParaRPr lang="en-US" altLang="ko-KR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웨일북</a:t>
                      </a:r>
                      <a:endParaRPr lang="en-US" altLang="ko-KR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1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클라우드플랫폼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KT Edu Platform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884530"/>
                  </a:ext>
                </a:extLst>
              </a:tr>
              <a:tr h="203403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AI/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기술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수학</a:t>
                      </a: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진단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분석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ko-KR" altLang="en-US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수학의 세포들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부족한 학습 개념 및 필요한 개념 추천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 결과 점수 예측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(DKT)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en-US" altLang="ko-KR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AI </a:t>
                      </a:r>
                      <a:r>
                        <a:rPr lang="ko-KR" altLang="en-US" sz="1100" spc="-50" err="1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내전석</a:t>
                      </a:r>
                      <a:r>
                        <a:rPr lang="ko-KR" altLang="en-US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 수학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문항반응이론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(IRT)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기반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문제 풀이 결과에 따른 분석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추천</a:t>
                      </a:r>
                      <a:endParaRPr lang="en-US" altLang="ko-KR" sz="1100" spc="-5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ko-KR" altLang="en-US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기출로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자체 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AI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연구조직 개발 진단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분석 시스템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'23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년 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월 론칭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en-US" altLang="ko-KR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AI </a:t>
                      </a:r>
                      <a:r>
                        <a:rPr lang="ko-KR" altLang="en-US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오늘의 학습</a:t>
                      </a:r>
                      <a:r>
                        <a:rPr lang="en-US" altLang="ko-KR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defTabSz="179388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AI </a:t>
                      </a:r>
                      <a:r>
                        <a:rPr lang="ko-KR" altLang="en-US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수학 마스터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학습 성취도 결과에 따라 학습 레벨 및 코스 제공</a:t>
                      </a:r>
                      <a:endParaRPr lang="en-US" altLang="ko-KR" sz="1100" spc="-5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ko-KR" altLang="en-US" sz="1100" spc="-50" err="1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마카다미아</a:t>
                      </a:r>
                      <a:r>
                        <a:rPr lang="ko-KR" altLang="en-US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100" spc="-50" err="1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올인원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세분화한 콘텐츠 모듈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강의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개념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적용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을 맞춤 추천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ko-KR" altLang="en-US" sz="1100" spc="-50" err="1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써밋</a:t>
                      </a:r>
                      <a:r>
                        <a:rPr lang="ko-KR" altLang="en-US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 수학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'18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년 인수한 노리 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AI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기술 기반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수학 지식 개념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진단</a:t>
                      </a:r>
                      <a:endParaRPr lang="en-US" altLang="ko-KR" sz="1100" spc="-5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ko-KR" altLang="en-US" sz="1100" kern="1200" spc="-5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웨일스페이스</a:t>
                      </a:r>
                      <a:endParaRPr lang="en-US" altLang="ko-KR" sz="1100" kern="1200" spc="-50">
                        <a:solidFill>
                          <a:srgbClr val="FF0000"/>
                        </a:solidFill>
                        <a:latin typeface="+mn-ea"/>
                        <a:ea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100" kern="1200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kern="1200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각종 교육 도구와 네이버 서비스를 통합 계정으로 이용</a:t>
                      </a:r>
                      <a:endParaRPr lang="en-US" altLang="ko-KR" sz="1100" kern="1200" spc="-5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ko-KR" altLang="en-US" sz="1100" spc="-5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웨일북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교육 특화 단말기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교육청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학교 스마트기기 보급 사업</a:t>
                      </a:r>
                      <a:endParaRPr lang="en-US" altLang="ko-KR" sz="1100" spc="-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marL="0" indent="0"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ko-KR" altLang="en-US" sz="1100" spc="-5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클라우드플랫폼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marL="0" indent="0" defTabSz="179388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e</a:t>
                      </a:r>
                      <a:r>
                        <a:rPr lang="ko-KR" altLang="en-US" sz="1100" spc="-5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학습터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現 디지털교과서 플랫폼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300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만 명 이상 접속 안정성</a:t>
                      </a:r>
                      <a:endParaRPr lang="en-US" altLang="ko-KR" sz="1100" spc="-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defTabSz="179388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spc="-5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KT Edu Platform</a:t>
                      </a:r>
                    </a:p>
                    <a:p>
                      <a:pPr marL="0" indent="0" defTabSz="179388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코로나 시기 </a:t>
                      </a:r>
                      <a:r>
                        <a:rPr lang="ko-KR" altLang="en-US" sz="1100" spc="-5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비대면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 온라인 수업 플랫폼 지향하여 출시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spc="-5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랜선에듀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서울시교육청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defTabSz="179388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endParaRPr lang="en-US" altLang="ko-KR" sz="1100" spc="-5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marL="0" indent="0" defTabSz="179388">
                        <a:lnSpc>
                          <a:spcPct val="130000"/>
                        </a:lnSpc>
                        <a:spcBef>
                          <a:spcPts val="0"/>
                        </a:spcBef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* '22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년 하반기 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'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디지털 시민 </a:t>
                      </a:r>
                      <a:r>
                        <a:rPr lang="ko-KR" altLang="en-US" sz="1100" spc="-5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원팀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'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협력 기구 주도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서울시교육청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경기도교육청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서울교대 등 참여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교육 디지털전환 대응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09899"/>
                  </a:ext>
                </a:extLst>
              </a:tr>
              <a:tr h="136420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영어</a:t>
                      </a: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</a:rPr>
                        <a:t>말하기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ko-KR" altLang="en-US" sz="1100" spc="-50" err="1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호밍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영어 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STT, TTS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기반 말하기 훈련</a:t>
                      </a:r>
                      <a:endParaRPr lang="en-US" altLang="ko-KR" sz="1100" spc="-5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시나리오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/free talk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en-US" altLang="ko-KR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AI Speaking</a:t>
                      </a:r>
                    </a:p>
                    <a:p>
                      <a:pPr marL="0" marR="0" lvl="0" indent="0" algn="l" defTabSz="179388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영어 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STT, TTS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기반 말하기 훈련</a:t>
                      </a:r>
                      <a:endParaRPr lang="en-US" altLang="ko-KR" sz="1100" spc="-5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179388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시나리오 롤플레이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발음 유창성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문장 정확도 평가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ko-KR" altLang="en-US" sz="1100" spc="-50" err="1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올링고</a:t>
                      </a:r>
                      <a:r>
                        <a:rPr lang="ko-KR" altLang="en-US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 영어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영어 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STT, TTS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기반 말하기 훈련</a:t>
                      </a:r>
                      <a:endParaRPr lang="en-US" altLang="ko-KR" sz="1100" spc="-5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 err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따라읽기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 수준</a:t>
                      </a:r>
                      <a:endParaRPr lang="en-US" altLang="ko-KR" sz="1100" spc="-5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179388">
                        <a:lnSpc>
                          <a:spcPct val="130000"/>
                        </a:lnSpc>
                        <a:spcBef>
                          <a:spcPts val="500"/>
                        </a:spcBef>
                      </a:pPr>
                      <a:r>
                        <a:rPr lang="ko-KR" altLang="en-US" sz="1100" spc="-50" err="1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써밋</a:t>
                      </a:r>
                      <a:r>
                        <a:rPr lang="ko-KR" altLang="en-US" sz="1100" spc="-50">
                          <a:solidFill>
                            <a:srgbClr val="FF0000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 영어</a:t>
                      </a:r>
                      <a:endParaRPr lang="en-US" altLang="ko-KR" sz="1100" spc="-50">
                        <a:solidFill>
                          <a:srgbClr val="FF0000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영어 </a:t>
                      </a: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STT, TTS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기반 말하기 훈련</a:t>
                      </a:r>
                      <a:endParaRPr lang="en-US" altLang="ko-KR" sz="1100" spc="-5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  <a:sym typeface="Wingdings" panose="05000000000000000000" pitchFamily="2" charset="2"/>
                      </a:endParaRPr>
                    </a:p>
                    <a:p>
                      <a:pPr defTabSz="179388">
                        <a:lnSpc>
                          <a:spcPct val="130000"/>
                        </a:lnSpc>
                      </a:pPr>
                      <a:r>
                        <a:rPr lang="en-US" altLang="ko-KR" sz="1100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100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시나리오 롤플레이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223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43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2290780-A165-8A6D-E0D6-6232B54384B7}"/>
              </a:ext>
            </a:extLst>
          </p:cNvPr>
          <p:cNvSpPr txBox="1"/>
          <p:nvPr/>
        </p:nvSpPr>
        <p:spPr>
          <a:xfrm>
            <a:off x="272484" y="239049"/>
            <a:ext cx="1685013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# </a:t>
            </a:r>
            <a:r>
              <a:rPr lang="ko-KR" altLang="en-US" sz="20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이슈</a:t>
            </a:r>
            <a:r>
              <a:rPr lang="en-US" altLang="ko-KR" sz="20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20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시사점</a:t>
            </a:r>
            <a:endParaRPr lang="en-US" altLang="ko-KR" sz="2000" spc="-100" dirty="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BA2EC5-649E-7A63-CD83-2ACEB31936FB}"/>
              </a:ext>
            </a:extLst>
          </p:cNvPr>
          <p:cNvSpPr/>
          <p:nvPr/>
        </p:nvSpPr>
        <p:spPr>
          <a:xfrm>
            <a:off x="272480" y="1628800"/>
            <a:ext cx="453605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이슈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A38A4-ABAB-F137-D225-7B50084156C9}"/>
              </a:ext>
            </a:extLst>
          </p:cNvPr>
          <p:cNvSpPr/>
          <p:nvPr/>
        </p:nvSpPr>
        <p:spPr>
          <a:xfrm>
            <a:off x="273050" y="2060848"/>
            <a:ext cx="4535488" cy="1187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spAutoFit/>
          </a:bodyPr>
          <a:lstStyle/>
          <a:p>
            <a:pPr defTabSz="179388">
              <a:lnSpc>
                <a:spcPct val="14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1.	</a:t>
            </a:r>
            <a:r>
              <a:rPr lang="ko-KR" altLang="en-US" sz="1100" b="1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발행사별 플랫폼 운영</a:t>
            </a:r>
            <a:endParaRPr lang="en-US" altLang="ko-KR" sz="1100" b="1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교육부에서 플랫폼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뷰어를 구축하여 운영하는 現 디지털교과서와 달리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altLang="ko-KR" sz="105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AI </a:t>
            </a:r>
            <a:r>
              <a:rPr lang="ko-KR" altLang="en-US" sz="105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디지털교과서는 발행사별로 플랫폼을 구축하는 방향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으로 추진 중임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.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비효율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중복투자에 따른 가격 상승 등 부작용이 예상되나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발행사별 구축 시 자사 또한 </a:t>
            </a:r>
            <a:r>
              <a:rPr lang="ko-KR" altLang="en-US" sz="105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플랫폼</a:t>
            </a:r>
            <a:r>
              <a:rPr lang="en-US" altLang="ko-KR" sz="105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ko-KR" altLang="en-US" sz="105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구축에 대한 투자가 필요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함</a:t>
            </a:r>
            <a:endParaRPr lang="en-US" altLang="ko-KR" sz="105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DCAB0661-D1A3-81BF-44D0-989D647EF87E}"/>
              </a:ext>
            </a:extLst>
          </p:cNvPr>
          <p:cNvSpPr txBox="1"/>
          <p:nvPr/>
        </p:nvSpPr>
        <p:spPr>
          <a:xfrm>
            <a:off x="272481" y="836712"/>
            <a:ext cx="9361039" cy="64094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5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플랫폼 운영의 주체</a:t>
            </a:r>
            <a:r>
              <a:rPr lang="en-US" altLang="ko-KR" sz="15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5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서책과의 관계</a:t>
            </a:r>
            <a:r>
              <a:rPr lang="en-US" altLang="ko-KR" sz="15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5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가격 산정 방식</a:t>
            </a:r>
            <a:r>
              <a:rPr lang="ko-KR" altLang="en-US" sz="15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이 현재까지 발표된 </a:t>
            </a:r>
            <a:r>
              <a:rPr lang="en-US" altLang="ko-KR" sz="15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15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디지털교과서 관련 주요 쟁점 이슈임</a:t>
            </a:r>
            <a:r>
              <a:rPr lang="en-US" altLang="ko-KR" sz="15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15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민간 에듀테크의 공교육 적용 흐름 외에도 </a:t>
            </a:r>
            <a:r>
              <a:rPr lang="ko-KR" altLang="en-US" sz="1500" b="1" spc="-10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교과서 자유발행제</a:t>
            </a:r>
            <a:r>
              <a:rPr lang="en-US" altLang="ko-KR" sz="1500" b="1" spc="-10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500" b="1" spc="-10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교실</a:t>
            </a:r>
            <a:r>
              <a:rPr lang="en-US" altLang="ko-KR" sz="1500" b="1" spc="-10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500" b="1" spc="-10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교사 단위 시장 파편화</a:t>
            </a:r>
            <a:r>
              <a:rPr lang="ko-KR" altLang="en-US" sz="1500" spc="-10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15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예상</a:t>
            </a:r>
            <a:endParaRPr lang="en-US" altLang="ko-KR" sz="1500" spc="-100">
              <a:solidFill>
                <a:srgbClr val="FF0000">
                  <a:alpha val="87000"/>
                </a:srgb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C6369B-E74C-6D1A-5AC4-035D5D2DAE56}"/>
              </a:ext>
            </a:extLst>
          </p:cNvPr>
          <p:cNvSpPr/>
          <p:nvPr/>
        </p:nvSpPr>
        <p:spPr>
          <a:xfrm>
            <a:off x="5097464" y="1628775"/>
            <a:ext cx="453605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시사점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C73868-2450-BFE3-D53C-811A53A6873F}"/>
              </a:ext>
            </a:extLst>
          </p:cNvPr>
          <p:cNvSpPr/>
          <p:nvPr/>
        </p:nvSpPr>
        <p:spPr>
          <a:xfrm>
            <a:off x="273496" y="3284579"/>
            <a:ext cx="4535488" cy="961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spAutoFit/>
          </a:bodyPr>
          <a:lstStyle/>
          <a:p>
            <a:pPr defTabSz="179388">
              <a:lnSpc>
                <a:spcPct val="14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2.	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서책과 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AI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디지털교과서의 관계</a:t>
            </a:r>
            <a:endParaRPr lang="en-US" altLang="ko-KR" sz="1100" b="1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現 디지털교과서는 서책 교과서 합격 후 개발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검정이 이뤄지나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AI 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디지털교과서는 서책과 별도로 가도 무방하다는 것이 교육부 기조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테크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기반 교육 서비스 기업이 시장 진입 가능하다는 리스크 있음</a:t>
            </a:r>
            <a:endParaRPr lang="en-US" altLang="ko-KR" sz="105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10F942-6675-797B-1FED-3FAA57443DED}"/>
              </a:ext>
            </a:extLst>
          </p:cNvPr>
          <p:cNvSpPr/>
          <p:nvPr/>
        </p:nvSpPr>
        <p:spPr>
          <a:xfrm>
            <a:off x="5097586" y="2060848"/>
            <a:ext cx="4535488" cy="1413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spAutoFit/>
          </a:bodyPr>
          <a:lstStyle/>
          <a:p>
            <a:pPr defTabSz="179388">
              <a:lnSpc>
                <a:spcPct val="14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1.	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공교육의 민간 에듀테크 적용이 일반화할 것임</a:t>
            </a:r>
            <a:endParaRPr lang="en-US" altLang="ko-KR" sz="1100" b="1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교육청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학교 단위 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AI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수학 예산 사업은 이미 민간 에듀테크에 열려 있음</a:t>
            </a:r>
            <a:endParaRPr lang="en-US" altLang="ko-KR" sz="105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altLang="ko-KR" sz="1050" spc="-5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eg.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ko-KR" altLang="en-US" sz="1050" spc="-5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클래스팅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AI, </a:t>
            </a:r>
            <a:r>
              <a:rPr lang="ko-KR" altLang="en-US" sz="1050" spc="-5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스마트올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AI(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웅진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),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수학플러스러닝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비상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AI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디지털교과서를 시발점으로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국내에도 영국 </a:t>
            </a:r>
            <a:r>
              <a:rPr lang="en-US" altLang="ko-KR" sz="1050" spc="-5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LendEd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와 같은 플랫폼</a:t>
            </a:r>
            <a:endParaRPr lang="en-US" altLang="ko-KR" sz="105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등장 가능성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주도적인 민간 에듀테크 협회가 없는 상황에서 과기부 </a:t>
            </a:r>
            <a:endParaRPr lang="en-US" altLang="ko-KR" sz="105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운영 중인 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'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  <a:hlinkClick r:id="rId3"/>
              </a:rPr>
              <a:t>디지털서비스 이용 지원 시스템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'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이 역할을 할 가능성</a:t>
            </a:r>
            <a:endParaRPr lang="en-US" altLang="ko-KR" sz="105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31BCFB-81B0-5780-47BD-4E40C86C6AE7}"/>
              </a:ext>
            </a:extLst>
          </p:cNvPr>
          <p:cNvSpPr/>
          <p:nvPr/>
        </p:nvSpPr>
        <p:spPr>
          <a:xfrm>
            <a:off x="5098032" y="3622309"/>
            <a:ext cx="4535488" cy="1639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spAutoFit/>
          </a:bodyPr>
          <a:lstStyle/>
          <a:p>
            <a:pPr defTabSz="179388">
              <a:lnSpc>
                <a:spcPct val="14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2.	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교과서 </a:t>
            </a:r>
            <a:r>
              <a:rPr lang="ko-KR" altLang="en-US" sz="1100" b="1" spc="-50">
                <a:solidFill>
                  <a:srgbClr val="FF0000"/>
                </a:solidFill>
                <a:latin typeface="+mj-ea"/>
                <a:ea typeface="+mj-ea"/>
                <a:cs typeface="Segoe UI" panose="020B0502040204020203" pitchFamily="34" charset="0"/>
              </a:rPr>
              <a:t>자유발행제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 시기에 대비해야 함</a:t>
            </a:r>
            <a:endParaRPr lang="en-US" altLang="ko-KR" sz="1100" b="1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'25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년 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AI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디지털교과서 도입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, '28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년 서책 교과서 폐지 검토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예정임을 발표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국정 축소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 검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인정 확대가 지금까지의 교과서 정책 흐름임을 감안 시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AI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디지털교과서 사용 과정에서 </a:t>
            </a:r>
            <a:r>
              <a:rPr lang="ko-KR" altLang="en-US" sz="1050" u="sng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자유발행제 논의가 본격화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할 가능성</a:t>
            </a:r>
            <a:endParaRPr lang="en-US" altLang="ko-KR" sz="105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* '19.12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월 인정교과서 심사 절차 완화를 담은 </a:t>
            </a:r>
            <a:r>
              <a:rPr lang="ko-KR" altLang="en-US" sz="1050" spc="-5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교과용도서규정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 개정</a:t>
            </a:r>
            <a:endParaRPr lang="en-US" altLang="ko-KR" sz="105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  -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일부 교과목에 대해 </a:t>
            </a:r>
            <a:r>
              <a:rPr lang="ko-KR" altLang="en-US" sz="1050" u="sng" spc="-5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발행사</a:t>
            </a:r>
            <a:r>
              <a:rPr lang="ko-KR" altLang="en-US" sz="1050" u="sng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 자체 검증으로 기초조사 대체</a:t>
            </a:r>
            <a:endParaRPr lang="en-US" altLang="ko-KR" sz="1050" u="sng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  -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고등 전문교과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 I, II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285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책이 해당</a:t>
            </a:r>
            <a:endParaRPr lang="en-US" altLang="ko-KR" sz="105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EC540E-0DB2-CA54-0967-D3755BEBB82D}"/>
              </a:ext>
            </a:extLst>
          </p:cNvPr>
          <p:cNvSpPr/>
          <p:nvPr/>
        </p:nvSpPr>
        <p:spPr>
          <a:xfrm>
            <a:off x="5097586" y="5409985"/>
            <a:ext cx="4535488" cy="1187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spAutoFit/>
          </a:bodyPr>
          <a:lstStyle/>
          <a:p>
            <a:pPr defTabSz="179388">
              <a:lnSpc>
                <a:spcPct val="14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3.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비즈니스 단위가 교육청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/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학교 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100" b="1" spc="-50">
                <a:solidFill>
                  <a:srgbClr val="FF0000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교실</a:t>
            </a:r>
            <a:r>
              <a:rPr lang="en-US" altLang="ko-KR" sz="1100" b="1" spc="-50">
                <a:solidFill>
                  <a:srgbClr val="FF0000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100" b="1" spc="-50">
                <a:solidFill>
                  <a:srgbClr val="FF0000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교사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로 세분화할 가능성</a:t>
            </a:r>
            <a:endParaRPr lang="en-US" altLang="ko-KR" sz="1100" b="1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1, 2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에 따른 결과로 학교 단위가 아닌 교실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교사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단위로 교과서나</a:t>
            </a:r>
            <a:endParaRPr lang="en-US" altLang="ko-KR" sz="105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에듀테크를 활용하는 양상 보편화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예상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교사 집단의 영향력이 커지고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일부는 이익 집단화 가능성 높음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현재는 초등 중심으로 교사 조직화가 활발하나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중</a:t>
            </a: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고등까지 확대 예상</a:t>
            </a:r>
            <a:endParaRPr lang="en-US" altLang="ko-KR" sz="105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2F09D4-CBD0-1F3B-FB8F-FC7F00EE301A}"/>
              </a:ext>
            </a:extLst>
          </p:cNvPr>
          <p:cNvSpPr/>
          <p:nvPr/>
        </p:nvSpPr>
        <p:spPr>
          <a:xfrm>
            <a:off x="273050" y="5279609"/>
            <a:ext cx="4535488" cy="1317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*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상기 이슈에 대한 발행사별 입장</a:t>
            </a:r>
            <a:r>
              <a:rPr lang="en-US" altLang="ko-KR" sz="100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ko-KR" altLang="en-US" sz="100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검인정협회 회의 기반 추정</a:t>
            </a:r>
            <a:r>
              <a:rPr lang="en-US" altLang="ko-KR" sz="100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</a:p>
          <a:p>
            <a:pPr defTabSz="179388">
              <a:lnSpc>
                <a:spcPct val="130000"/>
              </a:lnSpc>
            </a:pPr>
            <a:endParaRPr lang="en-US" altLang="ko-KR" sz="110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30000"/>
              </a:lnSpc>
            </a:pPr>
            <a:endParaRPr lang="en-US" altLang="ko-KR" sz="110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30000"/>
              </a:lnSpc>
            </a:pPr>
            <a:endParaRPr lang="en-US" altLang="ko-KR" sz="110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5D2898-F117-24CB-FC3B-5A8E582ECA9E}"/>
              </a:ext>
            </a:extLst>
          </p:cNvPr>
          <p:cNvSpPr/>
          <p:nvPr/>
        </p:nvSpPr>
        <p:spPr>
          <a:xfrm>
            <a:off x="272480" y="4282094"/>
            <a:ext cx="4535488" cy="961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spAutoFit/>
          </a:bodyPr>
          <a:lstStyle/>
          <a:p>
            <a:pPr defTabSz="179388">
              <a:lnSpc>
                <a:spcPct val="14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3.	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</a:rPr>
              <a:t>가격 산정</a:t>
            </a:r>
            <a:endParaRPr lang="en-US" altLang="ko-KR" sz="1100" b="1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</a:endParaRP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現 디지털교과서는 한도 내에서 개발비를 보전하는 방식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ko-KR" altLang="en-US" sz="105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채택률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 무관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),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AI 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디지털교과서는 구독형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사용량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도입이 유력하게 검토되고 있으며</a:t>
            </a:r>
            <a:r>
              <a:rPr lang="en-US" altLang="ko-KR" sz="105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</a:p>
          <a:p>
            <a:pPr defTabSz="179388">
              <a:lnSpc>
                <a:spcPct val="140000"/>
              </a:lnSpc>
            </a:pPr>
            <a:r>
              <a:rPr lang="en-US" altLang="ko-KR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ko-KR" altLang="en-US" sz="1050" spc="-50" err="1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채택률</a:t>
            </a:r>
            <a:r>
              <a:rPr lang="ko-KR" altLang="en-US" sz="1050" spc="-50">
                <a:solidFill>
                  <a:schemeClr val="tx1"/>
                </a:solidFill>
                <a:latin typeface="+mj-ea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 높은 발행사에 유리하게 작용할 것으로 보임</a:t>
            </a:r>
            <a:endParaRPr lang="en-US" altLang="ko-KR" sz="1050" spc="-50">
              <a:solidFill>
                <a:schemeClr val="tx1"/>
              </a:solidFill>
              <a:latin typeface="+mj-ea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DB7EC63-D1F0-0EBB-F727-54601F7F7B63}"/>
              </a:ext>
            </a:extLst>
          </p:cNvPr>
          <p:cNvGraphicFramePr>
            <a:graphicFrameLocks noGrp="1"/>
          </p:cNvGraphicFramePr>
          <p:nvPr/>
        </p:nvGraphicFramePr>
        <p:xfrm>
          <a:off x="380268" y="5589240"/>
          <a:ext cx="4319911" cy="967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661">
                  <a:extLst>
                    <a:ext uri="{9D8B030D-6E8A-4147-A177-3AD203B41FA5}">
                      <a16:colId xmlns:a16="http://schemas.microsoft.com/office/drawing/2014/main" val="2708296123"/>
                    </a:ext>
                  </a:extLst>
                </a:gridCol>
                <a:gridCol w="743250">
                  <a:extLst>
                    <a:ext uri="{9D8B030D-6E8A-4147-A177-3AD203B41FA5}">
                      <a16:colId xmlns:a16="http://schemas.microsoft.com/office/drawing/2014/main" val="3154353379"/>
                    </a:ext>
                  </a:extLst>
                </a:gridCol>
                <a:gridCol w="743250">
                  <a:extLst>
                    <a:ext uri="{9D8B030D-6E8A-4147-A177-3AD203B41FA5}">
                      <a16:colId xmlns:a16="http://schemas.microsoft.com/office/drawing/2014/main" val="127864900"/>
                    </a:ext>
                  </a:extLst>
                </a:gridCol>
                <a:gridCol w="743250">
                  <a:extLst>
                    <a:ext uri="{9D8B030D-6E8A-4147-A177-3AD203B41FA5}">
                      <a16:colId xmlns:a16="http://schemas.microsoft.com/office/drawing/2014/main" val="2557936879"/>
                    </a:ext>
                  </a:extLst>
                </a:gridCol>
                <a:gridCol w="743250">
                  <a:extLst>
                    <a:ext uri="{9D8B030D-6E8A-4147-A177-3AD203B41FA5}">
                      <a16:colId xmlns:a16="http://schemas.microsoft.com/office/drawing/2014/main" val="367192859"/>
                    </a:ext>
                  </a:extLst>
                </a:gridCol>
                <a:gridCol w="743250">
                  <a:extLst>
                    <a:ext uri="{9D8B030D-6E8A-4147-A177-3AD203B41FA5}">
                      <a16:colId xmlns:a16="http://schemas.microsoft.com/office/drawing/2014/main" val="4196870272"/>
                    </a:ext>
                  </a:extLst>
                </a:gridCol>
              </a:tblGrid>
              <a:tr h="151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천재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아이스크림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비상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ybm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자사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69520"/>
                  </a:ext>
                </a:extLst>
              </a:tr>
              <a:tr h="151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플랫폼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단독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단독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단독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공동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34714"/>
                  </a:ext>
                </a:extLst>
              </a:tr>
              <a:tr h="151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서책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pair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서책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pair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서책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pair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서책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pair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서책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pair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884530"/>
                  </a:ext>
                </a:extLst>
              </a:tr>
              <a:tr h="1512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err="1">
                          <a:solidFill>
                            <a:schemeClr val="tx1"/>
                          </a:solidFill>
                        </a:rPr>
                        <a:t>정가제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50">
                          <a:solidFill>
                            <a:schemeClr val="tx1"/>
                          </a:solidFill>
                        </a:rPr>
                        <a:t>개발비</a:t>
                      </a:r>
                      <a:r>
                        <a:rPr lang="en-US" altLang="ko-KR" sz="95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950">
                          <a:solidFill>
                            <a:schemeClr val="tx1"/>
                          </a:solidFill>
                        </a:rPr>
                        <a:t>구독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50">
                          <a:solidFill>
                            <a:schemeClr val="tx1"/>
                          </a:solidFill>
                        </a:rPr>
                        <a:t>개발비</a:t>
                      </a:r>
                      <a:r>
                        <a:rPr lang="en-US" altLang="ko-KR" sz="95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950">
                          <a:solidFill>
                            <a:schemeClr val="tx1"/>
                          </a:solidFill>
                        </a:rPr>
                        <a:t>구독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50">
                          <a:solidFill>
                            <a:schemeClr val="tx1"/>
                          </a:solidFill>
                        </a:rPr>
                        <a:t>개발비</a:t>
                      </a:r>
                      <a:r>
                        <a:rPr lang="en-US" altLang="ko-KR" sz="95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950">
                          <a:solidFill>
                            <a:schemeClr val="tx1"/>
                          </a:solidFill>
                        </a:rPr>
                        <a:t>구독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50">
                          <a:solidFill>
                            <a:schemeClr val="tx1"/>
                          </a:solidFill>
                        </a:rPr>
                        <a:t>개발비</a:t>
                      </a:r>
                      <a:r>
                        <a:rPr lang="en-US" altLang="ko-KR" sz="95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950">
                          <a:solidFill>
                            <a:schemeClr val="tx1"/>
                          </a:solidFill>
                        </a:rPr>
                        <a:t>구독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0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4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240CD0E-40F8-2D40-BA3C-A3163E8F0009}"/>
              </a:ext>
            </a:extLst>
          </p:cNvPr>
          <p:cNvSpPr txBox="1"/>
          <p:nvPr/>
        </p:nvSpPr>
        <p:spPr>
          <a:xfrm>
            <a:off x="273050" y="6078492"/>
            <a:ext cx="9359900" cy="518860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ko-KR" sz="2500" b="1" spc="-100">
                <a:solidFill>
                  <a:schemeClr val="tx1">
                    <a:lumMod val="50000"/>
                    <a:lumOff val="50000"/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7180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5520E902-8DB9-14E3-5046-91FD92C5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00" y="846138"/>
            <a:ext cx="6084000" cy="57594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itle">
            <a:extLst>
              <a:ext uri="{FF2B5EF4-FFF2-40B4-BE49-F238E27FC236}">
                <a16:creationId xmlns:a16="http://schemas.microsoft.com/office/drawing/2014/main" id="{D5F90E64-2B40-FC2F-6F69-43332BEB5E9D}"/>
              </a:ext>
            </a:extLst>
          </p:cNvPr>
          <p:cNvSpPr txBox="1"/>
          <p:nvPr/>
        </p:nvSpPr>
        <p:spPr>
          <a:xfrm>
            <a:off x="272484" y="239049"/>
            <a:ext cx="3254352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# </a:t>
            </a:r>
            <a:r>
              <a:rPr lang="ko-KR" altLang="en-US" sz="20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한국경제 보도</a:t>
            </a:r>
            <a:r>
              <a:rPr lang="en-US" altLang="ko-KR" sz="20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, 2023. 3. 19</a:t>
            </a:r>
          </a:p>
        </p:txBody>
      </p:sp>
    </p:spTree>
    <p:extLst>
      <p:ext uri="{BB962C8B-B14F-4D97-AF65-F5344CB8AC3E}">
        <p14:creationId xmlns:p14="http://schemas.microsoft.com/office/powerpoint/2010/main" val="394375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 txBox="1"/>
          <p:nvPr/>
        </p:nvSpPr>
        <p:spPr>
          <a:xfrm>
            <a:off x="272481" y="980728"/>
            <a:ext cx="7704855" cy="518860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25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목차</a:t>
            </a:r>
            <a:endParaRPr lang="en-US" altLang="ko-KR" sz="2500" b="1" spc="-10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Title"/>
          <p:cNvSpPr txBox="1"/>
          <p:nvPr/>
        </p:nvSpPr>
        <p:spPr>
          <a:xfrm>
            <a:off x="7853930" y="6354213"/>
            <a:ext cx="1779590" cy="2431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100">
                <a:solidFill>
                  <a:schemeClr val="tx1"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디지털전략본부 </a:t>
            </a:r>
            <a:r>
              <a:rPr lang="en-US" altLang="ko-KR" sz="1100">
                <a:solidFill>
                  <a:schemeClr val="tx1">
                    <a:alpha val="8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2023.04.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99C9BE7-E5FE-F408-34ED-A2AFFEBE5C4B}"/>
              </a:ext>
            </a:extLst>
          </p:cNvPr>
          <p:cNvSpPr txBox="1"/>
          <p:nvPr/>
        </p:nvSpPr>
        <p:spPr>
          <a:xfrm>
            <a:off x="416496" y="1639986"/>
            <a:ext cx="7560839" cy="1266822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1. AI</a:t>
            </a:r>
            <a:r>
              <a:rPr lang="ko-KR" altLang="en-US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 디지털교과서</a:t>
            </a:r>
            <a:r>
              <a:rPr lang="en-US" altLang="ko-KR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정책 배경</a:t>
            </a:r>
            <a:endParaRPr lang="en-US" altLang="ko-KR" spc="-10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2. AI </a:t>
            </a:r>
            <a:r>
              <a:rPr lang="ko-KR" altLang="en-US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디지털교과서 적용 계획</a:t>
            </a:r>
            <a:endParaRPr lang="en-US" altLang="ko-KR" spc="-10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3. </a:t>
            </a:r>
            <a:r>
              <a:rPr lang="ko-KR" altLang="en-US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자사 현황 및 대응 계획</a:t>
            </a:r>
            <a:endParaRPr lang="en-US" altLang="ko-KR" spc="-10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2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2290780-A165-8A6D-E0D6-6232B54384B7}"/>
              </a:ext>
            </a:extLst>
          </p:cNvPr>
          <p:cNvSpPr txBox="1"/>
          <p:nvPr/>
        </p:nvSpPr>
        <p:spPr>
          <a:xfrm>
            <a:off x="272484" y="239049"/>
            <a:ext cx="3294428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1. AI</a:t>
            </a:r>
            <a:r>
              <a:rPr lang="ko-KR" altLang="en-US" sz="20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 디지털교과서</a:t>
            </a:r>
            <a:r>
              <a:rPr lang="en-US" altLang="ko-KR" sz="20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20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정책 배경</a:t>
            </a:r>
            <a:endParaRPr lang="en-US" altLang="ko-KR" sz="2000" b="1" spc="-10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BA2EC5-649E-7A63-CD83-2ACEB31936FB}"/>
              </a:ext>
            </a:extLst>
          </p:cNvPr>
          <p:cNvSpPr/>
          <p:nvPr/>
        </p:nvSpPr>
        <p:spPr>
          <a:xfrm>
            <a:off x="272480" y="1683118"/>
            <a:ext cx="306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b="1" spc="-100">
                <a:solidFill>
                  <a:schemeClr val="tx1"/>
                </a:solidFill>
                <a:latin typeface="맑은 고딕"/>
                <a:ea typeface="맑은 고딕"/>
                <a:cs typeface="Segoe UI"/>
              </a:rPr>
              <a:t>이주호 사회부총리 겸 교육부장관</a:t>
            </a:r>
            <a:r>
              <a:rPr lang="en-US" altLang="ko-KR" sz="13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Segoe UI"/>
              </a:rPr>
              <a:t>('22.11)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  <a:latin typeface="맑은 고딕"/>
              <a:ea typeface="맑은 고딕"/>
              <a:cs typeface="Segoe U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9CA795-6D8B-376A-1098-E7A4D33FA7F5}"/>
              </a:ext>
            </a:extLst>
          </p:cNvPr>
          <p:cNvSpPr/>
          <p:nvPr/>
        </p:nvSpPr>
        <p:spPr>
          <a:xfrm>
            <a:off x="3423000" y="1683118"/>
            <a:ext cx="306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교육부 대통령 업무 보고 </a:t>
            </a:r>
            <a:r>
              <a:rPr lang="en-US" altLang="ko-KR" sz="13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('23.01)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F04B4B-D408-B001-BD5D-07E506D8F980}"/>
              </a:ext>
            </a:extLst>
          </p:cNvPr>
          <p:cNvSpPr/>
          <p:nvPr/>
        </p:nvSpPr>
        <p:spPr>
          <a:xfrm>
            <a:off x="6573520" y="1683118"/>
            <a:ext cx="306000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디지털 기반 교육 혁신 방안 </a:t>
            </a:r>
            <a:r>
              <a:rPr lang="en-US" altLang="ko-KR" sz="13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('23.02)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A38A4-ABAB-F137-D225-7B50084156C9}"/>
              </a:ext>
            </a:extLst>
          </p:cNvPr>
          <p:cNvSpPr/>
          <p:nvPr/>
        </p:nvSpPr>
        <p:spPr>
          <a:xfrm>
            <a:off x="273050" y="2060848"/>
            <a:ext cx="3060000" cy="43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교육과학기술부 장관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(2010~2013)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스마트교육 추진전략 입안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실행</a:t>
            </a:r>
            <a:endParaRPr lang="en-US" altLang="ko-KR" sz="1100" u="sng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스마트교육을 통한 교실 혁명을 비전으로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,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	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서책 기반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교육부 플랫폼에서 서비스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하는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	</a:t>
            </a:r>
            <a:r>
              <a:rPr lang="ko-KR" altLang="en-US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現 디지털교과서 체제 도입</a:t>
            </a:r>
            <a:endParaRPr lang="en-US" altLang="ko-KR" sz="1100" u="sng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아시아교육협회 창립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이사장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(2020~2022)</a:t>
            </a:r>
            <a:endParaRPr lang="en-US" altLang="ko-KR" sz="1100" b="1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HTHT(</a:t>
            </a:r>
            <a:r>
              <a:rPr lang="ko-KR" altLang="en-US" sz="110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하이터치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하이테크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)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 AI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시대 맞춤형 교육을 위한 교사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ko-KR" altLang="en-US" sz="110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하이터치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),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   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기술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하이테크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의 두 가지 엔진을 강조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저서 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"</a:t>
            </a:r>
            <a:r>
              <a:rPr lang="en-US" altLang="ko-KR" sz="1100" spc="-50">
                <a:solidFill>
                  <a:srgbClr val="0563C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</a:t>
            </a:r>
            <a:r>
              <a:rPr lang="ko-KR" altLang="en-US" sz="1100" spc="-50">
                <a:solidFill>
                  <a:srgbClr val="0563C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교육혁명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(2021)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"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에서부터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 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개인맞춤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 AI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교사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학습 디자이너 등 개념 사용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사회부총리 겸 교육부 장관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(2022.11~)</a:t>
            </a:r>
            <a:endParaRPr lang="en-US" altLang="ko-KR" sz="1100" b="1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장관 지명 전 서울시교육감 후보 출마 시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  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AI, </a:t>
            </a:r>
            <a:r>
              <a:rPr lang="ko-KR" altLang="en-US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에듀테크를 활용한 교실혁명 공약</a:t>
            </a:r>
            <a:endParaRPr lang="en-US" altLang="ko-KR" sz="1100" u="sng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인사청문회 시 논란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*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 있었으나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장관 임명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ED8FD92-FACF-4AC3-828A-C4E240BD5C45}"/>
              </a:ext>
            </a:extLst>
          </p:cNvPr>
          <p:cNvSpPr txBox="1"/>
          <p:nvPr/>
        </p:nvSpPr>
        <p:spPr>
          <a:xfrm>
            <a:off x="287568" y="6597352"/>
            <a:ext cx="3020314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i="0">
                <a:solidFill>
                  <a:srgbClr val="121212"/>
                </a:solidFill>
                <a:effectLst/>
                <a:latin typeface="Noto Sans KR"/>
                <a:hlinkClick r:id="rId4"/>
              </a:rPr>
              <a:t>* </a:t>
            </a:r>
            <a:r>
              <a:rPr lang="ko-KR" altLang="en-US" sz="800" i="0">
                <a:solidFill>
                  <a:srgbClr val="121212"/>
                </a:solidFill>
                <a:effectLst/>
                <a:latin typeface="Noto Sans KR"/>
                <a:hlinkClick r:id="rId4"/>
              </a:rPr>
              <a:t>이주호 후보</a:t>
            </a:r>
            <a:r>
              <a:rPr lang="en-US" altLang="ko-KR" sz="800" i="0">
                <a:solidFill>
                  <a:srgbClr val="121212"/>
                </a:solidFill>
                <a:effectLst/>
                <a:latin typeface="Noto Sans KR"/>
                <a:hlinkClick r:id="rId4"/>
              </a:rPr>
              <a:t>, </a:t>
            </a:r>
            <a:r>
              <a:rPr lang="ko-KR" altLang="en-US" sz="800" i="0">
                <a:solidFill>
                  <a:srgbClr val="121212"/>
                </a:solidFill>
                <a:effectLst/>
                <a:latin typeface="Noto Sans KR"/>
                <a:hlinkClick r:id="rId4"/>
              </a:rPr>
              <a:t>협회 이사장 </a:t>
            </a:r>
            <a:r>
              <a:rPr lang="ko-KR" altLang="en-US" sz="800" i="0" err="1">
                <a:solidFill>
                  <a:srgbClr val="121212"/>
                </a:solidFill>
                <a:effectLst/>
                <a:latin typeface="Noto Sans KR"/>
                <a:hlinkClick r:id="rId4"/>
              </a:rPr>
              <a:t>재직때</a:t>
            </a:r>
            <a:r>
              <a:rPr lang="ko-KR" altLang="en-US" sz="800" i="0">
                <a:solidFill>
                  <a:srgbClr val="121212"/>
                </a:solidFill>
                <a:effectLst/>
                <a:latin typeface="Noto Sans KR"/>
                <a:hlinkClick r:id="rId4"/>
              </a:rPr>
              <a:t> 에듀테크 업체가 </a:t>
            </a:r>
            <a:r>
              <a:rPr lang="en-US" altLang="ko-KR" sz="800" i="0">
                <a:solidFill>
                  <a:srgbClr val="121212"/>
                </a:solidFill>
                <a:effectLst/>
                <a:latin typeface="Noto Sans KR"/>
                <a:hlinkClick r:id="rId4"/>
              </a:rPr>
              <a:t>1</a:t>
            </a:r>
            <a:r>
              <a:rPr lang="ko-KR" altLang="en-US" sz="800" i="0">
                <a:solidFill>
                  <a:srgbClr val="121212"/>
                </a:solidFill>
                <a:effectLst/>
                <a:latin typeface="Noto Sans KR"/>
                <a:hlinkClick r:id="rId4"/>
              </a:rPr>
              <a:t>억원 기부금</a:t>
            </a:r>
            <a:endParaRPr lang="ko-KR" altLang="en-US" sz="800" i="0">
              <a:solidFill>
                <a:srgbClr val="121212"/>
              </a:solidFill>
              <a:effectLst/>
              <a:latin typeface="Noto Sans KR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1B8956-478C-7CFC-20A3-48B3E80D9F37}"/>
              </a:ext>
            </a:extLst>
          </p:cNvPr>
          <p:cNvSpPr/>
          <p:nvPr/>
        </p:nvSpPr>
        <p:spPr>
          <a:xfrm>
            <a:off x="3440832" y="2060848"/>
            <a:ext cx="3060000" cy="43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디지털 기반 교육 혁신</a:t>
            </a: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국정과제 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'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모두를 인재로 양성하는 학습혁명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'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 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하위 정책으로 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'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디지털 기반 교육 혁신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'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보고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,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  AI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기반 </a:t>
            </a:r>
            <a:r>
              <a:rPr lang="ko-KR" altLang="en-US" sz="110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코스웨어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(AI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디지털교과서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)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개념 제시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기반 </a:t>
            </a:r>
            <a:r>
              <a:rPr lang="ko-KR" altLang="en-US" sz="1100" b="1" spc="-5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코스웨어</a:t>
            </a: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기존 </a:t>
            </a:r>
            <a:r>
              <a:rPr lang="ko-KR" altLang="en-US" sz="110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서책형교과서를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바탕으로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  </a:t>
            </a:r>
            <a:r>
              <a:rPr lang="en-US" altLang="ko-KR" sz="1100" b="1" spc="-5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1100" b="1" spc="-5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기반 </a:t>
            </a:r>
            <a:r>
              <a:rPr lang="ko-KR" altLang="en-US" sz="1100" b="1" spc="-50" err="1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코스웨어</a:t>
            </a:r>
            <a:r>
              <a:rPr lang="en-US" altLang="ko-KR" sz="1100" b="1" spc="-5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100" b="1" spc="-5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디지털교과서</a:t>
            </a:r>
            <a:r>
              <a:rPr lang="en-US" altLang="ko-KR" sz="1100" b="1" spc="-5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)</a:t>
            </a:r>
            <a:r>
              <a:rPr lang="ko-KR" altLang="en-US" sz="1100" b="1" spc="-5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를 운영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,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 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학습데이터 분석결과를 교사가 수업에 활용해 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  </a:t>
            </a:r>
            <a:r>
              <a:rPr lang="ko-KR" altLang="en-US" sz="110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학생별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최적화된 학습지원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연차별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계획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	'23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년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개선방안 수립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	'24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년 시범운영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	'25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년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단계적 도입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B6BE41-2247-8BF5-314E-705527D3E5FE}"/>
              </a:ext>
            </a:extLst>
          </p:cNvPr>
          <p:cNvSpPr/>
          <p:nvPr/>
        </p:nvSpPr>
        <p:spPr>
          <a:xfrm>
            <a:off x="6573520" y="2060848"/>
            <a:ext cx="3060000" cy="43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'25</a:t>
            </a:r>
            <a:r>
              <a:rPr lang="ko-KR" altLang="en-US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년 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 </a:t>
            </a:r>
            <a:r>
              <a:rPr lang="ko-KR" altLang="en-US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디지털교과서 도입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수학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영어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교과 특성에 맞는 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기술 적용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분석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, STT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등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)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'25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년 초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3~4,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중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부터 단계적 적용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발행사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단독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또는 에듀테크 업체 협업 개발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AI</a:t>
            </a:r>
            <a:r>
              <a:rPr lang="ko-KR" altLang="en-US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디지털교과서 적용 과목 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월 중 최종 확정</a:t>
            </a:r>
            <a:endParaRPr lang="en-US" altLang="ko-KR" sz="1100" u="sng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TOUCH </a:t>
            </a:r>
            <a:r>
              <a:rPr lang="ko-KR" altLang="en-US" sz="1100" b="1" spc="-5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교사단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양성</a:t>
            </a: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교실 수업 변화를 위한 선도 교사 양성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해당 과목 교사 대상 연수 지속 확대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	* </a:t>
            </a: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eachers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</a:t>
            </a: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U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pgrade </a:t>
            </a: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lass with </a:t>
            </a:r>
            <a:r>
              <a:rPr lang="en-US" alt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igh-tech</a:t>
            </a:r>
            <a:endParaRPr lang="en-US" altLang="ko-KR" sz="10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기타 주요 방안</a:t>
            </a: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- AI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활용 다양한 수업 모델 개발</a:t>
            </a:r>
            <a:endParaRPr lang="en-US" altLang="ko-KR" sz="11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- '23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년 하반기부터 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7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 시범교육청</a:t>
            </a: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  </a:t>
            </a:r>
            <a:r>
              <a:rPr lang="en-US" altLang="ko-KR" sz="1100" u="sng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300</a:t>
            </a:r>
            <a:r>
              <a:rPr lang="ko-KR" altLang="en-US" sz="1100" u="sng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 디지털 선도학교에서 시범 운영</a:t>
            </a:r>
            <a:endParaRPr lang="en-US" altLang="ko-KR" sz="1100" u="sng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교실 현장 디지털기기 및 무선망 확충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DCAB0661-D1A3-81BF-44D0-989D647EF87E}"/>
              </a:ext>
            </a:extLst>
          </p:cNvPr>
          <p:cNvSpPr txBox="1"/>
          <p:nvPr/>
        </p:nvSpPr>
        <p:spPr>
          <a:xfrm>
            <a:off x="272481" y="687748"/>
            <a:ext cx="9361039" cy="94102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2010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년대 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'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스마트교육 추진전략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'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을 입안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실행한 이주호 부총리 임명 이후 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디지털교과서 보급 </a:t>
            </a:r>
            <a:r>
              <a:rPr lang="ko-KR" altLang="en-US" sz="1500" spc="-100" dirty="0" err="1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급물살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월 대통령 업무 보고 시 </a:t>
            </a:r>
            <a:r>
              <a:rPr lang="en-US" altLang="ko-KR" sz="1500" b="1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1500" b="1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기반 </a:t>
            </a:r>
            <a:r>
              <a:rPr lang="ko-KR" altLang="en-US" sz="1500" b="1" spc="-100" dirty="0" err="1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코스웨어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 개념 제시 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 2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월 교육부 정책 발표 시 </a:t>
            </a:r>
            <a:r>
              <a:rPr lang="en-US" altLang="ko-KR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AI </a:t>
            </a:r>
            <a:r>
              <a:rPr lang="ko-KR" altLang="en-US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디지털교과서 실행 구체화</a:t>
            </a:r>
            <a:endParaRPr lang="en-US" altLang="ko-KR" sz="1500" b="1" spc="-100" dirty="0">
              <a:solidFill>
                <a:srgbClr val="FF0000">
                  <a:alpha val="87000"/>
                </a:srgbClr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신성장 동력을 만들고자 하는 정부정책방향과도 연계 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: </a:t>
            </a:r>
            <a:r>
              <a:rPr lang="ko-KR" altLang="en-US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교육산업화를 통한 해외 진출</a:t>
            </a:r>
            <a:endParaRPr lang="en-US" altLang="ko-KR" sz="1500" b="1" spc="-100" dirty="0">
              <a:solidFill>
                <a:srgbClr val="FF0000">
                  <a:alpha val="87000"/>
                </a:srgb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3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377011232">
            <a:extLst>
              <a:ext uri="{FF2B5EF4-FFF2-40B4-BE49-F238E27FC236}">
                <a16:creationId xmlns:a16="http://schemas.microsoft.com/office/drawing/2014/main" id="{8E67CD2A-6B82-C4D4-681E-C074DFD3E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836712"/>
            <a:ext cx="631133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374125712">
            <a:extLst>
              <a:ext uri="{FF2B5EF4-FFF2-40B4-BE49-F238E27FC236}">
                <a16:creationId xmlns:a16="http://schemas.microsoft.com/office/drawing/2014/main" id="{92B8B7A7-D76C-F32D-3E8B-B79E647CB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04"/>
          <a:stretch/>
        </p:blipFill>
        <p:spPr bwMode="auto">
          <a:xfrm>
            <a:off x="5162727" y="4293096"/>
            <a:ext cx="4465458" cy="23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5DA2184-3D47-4B76-C6AA-E0C874D7E371}"/>
              </a:ext>
            </a:extLst>
          </p:cNvPr>
          <p:cNvCxnSpPr>
            <a:cxnSpLocks/>
            <a:stCxn id="8" idx="2"/>
            <a:endCxn id="1025" idx="1"/>
          </p:cNvCxnSpPr>
          <p:nvPr/>
        </p:nvCxnSpPr>
        <p:spPr>
          <a:xfrm rot="16200000" flipH="1">
            <a:off x="3905661" y="4188306"/>
            <a:ext cx="1584325" cy="92980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8E5472-160B-DA85-86EE-5E8C86347850}"/>
              </a:ext>
            </a:extLst>
          </p:cNvPr>
          <p:cNvSpPr/>
          <p:nvPr/>
        </p:nvSpPr>
        <p:spPr>
          <a:xfrm>
            <a:off x="3584848" y="3068960"/>
            <a:ext cx="1296144" cy="792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noAutofit/>
          </a:bodyPr>
          <a:lstStyle/>
          <a:p>
            <a:pPr defTabSz="179388">
              <a:lnSpc>
                <a:spcPct val="13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B0C55A95-7E3B-0CCD-7F17-9CF967CBEDE8}"/>
              </a:ext>
            </a:extLst>
          </p:cNvPr>
          <p:cNvSpPr txBox="1"/>
          <p:nvPr/>
        </p:nvSpPr>
        <p:spPr>
          <a:xfrm>
            <a:off x="272484" y="239049"/>
            <a:ext cx="3908378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# KERIS </a:t>
            </a:r>
            <a:r>
              <a:rPr lang="ko-KR" altLang="en-US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제시 </a:t>
            </a:r>
            <a:r>
              <a:rPr lang="en-US" altLang="ko-KR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디지털교과서 개요</a:t>
            </a:r>
            <a:endParaRPr lang="en-US" altLang="ko-KR" sz="2000" spc="-10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1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2290780-A165-8A6D-E0D6-6232B54384B7}"/>
              </a:ext>
            </a:extLst>
          </p:cNvPr>
          <p:cNvSpPr txBox="1"/>
          <p:nvPr/>
        </p:nvSpPr>
        <p:spPr>
          <a:xfrm>
            <a:off x="272484" y="239049"/>
            <a:ext cx="3318473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2. AI</a:t>
            </a:r>
            <a:r>
              <a:rPr lang="ko-KR" altLang="en-US" sz="20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 디지털교과서</a:t>
            </a:r>
            <a:r>
              <a:rPr lang="en-US" altLang="ko-KR" sz="20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2000" b="1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적용 계획</a:t>
            </a:r>
            <a:endParaRPr lang="en-US" altLang="ko-KR" sz="2000" b="1" spc="-10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BA2EC5-649E-7A63-CD83-2ACEB31936FB}"/>
              </a:ext>
            </a:extLst>
          </p:cNvPr>
          <p:cNvSpPr/>
          <p:nvPr/>
        </p:nvSpPr>
        <p:spPr>
          <a:xfrm>
            <a:off x="272480" y="1628800"/>
            <a:ext cx="453605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과목별 </a:t>
            </a:r>
            <a:r>
              <a:rPr lang="en-US" altLang="ko-KR" sz="1300" b="1" spc="-10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1300" b="1" spc="-10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기술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A38A4-ABAB-F137-D225-7B50084156C9}"/>
              </a:ext>
            </a:extLst>
          </p:cNvPr>
          <p:cNvSpPr/>
          <p:nvPr/>
        </p:nvSpPr>
        <p:spPr>
          <a:xfrm>
            <a:off x="273050" y="2060848"/>
            <a:ext cx="4535488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수학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</a:t>
            </a:r>
            <a:r>
              <a:rPr lang="ko-KR" altLang="en-US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100" b="1" spc="-5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튜터링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진단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분석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기반 학생 맞춤 학습 지원</a:t>
            </a:r>
            <a:endParaRPr lang="en-US" altLang="ko-KR" sz="1100" u="sng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수학과 교육과정 기반 </a:t>
            </a:r>
            <a:r>
              <a:rPr lang="ko-KR" altLang="en-US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지식 개념 및 개념 간 관계 정의 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100" b="1" u="sng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지식맵</a:t>
            </a:r>
            <a:endParaRPr lang="en-US" altLang="ko-KR" sz="1100" b="1" u="sng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특정 범위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학년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학기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단원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를 포괄하는 진단 평가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개인별 </a:t>
            </a:r>
            <a:r>
              <a:rPr lang="ko-KR" altLang="en-US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성취 수준 진단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</a:t>
            </a:r>
            <a:r>
              <a:rPr lang="ko-KR" altLang="en-US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 적합한 학습 경로 추천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  </a:t>
            </a:r>
            <a:r>
              <a:rPr lang="ko-KR" altLang="en-US" sz="1100" b="1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지식 추적</a:t>
            </a:r>
            <a:endParaRPr lang="en-US" altLang="ko-KR" sz="1100" b="1" u="sng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DCAB0661-D1A3-81BF-44D0-989D647EF87E}"/>
              </a:ext>
            </a:extLst>
          </p:cNvPr>
          <p:cNvSpPr txBox="1"/>
          <p:nvPr/>
        </p:nvSpPr>
        <p:spPr>
          <a:xfrm>
            <a:off x="272480" y="836712"/>
            <a:ext cx="9361039" cy="64094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현재까지 발표된 바에 따르면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,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 수학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영어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/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정보과목에 우선 적용 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: '25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년 </a:t>
            </a:r>
            <a:r>
              <a:rPr lang="en-US" altLang="ko-KR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월</a:t>
            </a:r>
            <a:endParaRPr lang="en-US" altLang="ko-KR" sz="1500" spc="-100" dirty="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en-US" altLang="ko-KR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-</a:t>
            </a:r>
            <a:r>
              <a:rPr lang="ko-KR" altLang="en-US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 수학은 </a:t>
            </a:r>
            <a:r>
              <a:rPr lang="en-US" altLang="ko-KR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AI</a:t>
            </a:r>
            <a:r>
              <a:rPr lang="ko-KR" altLang="en-US" sz="1500" b="1" spc="-100" dirty="0" err="1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튜터링</a:t>
            </a:r>
            <a:r>
              <a:rPr lang="en-US" altLang="ko-KR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영어는 음성인식</a:t>
            </a:r>
            <a:r>
              <a:rPr lang="en-US" altLang="ko-KR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500" b="1" spc="-100" dirty="0">
                <a:solidFill>
                  <a:srgbClr val="FF0000">
                    <a:alpha val="87000"/>
                  </a:srgbClr>
                </a:solidFill>
                <a:latin typeface="+mn-ea"/>
                <a:cs typeface="Segoe UI" panose="020B0502040204020203" pitchFamily="34" charset="0"/>
              </a:rPr>
              <a:t>정보는 코딩 분야를 필수 적용 기술로 제시</a:t>
            </a:r>
            <a:endParaRPr lang="en-US" altLang="ko-KR" sz="1500" b="1" spc="-100" dirty="0">
              <a:solidFill>
                <a:srgbClr val="FF0000">
                  <a:alpha val="87000"/>
                </a:srgb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C6369B-E74C-6D1A-5AC4-035D5D2DAE56}"/>
              </a:ext>
            </a:extLst>
          </p:cNvPr>
          <p:cNvSpPr/>
          <p:nvPr/>
        </p:nvSpPr>
        <p:spPr>
          <a:xfrm>
            <a:off x="5097464" y="1628775"/>
            <a:ext cx="4536058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검정 심사 및 적용 일정</a:t>
            </a:r>
            <a:endParaRPr lang="ko-KR" alt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91A164-8C0C-4A94-2F90-A8223DCBEF13}"/>
              </a:ext>
            </a:extLst>
          </p:cNvPr>
          <p:cNvSpPr/>
          <p:nvPr/>
        </p:nvSpPr>
        <p:spPr>
          <a:xfrm>
            <a:off x="5107427" y="2060848"/>
            <a:ext cx="4525077" cy="4536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디지털교과서 검정 일정</a:t>
            </a:r>
            <a:endParaRPr lang="en-US" altLang="ko-KR" sz="11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0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* AI</a:t>
            </a:r>
            <a:r>
              <a:rPr lang="ko-KR" altLang="en-US" sz="10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디지털교과서 검정공고</a:t>
            </a:r>
            <a:r>
              <a:rPr lang="en-US" altLang="ko-KR" sz="10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10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가이드라인 발표 후 개발 기간 약 </a:t>
            </a:r>
            <a:r>
              <a:rPr lang="en-US" altLang="ko-KR" sz="10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9</a:t>
            </a:r>
            <a:r>
              <a:rPr lang="ko-KR" altLang="en-US" sz="10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개월</a:t>
            </a:r>
            <a:endParaRPr lang="en-US" altLang="ko-KR" sz="1000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現 디지털교과서 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vs. AI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디지털교과서</a:t>
            </a:r>
            <a:endParaRPr lang="en-US" altLang="ko-KR" sz="1100" u="sng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5A827A67-9696-3CC1-AADA-44AA31E36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661134"/>
              </p:ext>
            </p:extLst>
          </p:nvPr>
        </p:nvGraphicFramePr>
        <p:xfrm>
          <a:off x="5313040" y="4628206"/>
          <a:ext cx="4227736" cy="189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708296123"/>
                    </a:ext>
                  </a:extLst>
                </a:gridCol>
                <a:gridCol w="1717824">
                  <a:extLst>
                    <a:ext uri="{9D8B030D-6E8A-4147-A177-3AD203B41FA5}">
                      <a16:colId xmlns:a16="http://schemas.microsoft.com/office/drawing/2014/main" val="3154353379"/>
                    </a:ext>
                  </a:extLst>
                </a:gridCol>
                <a:gridCol w="1717824">
                  <a:extLst>
                    <a:ext uri="{9D8B030D-6E8A-4147-A177-3AD203B41FA5}">
                      <a16:colId xmlns:a16="http://schemas.microsoft.com/office/drawing/2014/main" val="127864900"/>
                    </a:ext>
                  </a:extLst>
                </a:gridCol>
              </a:tblGrid>
              <a:tr h="2767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1" spc="-5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Segoe UI" panose="020B0502040204020203" pitchFamily="34" charset="0"/>
                        </a:rPr>
                        <a:t>現 디지털교과서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rgbClr val="FF0000"/>
                          </a:solidFill>
                        </a:rPr>
                        <a:t>AI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디지털교과서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69520"/>
                  </a:ext>
                </a:extLst>
              </a:tr>
              <a:tr h="2767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적용 교과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초등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3~6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학년 사회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과학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영어</a:t>
                      </a:r>
                      <a:endParaRPr lang="en-US" altLang="ko-KR" sz="1000">
                        <a:solidFill>
                          <a:srgbClr val="FF0000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중학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1~3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학년 사회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과학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영어</a:t>
                      </a:r>
                      <a:endParaRPr lang="en-US" altLang="ko-KR" sz="1000">
                        <a:solidFill>
                          <a:srgbClr val="FF0000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고등학교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영어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영어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</a:rPr>
                        <a:t>I,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영어회화</a:t>
                      </a:r>
                      <a:r>
                        <a:rPr lang="en-US" altLang="ko-KR" sz="100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rgbClr val="FF0000"/>
                          </a:solidFill>
                        </a:rPr>
                        <a:t>영어 독해와 작문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초중고 수학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영어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국정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고등 선택과목 포함 등 세부 교과목 미정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34714"/>
                  </a:ext>
                </a:extLst>
              </a:tr>
              <a:tr h="2767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검정 자격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서책 교과서 합격 </a:t>
                      </a:r>
                      <a:r>
                        <a:rPr lang="ko-KR" altLang="en-US" sz="1000" err="1">
                          <a:solidFill>
                            <a:schemeClr val="tx1"/>
                          </a:solidFill>
                        </a:rPr>
                        <a:t>발행사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미정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발표 전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884530"/>
                  </a:ext>
                </a:extLst>
              </a:tr>
              <a:tr h="2767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검정 시기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서책 교과서 합격 약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년 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서책 교과서와 동일 시기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09899"/>
                  </a:ext>
                </a:extLst>
              </a:tr>
              <a:tr h="2767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내용 심사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서책과 동일 기준 심사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최소화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자율 검정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발표 전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362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C1964CE-A4C8-07F8-0F34-6EE4D90B5D66}"/>
              </a:ext>
            </a:extLst>
          </p:cNvPr>
          <p:cNvSpPr/>
          <p:nvPr/>
        </p:nvSpPr>
        <p:spPr>
          <a:xfrm>
            <a:off x="273496" y="3356992"/>
            <a:ext cx="4535488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영어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en-US" altLang="ko-KR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 </a:t>
            </a:r>
            <a:r>
              <a:rPr lang="ko-KR" altLang="en-US" sz="1100" b="1" spc="-5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음성인식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기능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듣기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말하기 연습 지원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가상의 캐릭터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(AI)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와 듣기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말하기 훈련하는 온라인 공간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메타버스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)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지향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음성인식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(STT), </a:t>
            </a:r>
            <a:r>
              <a:rPr lang="ko-KR" altLang="en-US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음성합성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(TTS) AI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가 영어 교육에 접목된 사례는 다수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BB438B25-3558-12B8-38A4-F763AD15C81C}"/>
              </a:ext>
            </a:extLst>
          </p:cNvPr>
          <p:cNvGraphicFramePr>
            <a:graphicFrameLocks noGrp="1"/>
          </p:cNvGraphicFramePr>
          <p:nvPr/>
        </p:nvGraphicFramePr>
        <p:xfrm>
          <a:off x="570838" y="4158045"/>
          <a:ext cx="4227735" cy="96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778">
                  <a:extLst>
                    <a:ext uri="{9D8B030D-6E8A-4147-A177-3AD203B41FA5}">
                      <a16:colId xmlns:a16="http://schemas.microsoft.com/office/drawing/2014/main" val="2708296123"/>
                    </a:ext>
                  </a:extLst>
                </a:gridCol>
                <a:gridCol w="946402">
                  <a:extLst>
                    <a:ext uri="{9D8B030D-6E8A-4147-A177-3AD203B41FA5}">
                      <a16:colId xmlns:a16="http://schemas.microsoft.com/office/drawing/2014/main" val="3320346792"/>
                    </a:ext>
                  </a:extLst>
                </a:gridCol>
                <a:gridCol w="1429862">
                  <a:extLst>
                    <a:ext uri="{9D8B030D-6E8A-4147-A177-3AD203B41FA5}">
                      <a16:colId xmlns:a16="http://schemas.microsoft.com/office/drawing/2014/main" val="3154353379"/>
                    </a:ext>
                  </a:extLst>
                </a:gridCol>
                <a:gridCol w="925693">
                  <a:extLst>
                    <a:ext uri="{9D8B030D-6E8A-4147-A177-3AD203B41FA5}">
                      <a16:colId xmlns:a16="http://schemas.microsoft.com/office/drawing/2014/main" val="127864900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서비스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대상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업체명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STT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엔진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6952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000" err="1">
                          <a:solidFill>
                            <a:schemeClr val="tx1"/>
                          </a:solidFill>
                        </a:rPr>
                        <a:t>펭톡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err="1">
                          <a:solidFill>
                            <a:schemeClr val="tx1"/>
                          </a:solidFill>
                        </a:rPr>
                        <a:t>초중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EBS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ETRI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3471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err="1">
                          <a:solidFill>
                            <a:schemeClr val="tx1"/>
                          </a:solidFill>
                        </a:rPr>
                        <a:t>스픽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err="1">
                          <a:solidFill>
                            <a:schemeClr val="tx1"/>
                          </a:solidFill>
                        </a:rPr>
                        <a:t>스픽이지랩스코리아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자체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88453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err="1">
                          <a:solidFill>
                            <a:schemeClr val="tx1"/>
                          </a:solidFill>
                        </a:rPr>
                        <a:t>스피킹클래스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유아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성인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, B2B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LG CNS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튜닝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40989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F5AA76-55B6-8537-6B1E-D11FDCEC35A4}"/>
              </a:ext>
            </a:extLst>
          </p:cNvPr>
          <p:cNvSpPr/>
          <p:nvPr/>
        </p:nvSpPr>
        <p:spPr>
          <a:xfrm>
            <a:off x="273496" y="5492149"/>
            <a:ext cx="4535488" cy="8891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Autofit/>
          </a:bodyPr>
          <a:lstStyle/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코딩교육 체험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실습 과정에서 </a:t>
            </a:r>
            <a:r>
              <a:rPr lang="en-US" altLang="ko-KR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 </a:t>
            </a:r>
            <a:r>
              <a:rPr lang="ko-KR" altLang="en-US" sz="1100" b="1" spc="-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활용</a:t>
            </a:r>
            <a:endParaRPr lang="en-US" altLang="ko-KR" sz="1100" b="1" spc="-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현재 교육과정의 코딩교육을 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AI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를 통해 강화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defTabSz="179388">
              <a:lnSpc>
                <a:spcPct val="15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	- 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AI</a:t>
            </a:r>
            <a:r>
              <a:rPr lang="ko-KR" altLang="en-US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코드리뷰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100" u="sng" spc="-50" err="1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노코드</a:t>
            </a:r>
            <a:r>
              <a:rPr lang="en-US" altLang="ko-KR" sz="1100" u="sng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AI</a:t>
            </a:r>
            <a:r>
              <a:rPr lang="en-US" altLang="ko-KR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ko-KR" altLang="en-US" sz="1100" spc="-5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등</a:t>
            </a:r>
            <a:endParaRPr lang="en-US" altLang="ko-KR" sz="1100" spc="-5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E75B2D36-0D76-BD2B-EE89-7EA1EE720395}"/>
              </a:ext>
            </a:extLst>
          </p:cNvPr>
          <p:cNvGraphicFramePr>
            <a:graphicFrameLocks noGrp="1"/>
          </p:cNvGraphicFramePr>
          <p:nvPr/>
        </p:nvGraphicFramePr>
        <p:xfrm>
          <a:off x="5294402" y="2375775"/>
          <a:ext cx="4246371" cy="144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702">
                  <a:extLst>
                    <a:ext uri="{9D8B030D-6E8A-4147-A177-3AD203B41FA5}">
                      <a16:colId xmlns:a16="http://schemas.microsoft.com/office/drawing/2014/main" val="2708296123"/>
                    </a:ext>
                  </a:extLst>
                </a:gridCol>
                <a:gridCol w="405741">
                  <a:extLst>
                    <a:ext uri="{9D8B030D-6E8A-4147-A177-3AD203B41FA5}">
                      <a16:colId xmlns:a16="http://schemas.microsoft.com/office/drawing/2014/main" val="2874321212"/>
                    </a:ext>
                  </a:extLst>
                </a:gridCol>
                <a:gridCol w="405741">
                  <a:extLst>
                    <a:ext uri="{9D8B030D-6E8A-4147-A177-3AD203B41FA5}">
                      <a16:colId xmlns:a16="http://schemas.microsoft.com/office/drawing/2014/main" val="307102592"/>
                    </a:ext>
                  </a:extLst>
                </a:gridCol>
                <a:gridCol w="405741">
                  <a:extLst>
                    <a:ext uri="{9D8B030D-6E8A-4147-A177-3AD203B41FA5}">
                      <a16:colId xmlns:a16="http://schemas.microsoft.com/office/drawing/2014/main" val="4189453859"/>
                    </a:ext>
                  </a:extLst>
                </a:gridCol>
                <a:gridCol w="405741">
                  <a:extLst>
                    <a:ext uri="{9D8B030D-6E8A-4147-A177-3AD203B41FA5}">
                      <a16:colId xmlns:a16="http://schemas.microsoft.com/office/drawing/2014/main" val="2208140834"/>
                    </a:ext>
                  </a:extLst>
                </a:gridCol>
                <a:gridCol w="405741">
                  <a:extLst>
                    <a:ext uri="{9D8B030D-6E8A-4147-A177-3AD203B41FA5}">
                      <a16:colId xmlns:a16="http://schemas.microsoft.com/office/drawing/2014/main" val="2548170301"/>
                    </a:ext>
                  </a:extLst>
                </a:gridCol>
                <a:gridCol w="405741">
                  <a:extLst>
                    <a:ext uri="{9D8B030D-6E8A-4147-A177-3AD203B41FA5}">
                      <a16:colId xmlns:a16="http://schemas.microsoft.com/office/drawing/2014/main" val="3053392145"/>
                    </a:ext>
                  </a:extLst>
                </a:gridCol>
                <a:gridCol w="405741">
                  <a:extLst>
                    <a:ext uri="{9D8B030D-6E8A-4147-A177-3AD203B41FA5}">
                      <a16:colId xmlns:a16="http://schemas.microsoft.com/office/drawing/2014/main" val="90451033"/>
                    </a:ext>
                  </a:extLst>
                </a:gridCol>
                <a:gridCol w="405741">
                  <a:extLst>
                    <a:ext uri="{9D8B030D-6E8A-4147-A177-3AD203B41FA5}">
                      <a16:colId xmlns:a16="http://schemas.microsoft.com/office/drawing/2014/main" val="3596416917"/>
                    </a:ext>
                  </a:extLst>
                </a:gridCol>
                <a:gridCol w="405741">
                  <a:extLst>
                    <a:ext uri="{9D8B030D-6E8A-4147-A177-3AD203B41FA5}">
                      <a16:colId xmlns:a16="http://schemas.microsoft.com/office/drawing/2014/main" val="3154353379"/>
                    </a:ext>
                  </a:extLst>
                </a:gridCol>
              </a:tblGrid>
              <a:tr h="117121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'23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'24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'25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8772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1Q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2Q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3Q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4Q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1Q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2Q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3Q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4Q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1Q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69520"/>
                  </a:ext>
                </a:extLst>
              </a:tr>
              <a:tr h="4779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서책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134714"/>
                  </a:ext>
                </a:extLst>
              </a:tr>
              <a:tr h="47797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00" b="1">
                          <a:solidFill>
                            <a:srgbClr val="FF0000"/>
                          </a:solidFill>
                        </a:rPr>
                        <a:t>AI</a:t>
                      </a:r>
                      <a:r>
                        <a:rPr lang="ko-KR" altLang="en-US" sz="1000" b="1" err="1">
                          <a:solidFill>
                            <a:srgbClr val="FF0000"/>
                          </a:solidFill>
                        </a:rPr>
                        <a:t>디교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88453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1F3B27-CE97-6748-EC93-8ED90B821201}"/>
              </a:ext>
            </a:extLst>
          </p:cNvPr>
          <p:cNvSpPr/>
          <p:nvPr/>
        </p:nvSpPr>
        <p:spPr>
          <a:xfrm>
            <a:off x="5916286" y="2906726"/>
            <a:ext cx="684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/>
              <a:t>1</a:t>
            </a:r>
            <a:r>
              <a:rPr lang="ko-KR" altLang="en-US" sz="900" b="1"/>
              <a:t>월 검정공고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08AD6C-2F94-2396-0685-5F3CAD8D59FD}"/>
              </a:ext>
            </a:extLst>
          </p:cNvPr>
          <p:cNvSpPr/>
          <p:nvPr/>
        </p:nvSpPr>
        <p:spPr>
          <a:xfrm>
            <a:off x="6969224" y="2906726"/>
            <a:ext cx="540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/>
              <a:t>12</a:t>
            </a:r>
            <a:r>
              <a:rPr lang="ko-KR" altLang="en-US" sz="900" b="1"/>
              <a:t>월 출원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B71499-5734-BD15-C038-A0D10E72CB5C}"/>
              </a:ext>
            </a:extLst>
          </p:cNvPr>
          <p:cNvSpPr/>
          <p:nvPr/>
        </p:nvSpPr>
        <p:spPr>
          <a:xfrm>
            <a:off x="7545288" y="3128215"/>
            <a:ext cx="972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/>
              <a:t>3~4</a:t>
            </a:r>
            <a:r>
              <a:rPr lang="ko-KR" altLang="en-US" sz="900" b="1"/>
              <a:t>월 </a:t>
            </a:r>
            <a:r>
              <a:rPr lang="ko-KR" altLang="en-US" sz="900" b="1" err="1"/>
              <a:t>본심사</a:t>
            </a:r>
            <a:r>
              <a:rPr lang="ko-KR" altLang="en-US" sz="900" b="1"/>
              <a:t> 발표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0A170B-B6E4-A7EC-3DDF-BCD78E8FBB01}"/>
              </a:ext>
            </a:extLst>
          </p:cNvPr>
          <p:cNvSpPr/>
          <p:nvPr/>
        </p:nvSpPr>
        <p:spPr>
          <a:xfrm>
            <a:off x="8337376" y="2901375"/>
            <a:ext cx="684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/>
              <a:t>8</a:t>
            </a:r>
            <a:r>
              <a:rPr lang="ko-KR" altLang="en-US" sz="900" b="1"/>
              <a:t>월 합격공고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77A1A3-0D2B-BA66-BF11-971CF12F0C56}"/>
              </a:ext>
            </a:extLst>
          </p:cNvPr>
          <p:cNvSpPr/>
          <p:nvPr/>
        </p:nvSpPr>
        <p:spPr>
          <a:xfrm>
            <a:off x="8625408" y="3122976"/>
            <a:ext cx="684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/>
              <a:t>9~10</a:t>
            </a:r>
            <a:r>
              <a:rPr lang="ko-KR" altLang="en-US" sz="900" b="1"/>
              <a:t>월 전시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D39756-BDA4-2BCB-A191-20496E6D7378}"/>
              </a:ext>
            </a:extLst>
          </p:cNvPr>
          <p:cNvSpPr/>
          <p:nvPr/>
        </p:nvSpPr>
        <p:spPr>
          <a:xfrm>
            <a:off x="9129464" y="2901375"/>
            <a:ext cx="684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/>
              <a:t>3</a:t>
            </a:r>
            <a:r>
              <a:rPr lang="ko-KR" altLang="en-US" sz="900" b="1"/>
              <a:t>월 현장적용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60B74B-D210-726B-2D2C-E15FBEA4E94A}"/>
              </a:ext>
            </a:extLst>
          </p:cNvPr>
          <p:cNvSpPr/>
          <p:nvPr/>
        </p:nvSpPr>
        <p:spPr>
          <a:xfrm>
            <a:off x="6321152" y="3374922"/>
            <a:ext cx="684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5</a:t>
            </a:r>
            <a:r>
              <a:rPr lang="ko-KR" altLang="en-US" sz="900" b="1">
                <a:solidFill>
                  <a:schemeClr val="tx1"/>
                </a:solidFill>
              </a:rPr>
              <a:t>월 기본계획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9BEEE6-516E-3EA0-43D9-153EBCEBE7AD}"/>
              </a:ext>
            </a:extLst>
          </p:cNvPr>
          <p:cNvSpPr/>
          <p:nvPr/>
        </p:nvSpPr>
        <p:spPr>
          <a:xfrm>
            <a:off x="6771723" y="3593762"/>
            <a:ext cx="684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8</a:t>
            </a:r>
            <a:r>
              <a:rPr lang="ko-KR" altLang="en-US" sz="900" b="1">
                <a:solidFill>
                  <a:srgbClr val="FF0000"/>
                </a:solidFill>
              </a:rPr>
              <a:t>월 검정공고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AEB066-69B0-9107-B8B2-C2C63285059E}"/>
              </a:ext>
            </a:extLst>
          </p:cNvPr>
          <p:cNvSpPr/>
          <p:nvPr/>
        </p:nvSpPr>
        <p:spPr>
          <a:xfrm>
            <a:off x="8031288" y="3374922"/>
            <a:ext cx="684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>
                <a:solidFill>
                  <a:srgbClr val="FF0000"/>
                </a:solidFill>
              </a:rPr>
              <a:t>6</a:t>
            </a:r>
            <a:r>
              <a:rPr lang="ko-KR" altLang="en-US" sz="900" b="1">
                <a:solidFill>
                  <a:srgbClr val="FF0000"/>
                </a:solidFill>
              </a:rPr>
              <a:t>월 검정심사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CC1C37-6859-49E9-D9F2-39921513B28E}"/>
              </a:ext>
            </a:extLst>
          </p:cNvPr>
          <p:cNvSpPr/>
          <p:nvPr/>
        </p:nvSpPr>
        <p:spPr>
          <a:xfrm>
            <a:off x="8337376" y="3593762"/>
            <a:ext cx="684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8</a:t>
            </a:r>
            <a:r>
              <a:rPr lang="ko-KR" altLang="en-US" sz="900" b="1">
                <a:solidFill>
                  <a:schemeClr val="tx1"/>
                </a:solidFill>
              </a:rPr>
              <a:t>월 합격공고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D006AD-4822-F08A-B275-9F83D06A7AD7}"/>
              </a:ext>
            </a:extLst>
          </p:cNvPr>
          <p:cNvSpPr/>
          <p:nvPr/>
        </p:nvSpPr>
        <p:spPr>
          <a:xfrm>
            <a:off x="8781078" y="3374922"/>
            <a:ext cx="684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9</a:t>
            </a:r>
            <a:r>
              <a:rPr lang="ko-KR" altLang="en-US" sz="900" b="1">
                <a:solidFill>
                  <a:schemeClr val="tx1"/>
                </a:solidFill>
              </a:rPr>
              <a:t>월</a:t>
            </a:r>
            <a:r>
              <a:rPr lang="en-US" altLang="ko-KR" sz="900" b="1">
                <a:solidFill>
                  <a:schemeClr val="tx1"/>
                </a:solidFill>
              </a:rPr>
              <a:t>~</a:t>
            </a:r>
            <a:r>
              <a:rPr lang="ko-KR" altLang="en-US" sz="900" b="1">
                <a:solidFill>
                  <a:schemeClr val="tx1"/>
                </a:solidFill>
              </a:rPr>
              <a:t> 전시</a:t>
            </a:r>
            <a:r>
              <a:rPr lang="en-US" altLang="ko-KR" sz="900" b="1">
                <a:solidFill>
                  <a:schemeClr val="tx1"/>
                </a:solidFill>
              </a:rPr>
              <a:t>, </a:t>
            </a:r>
            <a:r>
              <a:rPr lang="ko-KR" altLang="en-US" sz="900" b="1">
                <a:solidFill>
                  <a:schemeClr val="tx1"/>
                </a:solidFill>
              </a:rPr>
              <a:t>현장적합성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5EF3029-21F5-3EE7-A074-E802F41FA2E6}"/>
              </a:ext>
            </a:extLst>
          </p:cNvPr>
          <p:cNvSpPr/>
          <p:nvPr/>
        </p:nvSpPr>
        <p:spPr>
          <a:xfrm>
            <a:off x="9129464" y="3593762"/>
            <a:ext cx="684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3</a:t>
            </a:r>
            <a:r>
              <a:rPr lang="ko-KR" altLang="en-US" sz="900" b="1">
                <a:solidFill>
                  <a:schemeClr val="tx1"/>
                </a:solidFill>
              </a:rPr>
              <a:t>월</a:t>
            </a:r>
            <a:r>
              <a:rPr lang="en-US" altLang="ko-KR" sz="900" b="1">
                <a:solidFill>
                  <a:schemeClr val="tx1"/>
                </a:solidFill>
              </a:rPr>
              <a:t> </a:t>
            </a:r>
            <a:r>
              <a:rPr lang="ko-KR" altLang="en-US" sz="900" b="1">
                <a:solidFill>
                  <a:schemeClr val="tx1"/>
                </a:solidFill>
              </a:rPr>
              <a:t>현장적용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9426468-0DAA-4F38-224A-3A44CB758F4F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7455723" y="3464922"/>
            <a:ext cx="575565" cy="218840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">
            <a:extLst>
              <a:ext uri="{FF2B5EF4-FFF2-40B4-BE49-F238E27FC236}">
                <a16:creationId xmlns:a16="http://schemas.microsoft.com/office/drawing/2014/main" id="{C9FC3C69-0183-3B08-F2DD-B54C3DF1F337}"/>
              </a:ext>
            </a:extLst>
          </p:cNvPr>
          <p:cNvSpPr txBox="1"/>
          <p:nvPr/>
        </p:nvSpPr>
        <p:spPr>
          <a:xfrm>
            <a:off x="7581336" y="3595466"/>
            <a:ext cx="324000" cy="144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9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9</a:t>
            </a:r>
            <a:r>
              <a:rPr lang="ko-KR" altLang="en-US" sz="9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개월</a:t>
            </a:r>
            <a:endParaRPr lang="en-US" altLang="ko-KR" sz="900" b="1" spc="-100">
              <a:solidFill>
                <a:srgbClr val="FF0000">
                  <a:alpha val="87000"/>
                </a:srgb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2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2290780-A165-8A6D-E0D6-6232B54384B7}"/>
              </a:ext>
            </a:extLst>
          </p:cNvPr>
          <p:cNvSpPr txBox="1"/>
          <p:nvPr/>
        </p:nvSpPr>
        <p:spPr>
          <a:xfrm>
            <a:off x="272484" y="239049"/>
            <a:ext cx="2917722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3. </a:t>
            </a:r>
            <a:r>
              <a:rPr lang="ko-KR" altLang="en-US" sz="2000" b="1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자사 현황 및 대응 계획</a:t>
            </a:r>
            <a:r>
              <a:rPr lang="en-US" altLang="ko-KR" sz="2000" b="1" spc="-100" dirty="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	</a:t>
            </a:r>
            <a:endParaRPr lang="en-US" altLang="ko-KR" sz="2000" spc="-100" dirty="0">
              <a:solidFill>
                <a:schemeClr val="tx1">
                  <a:alpha val="87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E1E496-83BB-E2BD-53BA-68806281A6E2}"/>
              </a:ext>
            </a:extLst>
          </p:cNvPr>
          <p:cNvSpPr/>
          <p:nvPr/>
        </p:nvSpPr>
        <p:spPr>
          <a:xfrm>
            <a:off x="272480" y="1628800"/>
            <a:ext cx="4531414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pc="-1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플랫폼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7D1DCD-7FCD-D5A0-4CB1-5A3C078FB2D6}"/>
              </a:ext>
            </a:extLst>
          </p:cNvPr>
          <p:cNvSpPr/>
          <p:nvPr/>
        </p:nvSpPr>
        <p:spPr>
          <a:xfrm>
            <a:off x="5101534" y="1628800"/>
            <a:ext cx="4531415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spc="-1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1300" b="1" spc="-1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기술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359AC29-91A7-07B3-0E6A-4B9807F5821C}"/>
              </a:ext>
            </a:extLst>
          </p:cNvPr>
          <p:cNvSpPr txBox="1"/>
          <p:nvPr/>
        </p:nvSpPr>
        <p:spPr>
          <a:xfrm>
            <a:off x="272481" y="836712"/>
            <a:ext cx="9361039" cy="64094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500" spc="-100" dirty="0"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1500" spc="-100" dirty="0">
                <a:latin typeface="+mn-ea"/>
                <a:cs typeface="Segoe UI" panose="020B0502040204020203" pitchFamily="34" charset="0"/>
              </a:rPr>
              <a:t>디지털교과서 플랫폼 관련 정책이 구체적이지 않은 상황</a:t>
            </a:r>
            <a:r>
              <a:rPr lang="en-US" altLang="ko-KR" sz="1500" spc="-100" dirty="0"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1500" spc="-100" dirty="0">
                <a:latin typeface="+mn-ea"/>
                <a:cs typeface="Segoe UI" panose="020B0502040204020203" pitchFamily="34" charset="0"/>
              </a:rPr>
              <a:t>기술 조사 및 협력업체 조사 중</a:t>
            </a:r>
            <a:r>
              <a:rPr lang="en-US" altLang="ko-KR" sz="1500" spc="-100" dirty="0">
                <a:latin typeface="+mn-ea"/>
                <a:cs typeface="Segoe UI" panose="020B0502040204020203" pitchFamily="34" charset="0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500" spc="-100" dirty="0">
                <a:latin typeface="+mn-ea"/>
                <a:cs typeface="Segoe UI" panose="020B0502040204020203" pitchFamily="34" charset="0"/>
              </a:rPr>
              <a:t>2</a:t>
            </a:r>
            <a:r>
              <a:rPr lang="ko-KR" altLang="en-US" sz="1500" spc="-100" dirty="0">
                <a:latin typeface="+mn-ea"/>
                <a:cs typeface="Segoe UI" panose="020B0502040204020203" pitchFamily="34" charset="0"/>
              </a:rPr>
              <a:t>학기 디지털 선도학교 활용을 목표로 </a:t>
            </a:r>
            <a:r>
              <a:rPr lang="ko-KR" altLang="en-US" sz="1500" b="1" spc="-1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모형 </a:t>
            </a:r>
            <a:r>
              <a:rPr lang="en-US" altLang="ko-KR" sz="1500" b="1" spc="-1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AI </a:t>
            </a:r>
            <a:r>
              <a:rPr lang="ko-KR" altLang="en-US" sz="1500" b="1" spc="-100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디지털교과서 준비 중</a:t>
            </a:r>
            <a:r>
              <a:rPr lang="en-US" altLang="ko-KR" sz="1300" spc="-100" dirty="0">
                <a:latin typeface="+mn-ea"/>
                <a:cs typeface="Segoe UI" panose="020B0502040204020203" pitchFamily="34" charset="0"/>
              </a:rPr>
              <a:t>(</a:t>
            </a:r>
            <a:r>
              <a:rPr lang="ko-KR" altLang="en-US" sz="1300" spc="-100" dirty="0">
                <a:latin typeface="+mn-ea"/>
                <a:cs typeface="Segoe UI" panose="020B0502040204020203" pitchFamily="34" charset="0"/>
              </a:rPr>
              <a:t>협력업체</a:t>
            </a:r>
            <a:r>
              <a:rPr lang="en-US" altLang="ko-KR" sz="1300" spc="-100" dirty="0">
                <a:latin typeface="+mn-ea"/>
                <a:cs typeface="Segoe UI" panose="020B0502040204020203" pitchFamily="34" charset="0"/>
              </a:rPr>
              <a:t>: </a:t>
            </a:r>
            <a:r>
              <a:rPr lang="ko-KR" altLang="en-US" sz="1300" spc="-100" dirty="0">
                <a:latin typeface="+mn-ea"/>
                <a:cs typeface="Segoe UI" panose="020B0502040204020203" pitchFamily="34" charset="0"/>
              </a:rPr>
              <a:t>라이브데이터</a:t>
            </a:r>
            <a:r>
              <a:rPr lang="en-US" altLang="ko-KR" sz="1300" spc="-100" dirty="0">
                <a:latin typeface="+mn-ea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8D4221-360F-6ABF-E253-D136474EB43F}"/>
              </a:ext>
            </a:extLst>
          </p:cNvPr>
          <p:cNvSpPr/>
          <p:nvPr/>
        </p:nvSpPr>
        <p:spPr>
          <a:xfrm>
            <a:off x="273050" y="2841029"/>
            <a:ext cx="1295574" cy="708647"/>
          </a:xfrm>
          <a:prstGeom prst="roundRect">
            <a:avLst>
              <a:gd name="adj" fmla="val 101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서비스 </a:t>
            </a:r>
            <a:r>
              <a:rPr lang="en-US" altLang="ko-KR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UI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D14220-F72E-A58D-DF51-82B94C1BF966}"/>
              </a:ext>
            </a:extLst>
          </p:cNvPr>
          <p:cNvSpPr/>
          <p:nvPr/>
        </p:nvSpPr>
        <p:spPr>
          <a:xfrm>
            <a:off x="1784896" y="2841030"/>
            <a:ext cx="3023642" cy="708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AI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디지털교과서 플랫폼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통합 서비스 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UI</a:t>
            </a: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디피니션</a:t>
            </a:r>
            <a:r>
              <a:rPr lang="en-US" altLang="ko-KR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뤼이드</a:t>
            </a:r>
            <a:endParaRPr lang="en-US" altLang="ko-KR" sz="1100" spc="-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61" name="사각형: 둥근 모서리 2060">
            <a:extLst>
              <a:ext uri="{FF2B5EF4-FFF2-40B4-BE49-F238E27FC236}">
                <a16:creationId xmlns:a16="http://schemas.microsoft.com/office/drawing/2014/main" id="{65CD8A4A-E83A-F8D1-4CB3-3E7E48EE2941}"/>
              </a:ext>
            </a:extLst>
          </p:cNvPr>
          <p:cNvSpPr/>
          <p:nvPr/>
        </p:nvSpPr>
        <p:spPr>
          <a:xfrm>
            <a:off x="272480" y="3725095"/>
            <a:ext cx="1295574" cy="708646"/>
          </a:xfrm>
          <a:prstGeom prst="roundRect">
            <a:avLst>
              <a:gd name="adj" fmla="val 101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전용 뷰어</a:t>
            </a:r>
            <a:endParaRPr lang="en-US" altLang="ko-KR" sz="1100" b="1" spc="-50" dirty="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2062" name="직사각형 2061">
            <a:extLst>
              <a:ext uri="{FF2B5EF4-FFF2-40B4-BE49-F238E27FC236}">
                <a16:creationId xmlns:a16="http://schemas.microsoft.com/office/drawing/2014/main" id="{BD3B1B36-5AF7-8A5E-40A1-4C1246BA8C78}"/>
              </a:ext>
            </a:extLst>
          </p:cNvPr>
          <p:cNvSpPr/>
          <p:nvPr/>
        </p:nvSpPr>
        <p:spPr>
          <a:xfrm>
            <a:off x="1784326" y="3725240"/>
            <a:ext cx="3023642" cy="708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교수학습 도구를 포함한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과목별 교과서 뷰어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</a:t>
            </a:r>
            <a:r>
              <a:rPr lang="ko-KR" altLang="en-US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이타래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셀바스</a:t>
            </a:r>
            <a:r>
              <a:rPr lang="ko-KR" altLang="en-US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AI, 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디피니션</a:t>
            </a:r>
            <a:endParaRPr lang="en-US" altLang="ko-KR" sz="1100" spc="-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3EF74D73-DAC7-2C2B-FDA5-76939264476D}"/>
              </a:ext>
            </a:extLst>
          </p:cNvPr>
          <p:cNvSpPr/>
          <p:nvPr/>
        </p:nvSpPr>
        <p:spPr>
          <a:xfrm>
            <a:off x="272480" y="4609160"/>
            <a:ext cx="1295574" cy="708645"/>
          </a:xfrm>
          <a:prstGeom prst="roundRect">
            <a:avLst>
              <a:gd name="adj" fmla="val 101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LMS</a:t>
            </a:r>
          </a:p>
        </p:txBody>
      </p:sp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0DFE40FB-6D84-65B9-6E89-C15BDE59763C}"/>
              </a:ext>
            </a:extLst>
          </p:cNvPr>
          <p:cNvSpPr/>
          <p:nvPr/>
        </p:nvSpPr>
        <p:spPr>
          <a:xfrm>
            <a:off x="1784326" y="4609450"/>
            <a:ext cx="3023642" cy="708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학습 관리 시스템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-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이력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수준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맞춤 커리큘럼 등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</a:t>
            </a:r>
            <a:r>
              <a:rPr lang="ko-KR" altLang="en-US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디피니션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러네틱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유비온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클라썸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뤼이드</a:t>
            </a:r>
            <a:endParaRPr lang="en-US" altLang="ko-KR" sz="1100" spc="-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67" name="사각형: 둥근 모서리 2066">
            <a:extLst>
              <a:ext uri="{FF2B5EF4-FFF2-40B4-BE49-F238E27FC236}">
                <a16:creationId xmlns:a16="http://schemas.microsoft.com/office/drawing/2014/main" id="{829692B2-5D87-0C63-03BA-960224CDA4C2}"/>
              </a:ext>
            </a:extLst>
          </p:cNvPr>
          <p:cNvSpPr/>
          <p:nvPr/>
        </p:nvSpPr>
        <p:spPr>
          <a:xfrm>
            <a:off x="272480" y="6157227"/>
            <a:ext cx="1295574" cy="488587"/>
          </a:xfrm>
          <a:prstGeom prst="roundRect">
            <a:avLst>
              <a:gd name="adj" fmla="val 101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클라우드</a:t>
            </a:r>
            <a:r>
              <a:rPr lang="en-US" altLang="ko-KR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인프라</a:t>
            </a:r>
            <a:endParaRPr lang="en-US" altLang="ko-KR" sz="1100" b="1" spc="-50" dirty="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2068" name="직사각형 2067">
            <a:extLst>
              <a:ext uri="{FF2B5EF4-FFF2-40B4-BE49-F238E27FC236}">
                <a16:creationId xmlns:a16="http://schemas.microsoft.com/office/drawing/2014/main" id="{0B2C576F-4046-E9B7-C114-7212EC511B57}"/>
              </a:ext>
            </a:extLst>
          </p:cNvPr>
          <p:cNvSpPr/>
          <p:nvPr/>
        </p:nvSpPr>
        <p:spPr>
          <a:xfrm>
            <a:off x="1784326" y="6157808"/>
            <a:ext cx="3023642" cy="48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플랫폼 구동 인프라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</a:t>
            </a:r>
            <a:r>
              <a:rPr lang="en-US" altLang="ko-KR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kt,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메가존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베스핀글로벌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69" name="사각형: 둥근 모서리 2068">
            <a:extLst>
              <a:ext uri="{FF2B5EF4-FFF2-40B4-BE49-F238E27FC236}">
                <a16:creationId xmlns:a16="http://schemas.microsoft.com/office/drawing/2014/main" id="{EAE0CA19-532A-BC2B-7C91-651E691C2F60}"/>
              </a:ext>
            </a:extLst>
          </p:cNvPr>
          <p:cNvSpPr/>
          <p:nvPr/>
        </p:nvSpPr>
        <p:spPr>
          <a:xfrm>
            <a:off x="272480" y="5493224"/>
            <a:ext cx="1295574" cy="488586"/>
          </a:xfrm>
          <a:prstGeom prst="roundRect">
            <a:avLst>
              <a:gd name="adj" fmla="val 101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CMS</a:t>
            </a:r>
          </a:p>
        </p:txBody>
      </p:sp>
      <p:sp>
        <p:nvSpPr>
          <p:cNvPr id="2070" name="직사각형 2069">
            <a:extLst>
              <a:ext uri="{FF2B5EF4-FFF2-40B4-BE49-F238E27FC236}">
                <a16:creationId xmlns:a16="http://schemas.microsoft.com/office/drawing/2014/main" id="{66BC7C57-89A9-455C-E512-09EC1A274D2D}"/>
              </a:ext>
            </a:extLst>
          </p:cNvPr>
          <p:cNvSpPr/>
          <p:nvPr/>
        </p:nvSpPr>
        <p:spPr>
          <a:xfrm>
            <a:off x="1784326" y="5493660"/>
            <a:ext cx="3023642" cy="48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문항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영상 등 콘텐츠 관리 시스템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디피니션</a:t>
            </a:r>
            <a:r>
              <a:rPr lang="en-US" altLang="ko-KR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유비온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71" name="사각형: 둥근 모서리 2070">
            <a:extLst>
              <a:ext uri="{FF2B5EF4-FFF2-40B4-BE49-F238E27FC236}">
                <a16:creationId xmlns:a16="http://schemas.microsoft.com/office/drawing/2014/main" id="{745A5E63-E660-7CA0-0CEC-D326B1FA6477}"/>
              </a:ext>
            </a:extLst>
          </p:cNvPr>
          <p:cNvSpPr/>
          <p:nvPr/>
        </p:nvSpPr>
        <p:spPr>
          <a:xfrm>
            <a:off x="5097016" y="2159041"/>
            <a:ext cx="1296000" cy="928707"/>
          </a:xfrm>
          <a:prstGeom prst="roundRect">
            <a:avLst>
              <a:gd name="adj" fmla="val 53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진단</a:t>
            </a:r>
            <a:r>
              <a:rPr lang="en-US" altLang="ko-KR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분석</a:t>
            </a:r>
            <a:r>
              <a:rPr lang="en-US" altLang="ko-KR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/</a:t>
            </a:r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추천</a:t>
            </a:r>
            <a:endParaRPr lang="en-US" altLang="ko-KR" sz="1100" b="1" spc="-50" dirty="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2072" name="직사각형 2071">
            <a:extLst>
              <a:ext uri="{FF2B5EF4-FFF2-40B4-BE49-F238E27FC236}">
                <a16:creationId xmlns:a16="http://schemas.microsoft.com/office/drawing/2014/main" id="{33F54750-91E2-D050-10C3-47ABFAC4D232}"/>
              </a:ext>
            </a:extLst>
          </p:cNvPr>
          <p:cNvSpPr/>
          <p:nvPr/>
        </p:nvSpPr>
        <p:spPr>
          <a:xfrm>
            <a:off x="6609184" y="2159042"/>
            <a:ext cx="3024000" cy="928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sp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교육과정 기반 </a:t>
            </a:r>
            <a:r>
              <a:rPr lang="ko-KR" altLang="en-US" sz="11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지식맵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생성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-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지식개념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및 개념 간 관계 정의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개인 맞춤 최적 학습 경로 추천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</a:t>
            </a:r>
            <a:r>
              <a:rPr lang="ko-KR" altLang="en-US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라이브데이터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애자일소다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</a:t>
            </a:r>
            <a:r>
              <a:rPr lang="en-US" altLang="ko-KR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뤼이드</a:t>
            </a:r>
            <a:endParaRPr lang="en-US" altLang="ko-KR" sz="1100" spc="-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75" name="사각형: 둥근 모서리 2074">
            <a:extLst>
              <a:ext uri="{FF2B5EF4-FFF2-40B4-BE49-F238E27FC236}">
                <a16:creationId xmlns:a16="http://schemas.microsoft.com/office/drawing/2014/main" id="{E0B7296E-C8FD-69F3-B7B5-B09D9D6F7740}"/>
              </a:ext>
            </a:extLst>
          </p:cNvPr>
          <p:cNvSpPr/>
          <p:nvPr/>
        </p:nvSpPr>
        <p:spPr>
          <a:xfrm>
            <a:off x="5097016" y="3335636"/>
            <a:ext cx="1296000" cy="708645"/>
          </a:xfrm>
          <a:prstGeom prst="roundRect">
            <a:avLst>
              <a:gd name="adj" fmla="val 101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음성 인식</a:t>
            </a:r>
            <a:endParaRPr lang="en-US" altLang="ko-KR" sz="1100" b="1" spc="-50" dirty="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2076" name="직사각형 2075">
            <a:extLst>
              <a:ext uri="{FF2B5EF4-FFF2-40B4-BE49-F238E27FC236}">
                <a16:creationId xmlns:a16="http://schemas.microsoft.com/office/drawing/2014/main" id="{99871EE1-8128-BC65-9556-EB13E8CBBF94}"/>
              </a:ext>
            </a:extLst>
          </p:cNvPr>
          <p:cNvSpPr/>
          <p:nvPr/>
        </p:nvSpPr>
        <p:spPr>
          <a:xfrm>
            <a:off x="6621971" y="3335637"/>
            <a:ext cx="3024000" cy="708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sp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음성 발화를 텍스트로 인식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</a:t>
            </a:r>
            <a:r>
              <a:rPr lang="en-US" altLang="ko-KR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LC CNS, 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셀바스</a:t>
            </a:r>
            <a:r>
              <a:rPr lang="ko-KR" altLang="en-US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</a:t>
            </a:r>
            <a:r>
              <a:rPr lang="en-US" altLang="ko-KR" sz="1100" spc="-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네이버 </a:t>
            </a:r>
            <a:r>
              <a:rPr lang="en-US" altLang="ko-KR" sz="11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Clova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카카오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구글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오픈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AI(</a:t>
            </a:r>
            <a:r>
              <a:rPr lang="ko-KR" altLang="en-US" sz="11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위스퍼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등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79" name="사각형: 둥근 모서리 2078">
            <a:extLst>
              <a:ext uri="{FF2B5EF4-FFF2-40B4-BE49-F238E27FC236}">
                <a16:creationId xmlns:a16="http://schemas.microsoft.com/office/drawing/2014/main" id="{49E5584D-C072-36E8-0DBF-33C09BD02B6C}"/>
              </a:ext>
            </a:extLst>
          </p:cNvPr>
          <p:cNvSpPr/>
          <p:nvPr/>
        </p:nvSpPr>
        <p:spPr>
          <a:xfrm>
            <a:off x="5097463" y="4292169"/>
            <a:ext cx="1296000" cy="488587"/>
          </a:xfrm>
          <a:prstGeom prst="roundRect">
            <a:avLst>
              <a:gd name="adj" fmla="val 101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spc="-50" dirty="0" err="1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챗봇</a:t>
            </a:r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(AI </a:t>
            </a:r>
            <a:r>
              <a:rPr lang="ko-KR" altLang="en-US" sz="1100" b="1" spc="-50" dirty="0" err="1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튜터</a:t>
            </a:r>
            <a:r>
              <a:rPr lang="en-US" altLang="ko-KR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080" name="직사각형 2079">
            <a:extLst>
              <a:ext uri="{FF2B5EF4-FFF2-40B4-BE49-F238E27FC236}">
                <a16:creationId xmlns:a16="http://schemas.microsoft.com/office/drawing/2014/main" id="{4CD7DFF1-49FA-C0E0-1C70-57CC0A2F8D0F}"/>
              </a:ext>
            </a:extLst>
          </p:cNvPr>
          <p:cNvSpPr/>
          <p:nvPr/>
        </p:nvSpPr>
        <p:spPr>
          <a:xfrm>
            <a:off x="6622418" y="4292171"/>
            <a:ext cx="3024000" cy="48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sp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교육과정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교과서 기반 교육용 </a:t>
            </a:r>
            <a:r>
              <a:rPr lang="ko-KR" altLang="en-US" sz="11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챗봇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웨일스페이스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클레온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마음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AI</a:t>
            </a:r>
          </a:p>
        </p:txBody>
      </p:sp>
      <p:sp>
        <p:nvSpPr>
          <p:cNvPr id="2081" name="사각형: 둥근 모서리 2080">
            <a:extLst>
              <a:ext uri="{FF2B5EF4-FFF2-40B4-BE49-F238E27FC236}">
                <a16:creationId xmlns:a16="http://schemas.microsoft.com/office/drawing/2014/main" id="{A143CF53-4D72-5391-7494-8584F008E430}"/>
              </a:ext>
            </a:extLst>
          </p:cNvPr>
          <p:cNvSpPr/>
          <p:nvPr/>
        </p:nvSpPr>
        <p:spPr>
          <a:xfrm>
            <a:off x="5106301" y="5028645"/>
            <a:ext cx="1296000" cy="488587"/>
          </a:xfrm>
          <a:prstGeom prst="roundRect">
            <a:avLst>
              <a:gd name="adj" fmla="val 101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AI </a:t>
            </a:r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훈련</a:t>
            </a:r>
            <a:endParaRPr lang="en-US" altLang="ko-KR" sz="1100" b="1" spc="-50" dirty="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2082" name="직사각형 2081">
            <a:extLst>
              <a:ext uri="{FF2B5EF4-FFF2-40B4-BE49-F238E27FC236}">
                <a16:creationId xmlns:a16="http://schemas.microsoft.com/office/drawing/2014/main" id="{A64AEE92-8B38-B8BC-77BD-1668108CA265}"/>
              </a:ext>
            </a:extLst>
          </p:cNvPr>
          <p:cNvSpPr/>
          <p:nvPr/>
        </p:nvSpPr>
        <p:spPr>
          <a:xfrm>
            <a:off x="6631256" y="5028646"/>
            <a:ext cx="3024000" cy="48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sp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AI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성능 개선을 위한 학습 데이터 수집</a:t>
            </a: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가공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크라우드웍스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5AF8F5B-C414-F23A-A876-3820CDE97779}"/>
              </a:ext>
            </a:extLst>
          </p:cNvPr>
          <p:cNvSpPr/>
          <p:nvPr/>
        </p:nvSpPr>
        <p:spPr>
          <a:xfrm>
            <a:off x="268406" y="2060611"/>
            <a:ext cx="1295574" cy="708647"/>
          </a:xfrm>
          <a:prstGeom prst="roundRect">
            <a:avLst>
              <a:gd name="adj" fmla="val 101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spc="-5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  <a:sym typeface="Wingdings" panose="05000000000000000000" pitchFamily="2" charset="2"/>
              </a:rPr>
              <a:t>콘텐츠 표현</a:t>
            </a:r>
            <a:endParaRPr lang="en-US" altLang="ko-KR" sz="1100" b="1" spc="-50" dirty="0">
              <a:solidFill>
                <a:schemeClr val="tx1"/>
              </a:solidFill>
              <a:latin typeface="+mn-ea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B884D6-9B5E-598C-4172-0345C8FCD76B}"/>
              </a:ext>
            </a:extLst>
          </p:cNvPr>
          <p:cNvSpPr/>
          <p:nvPr/>
        </p:nvSpPr>
        <p:spPr>
          <a:xfrm>
            <a:off x="1780252" y="2060612"/>
            <a:ext cx="3023642" cy="488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t">
            <a:spAutoFit/>
          </a:bodyPr>
          <a:lstStyle/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•	AI </a:t>
            </a:r>
            <a:r>
              <a:rPr lang="ko-KR" altLang="en-US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디지털교과서 콘텐츠 디스플레이</a:t>
            </a:r>
            <a:endParaRPr lang="en-US" altLang="ko-KR" sz="1100" spc="-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defTabSz="179388">
              <a:lnSpc>
                <a:spcPct val="130000"/>
              </a:lnSpc>
            </a:pPr>
            <a:r>
              <a:rPr lang="en-US" altLang="ko-KR" sz="11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*	</a:t>
            </a:r>
            <a:r>
              <a:rPr lang="ko-KR" altLang="en-US" sz="1100" spc="-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코드넛</a:t>
            </a:r>
            <a:endParaRPr lang="en-US" altLang="ko-KR" sz="1100" spc="-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3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C7BE5722-A7E3-374A-A62F-8940B77F8910}"/>
              </a:ext>
            </a:extLst>
          </p:cNvPr>
          <p:cNvSpPr txBox="1"/>
          <p:nvPr/>
        </p:nvSpPr>
        <p:spPr>
          <a:xfrm>
            <a:off x="272484" y="239049"/>
            <a:ext cx="5839997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# </a:t>
            </a:r>
            <a:r>
              <a:rPr lang="ko-KR" altLang="en-US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디지털 기반 교육혁신 방안 주요 내용 </a:t>
            </a:r>
            <a:r>
              <a:rPr lang="en-US" altLang="ko-KR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(2023.02.23)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DC6129-DEB2-73BD-3028-6B29A626513D}"/>
              </a:ext>
            </a:extLst>
          </p:cNvPr>
          <p:cNvSpPr/>
          <p:nvPr/>
        </p:nvSpPr>
        <p:spPr>
          <a:xfrm>
            <a:off x="272480" y="1700808"/>
            <a:ext cx="4320000" cy="252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•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교과의 특성에 맞는 인공지능 기술 적용</a:t>
            </a:r>
            <a:endParaRPr lang="en-US" altLang="ko-KR" sz="1100" b="1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수학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인공지능 </a:t>
            </a:r>
            <a:r>
              <a:rPr lang="ko-KR" altLang="en-US" sz="1100" spc="-50" err="1">
                <a:solidFill>
                  <a:schemeClr val="tx1"/>
                </a:solidFill>
                <a:latin typeface="+mj-ea"/>
                <a:ea typeface="+mj-ea"/>
              </a:rPr>
              <a:t>튜터링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 기능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학생 맞춤 학습 지원</a:t>
            </a: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 -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영어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인공지능 </a:t>
            </a:r>
            <a:r>
              <a:rPr lang="ko-KR" altLang="en-US" sz="1100" spc="-50" err="1">
                <a:solidFill>
                  <a:schemeClr val="tx1"/>
                </a:solidFill>
                <a:latin typeface="+mj-ea"/>
                <a:ea typeface="+mj-ea"/>
              </a:rPr>
              <a:t>음성익식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 기능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듣기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말하기 연습 지원</a:t>
            </a: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 -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정보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코딩교육 체험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실습 강화하는 방안</a:t>
            </a: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 * AI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디지털교과서 적용 과목은 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월에 최종 확정 예정</a:t>
            </a: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• 2025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년 초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3~4,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중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1,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고등 공통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일반선택 과목부터 적용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  2027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년까지 단계적으로 도입할 예정</a:t>
            </a:r>
            <a:endParaRPr lang="en-US" altLang="ko-KR" sz="1100" b="1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• </a:t>
            </a:r>
            <a:r>
              <a:rPr lang="ko-KR" altLang="en-US" sz="1100" b="1" spc="-50" err="1">
                <a:solidFill>
                  <a:schemeClr val="tx1"/>
                </a:solidFill>
                <a:latin typeface="+mj-ea"/>
                <a:ea typeface="+mj-ea"/>
              </a:rPr>
              <a:t>발행사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 단독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또는 </a:t>
            </a:r>
            <a:r>
              <a:rPr lang="ko-KR" altLang="en-US" sz="1100" b="1" spc="-50" err="1">
                <a:solidFill>
                  <a:schemeClr val="tx1"/>
                </a:solidFill>
                <a:latin typeface="+mj-ea"/>
                <a:ea typeface="+mj-ea"/>
              </a:rPr>
              <a:t>에튜테크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 업체와의 협업을 통해 개발</a:t>
            </a:r>
            <a:endParaRPr lang="en-US" altLang="ko-KR" sz="1100" b="1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ko-KR" altLang="en-US" sz="1100" spc="-5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32EDB-2A5F-ED36-D40B-F78916ADC06F}"/>
              </a:ext>
            </a:extLst>
          </p:cNvPr>
          <p:cNvSpPr/>
          <p:nvPr/>
        </p:nvSpPr>
        <p:spPr>
          <a:xfrm>
            <a:off x="272480" y="4545125"/>
            <a:ext cx="4320000" cy="1950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•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교실 수업의 변화를 이끄는 교사들을 집중 양성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(T.O.U.C.H)</a:t>
            </a:r>
          </a:p>
          <a:p>
            <a:pPr defTabSz="447675"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-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규모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: 400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명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('23) 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 800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명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('24)  1,500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명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('25)</a:t>
            </a:r>
          </a:p>
          <a:p>
            <a:pPr defTabSz="447675"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  -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역할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: AI</a:t>
            </a:r>
            <a:r>
              <a:rPr lang="ko-KR" altLang="en-US" sz="1100" spc="-50" err="1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디교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 적용 과목 교사들의 교수학습방법 혁신 지원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,</a:t>
            </a:r>
          </a:p>
          <a:p>
            <a:pPr defTabSz="447675"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    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rPr>
              <a:t>학교관리자 인식 개선 연수에 강사요원으로 참여</a:t>
            </a: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 defTabSz="447675"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* Teachers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who Upgrade Class with High-tech</a:t>
            </a:r>
          </a:p>
          <a:p>
            <a:pPr>
              <a:lnSpc>
                <a:spcPct val="130000"/>
              </a:lnSpc>
            </a:pP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• AI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디지털교과서 적용 대상 교원에 대해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   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- 40%('24), 70%('25), 100%('26)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연수 완료 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893CFF-FC2F-9CF5-C0F6-F3A9CB08399A}"/>
              </a:ext>
            </a:extLst>
          </p:cNvPr>
          <p:cNvSpPr/>
          <p:nvPr/>
        </p:nvSpPr>
        <p:spPr>
          <a:xfrm>
            <a:off x="272480" y="1268485"/>
            <a:ext cx="4536058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2025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년 수학</a:t>
            </a: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영어</a:t>
            </a: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정보 교과에 </a:t>
            </a: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AI 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디지털교과서 도입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806E5B-569E-8F5D-E25F-D2EFB3E79764}"/>
              </a:ext>
            </a:extLst>
          </p:cNvPr>
          <p:cNvSpPr/>
          <p:nvPr/>
        </p:nvSpPr>
        <p:spPr>
          <a:xfrm>
            <a:off x="272992" y="4040793"/>
            <a:ext cx="4536058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인공지능을 활용하며 인간적으로 지도하는 </a:t>
            </a: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TOUCH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300" b="1" spc="-100" err="1">
                <a:solidFill>
                  <a:schemeClr val="tx1"/>
                </a:solidFill>
                <a:latin typeface="+mj-ea"/>
                <a:ea typeface="+mj-ea"/>
              </a:rPr>
              <a:t>교사단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 양성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5546C3-D067-FBFB-3A92-9C33E5E30E68}"/>
              </a:ext>
            </a:extLst>
          </p:cNvPr>
          <p:cNvSpPr/>
          <p:nvPr/>
        </p:nvSpPr>
        <p:spPr>
          <a:xfrm>
            <a:off x="5097462" y="1736811"/>
            <a:ext cx="4534262" cy="2330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•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한국교육개발원을 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'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디지털교육지원센터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'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로 지정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다양한 교수학습 모델 개발하여 현장 제공</a:t>
            </a:r>
            <a:endParaRPr lang="en-US" altLang="ko-KR" sz="1100" b="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-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학습상황 사전 진단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이해 수준 파악</a:t>
            </a: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- </a:t>
            </a:r>
            <a:r>
              <a:rPr lang="ko-KR" altLang="en-US" sz="1100" spc="-50" err="1">
                <a:solidFill>
                  <a:schemeClr val="tx1"/>
                </a:solidFill>
                <a:latin typeface="+mj-ea"/>
                <a:ea typeface="+mj-ea"/>
              </a:rPr>
              <a:t>방과후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보충수업 등에서 예복습을 위해 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r>
              <a:rPr lang="ko-KR" altLang="en-US" sz="1100" spc="-50" err="1">
                <a:solidFill>
                  <a:schemeClr val="tx1"/>
                </a:solidFill>
                <a:latin typeface="+mj-ea"/>
                <a:ea typeface="+mj-ea"/>
              </a:rPr>
              <a:t>튜터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 활용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학습부진 학생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취약계층 학생에 대한 보충학습 등</a:t>
            </a: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•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디지털기기 사용에 대한 학부모 우려 해소</a:t>
            </a:r>
            <a:endParaRPr lang="en-US" altLang="ko-KR" sz="1100" b="1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-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유해 사이트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/app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차단 등 안전한 사용 환경 구축</a:t>
            </a: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-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학생 디지털기기 사용에 대한 실천적 교육법 고도화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8D062A-63D2-B01B-D689-88DF81289E49}"/>
              </a:ext>
            </a:extLst>
          </p:cNvPr>
          <p:cNvSpPr/>
          <p:nvPr/>
        </p:nvSpPr>
        <p:spPr>
          <a:xfrm>
            <a:off x="5102584" y="1267872"/>
            <a:ext cx="4534262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인공지능 활용 교수학습법 등 다양한 수업 모델 개발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64D4E1-CBAC-F90A-9144-10553D060A7C}"/>
              </a:ext>
            </a:extLst>
          </p:cNvPr>
          <p:cNvSpPr/>
          <p:nvPr/>
        </p:nvSpPr>
        <p:spPr>
          <a:xfrm>
            <a:off x="5100098" y="4509435"/>
            <a:ext cx="4534262" cy="575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• '23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년 상반기 공모를 통해 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개 시범 교육청 선정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교육청별 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40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개 내외의 선도학교 지정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운영</a:t>
            </a:r>
            <a:endParaRPr lang="en-US" altLang="ko-KR" sz="1100" spc="-5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ko-KR" altLang="en-US" sz="1100" spc="-5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38AFE4-A547-0D4D-CE0A-3F9EB4D931EC}"/>
              </a:ext>
            </a:extLst>
          </p:cNvPr>
          <p:cNvSpPr/>
          <p:nvPr/>
        </p:nvSpPr>
        <p:spPr>
          <a:xfrm>
            <a:off x="5105220" y="4028619"/>
            <a:ext cx="4534262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2023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7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개 시범교육청</a:t>
            </a:r>
            <a:r>
              <a:rPr lang="en-US" altLang="ko-KR" sz="1300" b="1" spc="-100">
                <a:solidFill>
                  <a:schemeClr val="tx1"/>
                </a:solidFill>
                <a:latin typeface="+mj-ea"/>
                <a:ea typeface="+mj-ea"/>
              </a:rPr>
              <a:t>, 300</a:t>
            </a: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개 디지털 선도학교 운영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7D72B-D089-8E34-096F-B0611E54901F}"/>
              </a:ext>
            </a:extLst>
          </p:cNvPr>
          <p:cNvSpPr/>
          <p:nvPr/>
        </p:nvSpPr>
        <p:spPr>
          <a:xfrm>
            <a:off x="5097462" y="5782064"/>
            <a:ext cx="4534262" cy="95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• '25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년 </a:t>
            </a:r>
            <a:r>
              <a:rPr lang="en-US" altLang="ko-KR" sz="1100" b="1" spc="-50">
                <a:solidFill>
                  <a:schemeClr val="tx1"/>
                </a:solidFill>
                <a:latin typeface="+mj-ea"/>
                <a:ea typeface="+mj-ea"/>
              </a:rPr>
              <a:t>AI</a:t>
            </a:r>
            <a:r>
              <a:rPr lang="ko-KR" altLang="en-US" sz="1100" b="1" spc="-50">
                <a:solidFill>
                  <a:schemeClr val="tx1"/>
                </a:solidFill>
                <a:latin typeface="+mj-ea"/>
                <a:ea typeface="+mj-ea"/>
              </a:rPr>
              <a:t>디지털교과서 도입 전까지 디지털기기 및 무선망 점검</a:t>
            </a:r>
            <a:endParaRPr lang="en-US" altLang="ko-KR" sz="1100" b="1" spc="-50">
              <a:solidFill>
                <a:schemeClr val="tx1"/>
              </a:solidFill>
              <a:latin typeface="+mj-ea"/>
              <a:ea typeface="+mj-ea"/>
            </a:endParaRPr>
          </a:p>
          <a:p>
            <a:pPr defTabSz="447675">
              <a:lnSpc>
                <a:spcPct val="130000"/>
              </a:lnSpc>
            </a:pPr>
            <a:r>
              <a:rPr lang="en-US" altLang="ko-KR" sz="1100" b="0" spc="-50">
                <a:solidFill>
                  <a:schemeClr val="tx1"/>
                </a:solidFill>
                <a:latin typeface="+mj-ea"/>
                <a:ea typeface="+mj-ea"/>
              </a:rPr>
              <a:t>  - </a:t>
            </a:r>
            <a:r>
              <a:rPr lang="ko-KR" altLang="en-US" sz="1100" b="0" spc="-50">
                <a:solidFill>
                  <a:schemeClr val="tx1"/>
                </a:solidFill>
                <a:latin typeface="+mj-ea"/>
                <a:ea typeface="+mj-ea"/>
              </a:rPr>
              <a:t>디지털기기 보급 현황 파악</a:t>
            </a:r>
            <a:r>
              <a:rPr lang="en-US" altLang="ko-KR" sz="1100" b="0" spc="-5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100" b="0" spc="-50">
                <a:solidFill>
                  <a:schemeClr val="tx1"/>
                </a:solidFill>
                <a:latin typeface="+mj-ea"/>
                <a:ea typeface="+mj-ea"/>
              </a:rPr>
              <a:t>시도교육청</a:t>
            </a:r>
            <a:r>
              <a:rPr lang="en-US" altLang="ko-KR" sz="1100" b="0" spc="-5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defTabSz="447675">
              <a:lnSpc>
                <a:spcPct val="130000"/>
              </a:lnSpc>
            </a:pP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  - 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기 보급 디바이스의 기능</a:t>
            </a:r>
            <a:r>
              <a:rPr lang="en-US" altLang="ko-KR" sz="1100" spc="-5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100" spc="-50">
                <a:solidFill>
                  <a:schemeClr val="tx1"/>
                </a:solidFill>
                <a:latin typeface="+mj-ea"/>
                <a:ea typeface="+mj-ea"/>
              </a:rPr>
              <a:t>사양 점검 등</a:t>
            </a:r>
            <a:endParaRPr lang="en-US" altLang="ko-KR" sz="1100" b="0" spc="-5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C8CEE9-0454-A090-CEB0-36CCBDB275CB}"/>
              </a:ext>
            </a:extLst>
          </p:cNvPr>
          <p:cNvSpPr/>
          <p:nvPr/>
        </p:nvSpPr>
        <p:spPr>
          <a:xfrm>
            <a:off x="5028846" y="5301248"/>
            <a:ext cx="4608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300" b="1" spc="-100">
                <a:solidFill>
                  <a:schemeClr val="tx1"/>
                </a:solidFill>
                <a:latin typeface="+mj-ea"/>
                <a:ea typeface="+mj-ea"/>
              </a:rPr>
              <a:t>디지털 기기 및 무선망 확충</a:t>
            </a:r>
          </a:p>
        </p:txBody>
      </p:sp>
    </p:spTree>
    <p:extLst>
      <p:ext uri="{BB962C8B-B14F-4D97-AF65-F5344CB8AC3E}">
        <p14:creationId xmlns:p14="http://schemas.microsoft.com/office/powerpoint/2010/main" val="363328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3A651685-A860-FEF2-02FD-E5D4647D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463" y="2060848"/>
            <a:ext cx="4615940" cy="24482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2290780-A165-8A6D-E0D6-6232B54384B7}"/>
              </a:ext>
            </a:extLst>
          </p:cNvPr>
          <p:cNvSpPr txBox="1"/>
          <p:nvPr/>
        </p:nvSpPr>
        <p:spPr>
          <a:xfrm>
            <a:off x="272484" y="239049"/>
            <a:ext cx="4599272" cy="381643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# </a:t>
            </a:r>
            <a:r>
              <a:rPr lang="ko-KR" altLang="en-US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교육부 업무보고 주요 내용 </a:t>
            </a:r>
            <a:r>
              <a:rPr lang="en-US" altLang="ko-KR" sz="2000" spc="-100">
                <a:solidFill>
                  <a:schemeClr val="tx1">
                    <a:alpha val="87000"/>
                  </a:schemeClr>
                </a:solidFill>
                <a:latin typeface="+mn-ea"/>
                <a:cs typeface="Segoe UI" panose="020B0502040204020203" pitchFamily="34" charset="0"/>
              </a:rPr>
              <a:t>(2023.01.05)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0F1A426-1BED-45D2-1225-1D63BCD08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66" y="843091"/>
            <a:ext cx="4319910" cy="579111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4325C2-4F7E-302C-8CB2-20A5E7AD0446}"/>
              </a:ext>
            </a:extLst>
          </p:cNvPr>
          <p:cNvSpPr/>
          <p:nvPr/>
        </p:nvSpPr>
        <p:spPr>
          <a:xfrm>
            <a:off x="2225534" y="2132856"/>
            <a:ext cx="1575338" cy="2607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199789D-13AB-E049-53B7-95316153CB0F}"/>
              </a:ext>
            </a:extLst>
          </p:cNvPr>
          <p:cNvCxnSpPr>
            <a:cxnSpLocks/>
          </p:cNvCxnSpPr>
          <p:nvPr/>
        </p:nvCxnSpPr>
        <p:spPr>
          <a:xfrm>
            <a:off x="3800872" y="2204864"/>
            <a:ext cx="1296143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15EF53-9640-E2FF-3EB7-92C0AD3D4355}"/>
              </a:ext>
            </a:extLst>
          </p:cNvPr>
          <p:cNvSpPr/>
          <p:nvPr/>
        </p:nvSpPr>
        <p:spPr>
          <a:xfrm>
            <a:off x="5366830" y="2645877"/>
            <a:ext cx="4050666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00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2635</Words>
  <Application>Microsoft Office PowerPoint</Application>
  <PresentationFormat>A4 용지(210x297mm)</PresentationFormat>
  <Paragraphs>423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이성용(Sungyong Lee) 팀장</dc:creator>
  <cp:lastModifiedBy>종희 김</cp:lastModifiedBy>
  <cp:revision>2</cp:revision>
  <cp:lastPrinted>2022-05-31T01:24:43Z</cp:lastPrinted>
  <dcterms:created xsi:type="dcterms:W3CDTF">2019-08-08T00:12:43Z</dcterms:created>
  <dcterms:modified xsi:type="dcterms:W3CDTF">2023-06-02T05:58:32Z</dcterms:modified>
</cp:coreProperties>
</file>