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81" r:id="rId4"/>
    <p:sldId id="277" r:id="rId5"/>
    <p:sldId id="283" r:id="rId6"/>
    <p:sldId id="276" r:id="rId7"/>
    <p:sldId id="280" r:id="rId8"/>
    <p:sldId id="279" r:id="rId9"/>
    <p:sldId id="273" r:id="rId10"/>
    <p:sldId id="282" r:id="rId11"/>
    <p:sldId id="260" r:id="rId12"/>
  </p:sldIdLst>
  <p:sldSz cx="12192000" cy="6858000"/>
  <p:notesSz cx="7102475" cy="10233025"/>
  <p:embeddedFontLst>
    <p:embeddedFont>
      <p:font typeface="-윤고딕340" panose="0203050400010101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-윤고딕350" panose="02030504000101010101" pitchFamily="18" charset="-127"/>
      <p:regular r:id="rId18"/>
    </p:embeddedFont>
    <p:embeddedFont>
      <p:font typeface="-윤고딕330" panose="02030504000101010101" pitchFamily="18" charset="-127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9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66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8295" autoAdjust="0"/>
  </p:normalViewPr>
  <p:slideViewPr>
    <p:cSldViewPr snapToGrid="0">
      <p:cViewPr varScale="1">
        <p:scale>
          <a:sx n="42" d="100"/>
          <a:sy n="42" d="100"/>
        </p:scale>
        <p:origin x="43" y="518"/>
      </p:cViewPr>
      <p:guideLst>
        <p:guide orient="horz" pos="2160"/>
        <p:guide pos="49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5"/>
    </p:cViewPr>
  </p:sorter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3CBB13C5-DD99-488C-8736-12EA7C9A80F5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0D932308-16BF-483F-8F30-0C6BA351EC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62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7BED97C5-03FD-47EF-A699-198B16CBD518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F45CC0AD-6F3C-4D1A-82BA-BFAD64C4D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1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C0AD-6F3C-4D1A-82BA-BFAD64C4D6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C0AD-6F3C-4D1A-82BA-BFAD64C4D6EE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363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C0AD-6F3C-4D1A-82BA-BFAD64C4D6E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158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CC0AD-6F3C-4D1A-82BA-BFAD64C4D6EE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890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36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7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7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6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2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9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14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2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0F0A-85B1-4CB7-B837-2E4DEC2413B9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9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20F0A-85B1-4CB7-B837-2E4DEC2413B9}" type="datetimeFigureOut">
              <a:rPr lang="ko-KR" altLang="en-US" smtClean="0"/>
              <a:pPr/>
              <a:t>2015-12-14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79389-A699-4671-BA28-AFD703B5DE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8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7453" y="1030665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8800" dirty="0" smtClean="0">
                <a:latin typeface="-윤고딕340" pitchFamily="18" charset="-127"/>
                <a:ea typeface="-윤고딕340" pitchFamily="18" charset="-127"/>
              </a:rPr>
              <a:t>TIPPING</a:t>
            </a:r>
            <a:r>
              <a:rPr lang="en-US" altLang="ko-KR" sz="8800" dirty="0" smtClean="0">
                <a:solidFill>
                  <a:schemeClr val="accent5">
                    <a:lumMod val="50000"/>
                  </a:schemeClr>
                </a:solidFill>
                <a:latin typeface="-윤고딕340" pitchFamily="18" charset="-127"/>
                <a:ea typeface="-윤고딕340" pitchFamily="18" charset="-127"/>
              </a:rPr>
              <a:t>P</a:t>
            </a:r>
            <a:r>
              <a:rPr lang="en-US" altLang="ko-KR" sz="8800" dirty="0" smtClean="0">
                <a:latin typeface="-윤고딕340" pitchFamily="18" charset="-127"/>
                <a:ea typeface="-윤고딕340" pitchFamily="18" charset="-127"/>
              </a:rPr>
              <a:t>OINT</a:t>
            </a:r>
            <a:endParaRPr lang="ko-KR" altLang="en-US" sz="6600" dirty="0">
              <a:latin typeface="-윤고딕340" pitchFamily="18" charset="-127"/>
              <a:ea typeface="-윤고딕340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409905"/>
            <a:ext cx="9144000" cy="928370"/>
          </a:xfrm>
        </p:spPr>
        <p:txBody>
          <a:bodyPr/>
          <a:lstStyle/>
          <a:p>
            <a:pPr algn="r"/>
            <a:r>
              <a:rPr lang="en-US" altLang="ko-KR" b="1" dirty="0" smtClean="0"/>
              <a:t>4</a:t>
            </a:r>
            <a:r>
              <a:rPr lang="ko-KR" altLang="en-US" b="1" dirty="0" smtClean="0"/>
              <a:t>조</a:t>
            </a:r>
            <a:endParaRPr lang="en-US" altLang="ko-KR" b="1" dirty="0" smtClean="0"/>
          </a:p>
          <a:p>
            <a:pPr algn="r"/>
            <a:r>
              <a:rPr lang="ko-KR" altLang="en-US" b="1" dirty="0" smtClean="0"/>
              <a:t>이연호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홍재혁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이상국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허준영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송혜진 </a:t>
            </a:r>
            <a:r>
              <a:rPr lang="en-US" altLang="ko-KR" b="1" dirty="0" smtClean="0"/>
              <a:t>/ </a:t>
            </a:r>
            <a:r>
              <a:rPr lang="ko-KR" altLang="en-US" b="1" dirty="0" err="1" smtClean="0"/>
              <a:t>김태유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243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6643710"/>
            <a:ext cx="12192000" cy="2438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1" name="Picture 3" descr="C:\Users\kosta\Desktop\1.png"/>
          <p:cNvPicPr>
            <a:picLocks noChangeAspect="1" noChangeArrowheads="1"/>
          </p:cNvPicPr>
          <p:nvPr/>
        </p:nvPicPr>
        <p:blipFill>
          <a:blip r:embed="rId2" cstate="print"/>
          <a:srcRect t="25914" b="27126"/>
          <a:stretch>
            <a:fillRect/>
          </a:stretch>
        </p:blipFill>
        <p:spPr bwMode="auto">
          <a:xfrm>
            <a:off x="5349481" y="1259723"/>
            <a:ext cx="7637442" cy="5074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693674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8946" y="590552"/>
            <a:ext cx="10073053" cy="252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54241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 </a:t>
            </a:r>
            <a:r>
              <a:rPr lang="ko-KR" altLang="en-US" sz="2000" dirty="0" err="1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맵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5" name="양쪽 모서리가 둥근 사각형 24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46875" y="-4735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인프라 구성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8509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34230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미 구현 사항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70297"/>
              </p:ext>
            </p:extLst>
          </p:nvPr>
        </p:nvGraphicFramePr>
        <p:xfrm>
          <a:off x="461639" y="1171856"/>
          <a:ext cx="11221374" cy="529683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48735"/>
                <a:gridCol w="8572639"/>
              </a:tblGrid>
              <a:tr h="643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신용카드 결제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템플릿 </a:t>
                      </a:r>
                      <a:r>
                        <a:rPr lang="en-US" altLang="ko-KR" dirty="0" smtClean="0"/>
                        <a:t>CSS </a:t>
                      </a:r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72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홍재혁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dirty="0" smtClean="0"/>
                        <a:t>- My Page</a:t>
                      </a: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dirty="0" smtClean="0"/>
                        <a:t> 관리자 관리</a:t>
                      </a:r>
                      <a:endParaRPr lang="en-US" altLang="ko-KR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프로젝트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카테고리별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둘러보기 관리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872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이상국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페이스북</a:t>
                      </a:r>
                      <a:r>
                        <a:rPr lang="ko-KR" altLang="en-US" dirty="0" smtClean="0"/>
                        <a:t> 공유하기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smtClean="0"/>
                        <a:t>프로젝트 등록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수정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메인 이미지</a:t>
                      </a:r>
                      <a:r>
                        <a:rPr lang="en-US" altLang="ko-KR" dirty="0" smtClean="0"/>
                        <a:t>, - </a:t>
                      </a:r>
                      <a:r>
                        <a:rPr lang="ko-KR" altLang="en-US" dirty="0" err="1" smtClean="0"/>
                        <a:t>네이버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게시판 에디터 응용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사진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오류 처리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허준영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로그인</a:t>
                      </a:r>
                      <a:endParaRPr lang="en-US" altLang="ko-KR" dirty="0" smtClean="0"/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로그아웃</a:t>
                      </a:r>
                      <a:endParaRPr lang="en-US" altLang="ko-KR" dirty="0" smtClean="0"/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회원탈퇴</a:t>
                      </a:r>
                      <a:endParaRPr lang="en-US" altLang="ko-KR" dirty="0" smtClean="0"/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공지사항 작성 및 수정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삭제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804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김태유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- Proposer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관리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은행 관리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72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송혜진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회원가입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회원수정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8013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2875" y="1052513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45264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itchFamily="18" charset="-127"/>
                <a:ea typeface="-윤고딕350" pitchFamily="18" charset="-127"/>
              </a:rPr>
              <a:t>인프라 구성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9" name="양쪽 모서리가 둥근 사각형 28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0" name="양쪽 모서리가 둥근 사각형 29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46875" y="-4735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인프라 구성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68509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34231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미 구현 사항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955" y="4755464"/>
            <a:ext cx="10313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24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just">
              <a:defRPr/>
            </a:pPr>
            <a:endParaRPr lang="en-US" altLang="ko-KR" sz="24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4697" y="590552"/>
            <a:ext cx="10073053" cy="252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8123" y="2908441"/>
            <a:ext cx="27051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Tomcat Ho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32061" y="1803239"/>
            <a:ext cx="1228725" cy="876300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13728" y="4198174"/>
            <a:ext cx="13906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983848" y="1632030"/>
            <a:ext cx="10116274" cy="42826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93266" y="1233367"/>
            <a:ext cx="1174274" cy="7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직사각형 20"/>
          <p:cNvSpPr/>
          <p:nvPr/>
        </p:nvSpPr>
        <p:spPr>
          <a:xfrm>
            <a:off x="2303358" y="1273217"/>
            <a:ext cx="3437685" cy="416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-윤고딕350" pitchFamily="18" charset="-127"/>
                <a:ea typeface="-윤고딕350" pitchFamily="18" charset="-127"/>
              </a:rPr>
              <a:t>클라우드</a:t>
            </a:r>
            <a:r>
              <a:rPr lang="ko-KR" altLang="en-US" dirty="0" smtClean="0">
                <a:solidFill>
                  <a:schemeClr val="tx1"/>
                </a:solidFill>
                <a:latin typeface="-윤고딕350" pitchFamily="18" charset="-127"/>
                <a:ea typeface="-윤고딕350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-윤고딕350" pitchFamily="18" charset="-127"/>
                <a:ea typeface="-윤고딕350" pitchFamily="18" charset="-127"/>
              </a:rPr>
              <a:t>오션</a:t>
            </a:r>
            <a:r>
              <a:rPr lang="en-US" altLang="ko-KR" dirty="0" smtClean="0">
                <a:solidFill>
                  <a:schemeClr val="tx1"/>
                </a:solidFill>
                <a:latin typeface="-윤고딕350" pitchFamily="18" charset="-127"/>
                <a:ea typeface="-윤고딕350" pitchFamily="18" charset="-127"/>
              </a:rPr>
              <a:t>(Linux: Centos 6)</a:t>
            </a:r>
            <a:endParaRPr lang="ko-KR" altLang="en-US" dirty="0">
              <a:solidFill>
                <a:schemeClr val="tx1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96002" y="3867872"/>
            <a:ext cx="3609376" cy="854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  <a:latin typeface="-윤고딕350" pitchFamily="18" charset="-127"/>
                <a:ea typeface="-윤고딕350" pitchFamily="18" charset="-127"/>
              </a:rPr>
              <a:t>Apache (Proxy server)</a:t>
            </a: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  <a:latin typeface="-윤고딕350" pitchFamily="18" charset="-127"/>
                <a:ea typeface="-윤고딕350" pitchFamily="18" charset="-127"/>
              </a:rPr>
              <a:t>(Port forwarding 80 -&gt; 8888)</a:t>
            </a:r>
            <a:endParaRPr lang="ko-KR" altLang="en-US" dirty="0" smtClean="0">
              <a:solidFill>
                <a:schemeClr val="accent5"/>
              </a:solidFill>
              <a:latin typeface="-윤고딕350" pitchFamily="18" charset="-127"/>
              <a:ea typeface="-윤고딕350" pitchFamily="18" charset="-127"/>
            </a:endParaRPr>
          </a:p>
          <a:p>
            <a:pPr algn="ctr"/>
            <a:endParaRPr lang="ko-KR" altLang="en-US" dirty="0">
              <a:solidFill>
                <a:schemeClr val="accent5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495818" y="1855805"/>
            <a:ext cx="2326511" cy="1373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  <a:latin typeface="-윤고딕350" pitchFamily="18" charset="-127"/>
                <a:ea typeface="-윤고딕350" pitchFamily="18" charset="-127"/>
              </a:rPr>
              <a:t>Apache Tomcat 8</a:t>
            </a: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  <a:latin typeface="-윤고딕350" pitchFamily="18" charset="-127"/>
                <a:ea typeface="-윤고딕350" pitchFamily="18" charset="-127"/>
              </a:rPr>
              <a:t>(Web server)</a:t>
            </a: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  <a:latin typeface="-윤고딕350" pitchFamily="18" charset="-127"/>
                <a:ea typeface="-윤고딕350" pitchFamily="18" charset="-127"/>
              </a:rPr>
              <a:t>+</a:t>
            </a: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  <a:latin typeface="-윤고딕350" pitchFamily="18" charset="-127"/>
                <a:ea typeface="-윤고딕350" pitchFamily="18" charset="-127"/>
              </a:rPr>
              <a:t>manager</a:t>
            </a: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  <a:latin typeface="-윤고딕350" pitchFamily="18" charset="-127"/>
                <a:ea typeface="-윤고딕350" pitchFamily="18" charset="-127"/>
              </a:rPr>
              <a:t>(Maven Build)</a:t>
            </a:r>
            <a:endParaRPr lang="ko-KR" altLang="en-US" dirty="0">
              <a:solidFill>
                <a:schemeClr val="accent5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588415" y="4367513"/>
            <a:ext cx="1902106" cy="86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  <a:latin typeface="-윤고딕350" pitchFamily="18" charset="-127"/>
                <a:ea typeface="-윤고딕350" pitchFamily="18" charset="-127"/>
              </a:rPr>
              <a:t>Oracle XE</a:t>
            </a:r>
          </a:p>
          <a:p>
            <a:pPr algn="ctr"/>
            <a:r>
              <a:rPr lang="en-US" altLang="ko-KR" dirty="0" smtClean="0">
                <a:solidFill>
                  <a:schemeClr val="accent5"/>
                </a:solidFill>
                <a:latin typeface="-윤고딕350" pitchFamily="18" charset="-127"/>
                <a:ea typeface="-윤고딕350" pitchFamily="18" charset="-127"/>
              </a:rPr>
              <a:t>(DB server)</a:t>
            </a:r>
            <a:endParaRPr lang="ko-KR" altLang="en-US" dirty="0">
              <a:solidFill>
                <a:schemeClr val="accent5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94745" y="4867153"/>
            <a:ext cx="3437685" cy="86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5"/>
                </a:solidFill>
                <a:latin typeface="-윤고딕350" pitchFamily="18" charset="-127"/>
                <a:ea typeface="-윤고딕350" pitchFamily="18" charset="-127"/>
              </a:rPr>
              <a:t>기타</a:t>
            </a:r>
            <a:r>
              <a:rPr lang="en-US" altLang="ko-KR" dirty="0" smtClean="0">
                <a:solidFill>
                  <a:schemeClr val="accent5"/>
                </a:solidFill>
                <a:latin typeface="-윤고딕350" pitchFamily="18" charset="-127"/>
                <a:ea typeface="-윤고딕350" pitchFamily="18" charset="-127"/>
              </a:rPr>
              <a:t>: DNS, </a:t>
            </a:r>
            <a:r>
              <a:rPr lang="ko-KR" altLang="en-US" dirty="0" smtClean="0">
                <a:solidFill>
                  <a:schemeClr val="accent5"/>
                </a:solidFill>
                <a:latin typeface="-윤고딕350" pitchFamily="18" charset="-127"/>
                <a:ea typeface="-윤고딕350" pitchFamily="18" charset="-127"/>
              </a:rPr>
              <a:t>시간</a:t>
            </a:r>
            <a:r>
              <a:rPr lang="en-US" altLang="ko-KR" dirty="0" smtClean="0">
                <a:solidFill>
                  <a:schemeClr val="accent5"/>
                </a:solidFill>
                <a:latin typeface="-윤고딕350" pitchFamily="18" charset="-127"/>
                <a:ea typeface="-윤고딕350" pitchFamily="18" charset="-127"/>
              </a:rPr>
              <a:t>(NTP) </a:t>
            </a:r>
            <a:r>
              <a:rPr lang="ko-KR" altLang="en-US" dirty="0" smtClean="0">
                <a:solidFill>
                  <a:schemeClr val="accent5"/>
                </a:solidFill>
                <a:latin typeface="-윤고딕350" pitchFamily="18" charset="-127"/>
                <a:ea typeface="-윤고딕350" pitchFamily="18" charset="-127"/>
              </a:rPr>
              <a:t>포함</a:t>
            </a:r>
            <a:r>
              <a:rPr lang="en-US" altLang="ko-KR" dirty="0" smtClean="0">
                <a:solidFill>
                  <a:schemeClr val="accent5"/>
                </a:solidFill>
                <a:latin typeface="-윤고딕350" pitchFamily="18" charset="-127"/>
                <a:ea typeface="-윤고딕350" pitchFamily="18" charset="-127"/>
              </a:rPr>
              <a:t>.</a:t>
            </a:r>
            <a:endParaRPr lang="ko-KR" altLang="en-US" dirty="0">
              <a:solidFill>
                <a:schemeClr val="accent5"/>
              </a:solidFill>
              <a:latin typeface="-윤고딕350" pitchFamily="18" charset="-127"/>
              <a:ea typeface="-윤고딕350" pitchFamily="18" charset="-127"/>
            </a:endParaRPr>
          </a:p>
        </p:txBody>
      </p:sp>
      <p:sp>
        <p:nvSpPr>
          <p:cNvPr id="26" name="왼쪽/오른쪽 화살표 25"/>
          <p:cNvSpPr/>
          <p:nvPr/>
        </p:nvSpPr>
        <p:spPr>
          <a:xfrm rot="19800000">
            <a:off x="4745620" y="2407535"/>
            <a:ext cx="2176041" cy="7755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왼쪽/오른쪽 화살표 26"/>
          <p:cNvSpPr/>
          <p:nvPr/>
        </p:nvSpPr>
        <p:spPr>
          <a:xfrm rot="16200000">
            <a:off x="7064414" y="3082723"/>
            <a:ext cx="1477702" cy="77550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455531" y="3013275"/>
            <a:ext cx="1524004" cy="86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-윤고딕350" pitchFamily="18" charset="-127"/>
                <a:ea typeface="-윤고딕350" pitchFamily="18" charset="-127"/>
              </a:rPr>
              <a:t>Web Request &amp; Response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992316" y="3096227"/>
            <a:ext cx="1524004" cy="86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-윤고딕350" pitchFamily="18" charset="-127"/>
                <a:ea typeface="-윤고딕350" pitchFamily="18" charset="-127"/>
              </a:rPr>
              <a:t>DB Query</a:t>
            </a:r>
            <a:endParaRPr lang="ko-KR" altLang="en-US" dirty="0">
              <a:solidFill>
                <a:srgbClr val="FF0000"/>
              </a:solidFill>
              <a:latin typeface="-윤고딕350" pitchFamily="18" charset="-127"/>
              <a:ea typeface="-윤고딕350" pitchFamily="18" charset="-127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006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7166" y="1782563"/>
            <a:ext cx="3406269" cy="153441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Contents</a:t>
            </a:r>
            <a:endParaRPr lang="ko-KR" altLang="en-US" sz="6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5516" y="3529098"/>
            <a:ext cx="70831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28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인프라 구성</a:t>
            </a:r>
            <a:endParaRPr lang="en-US" altLang="ko-KR" sz="2800" b="1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28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 </a:t>
            </a:r>
            <a:r>
              <a:rPr lang="ko-KR" altLang="en-US" sz="2800" b="1" dirty="0" err="1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맵</a:t>
            </a:r>
            <a:r>
              <a:rPr lang="ko-KR" altLang="en-US" sz="28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 및 시연</a:t>
            </a:r>
            <a:endParaRPr lang="en-US" altLang="ko-KR" sz="2800" b="1" dirty="0" smtClean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accent5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2800" b="1" dirty="0" smtClean="0">
                <a:latin typeface="-윤고딕330" panose="02030504000101010101" pitchFamily="18" charset="-127"/>
                <a:ea typeface="-윤고딕330" panose="02030504000101010101" pitchFamily="18" charset="-127"/>
              </a:rPr>
              <a:t>미 구현 사항</a:t>
            </a:r>
            <a:endParaRPr lang="en-US" altLang="ko-KR" sz="2800" b="1" dirty="0" smtClean="0">
              <a:latin typeface="-윤고딕330" charset="-127"/>
              <a:ea typeface="-윤고딕330" charset="-127"/>
            </a:endParaRPr>
          </a:p>
        </p:txBody>
      </p:sp>
      <p:pic>
        <p:nvPicPr>
          <p:cNvPr id="5" name="Picture 3" descr="C:\Users\kosta\Desktop\1.png"/>
          <p:cNvPicPr>
            <a:picLocks noChangeAspect="1" noChangeArrowheads="1"/>
          </p:cNvPicPr>
          <p:nvPr/>
        </p:nvPicPr>
        <p:blipFill>
          <a:blip r:embed="rId2" cstate="print"/>
          <a:srcRect t="25914" b="27126"/>
          <a:stretch>
            <a:fillRect/>
          </a:stretch>
        </p:blipFill>
        <p:spPr bwMode="auto">
          <a:xfrm>
            <a:off x="5832081" y="1783080"/>
            <a:ext cx="7637442" cy="5074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46688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975923" y="2528297"/>
            <a:ext cx="2551448" cy="25999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337" name="Picture 1" descr="C:\Users\kosta\Desktop\Account and Contro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348" y="2732590"/>
            <a:ext cx="2107150" cy="2107145"/>
          </a:xfrm>
          <a:prstGeom prst="rect">
            <a:avLst/>
          </a:prstGeom>
          <a:noFill/>
        </p:spPr>
      </p:pic>
      <p:pic>
        <p:nvPicPr>
          <p:cNvPr id="14339" name="Picture 3" descr="C:\Users\kosta\Desktop\kwRV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4842" y="3457681"/>
            <a:ext cx="916136" cy="91613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2288296" y="4389449"/>
            <a:ext cx="1450250" cy="523220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Project/</a:t>
            </a:r>
          </a:p>
          <a:p>
            <a:pPr algn="ctr">
              <a:defRPr/>
            </a:pPr>
            <a:r>
              <a:rPr lang="en-US" altLang="ko-KR" sz="14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Business ITEM</a:t>
            </a:r>
          </a:p>
        </p:txBody>
      </p:sp>
      <p:pic>
        <p:nvPicPr>
          <p:cNvPr id="14340" name="Picture 4" descr="C:\Users\kosta\Desktop\3388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43460" y="2721451"/>
            <a:ext cx="2253392" cy="2253392"/>
          </a:xfrm>
          <a:prstGeom prst="rect">
            <a:avLst/>
          </a:prstGeom>
          <a:noFill/>
        </p:spPr>
      </p:pic>
      <p:sp>
        <p:nvSpPr>
          <p:cNvPr id="24" name="오른쪽 화살표 23"/>
          <p:cNvSpPr/>
          <p:nvPr/>
        </p:nvSpPr>
        <p:spPr>
          <a:xfrm>
            <a:off x="4012378" y="3531881"/>
            <a:ext cx="782248" cy="26963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 rot="10800000">
            <a:off x="3875216" y="4597654"/>
            <a:ext cx="782251" cy="2696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7920181" y="4597658"/>
            <a:ext cx="782248" cy="26963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7783019" y="3531878"/>
            <a:ext cx="782251" cy="2696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5" descr="C:\Users\kosta\Desktop\money_bag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857307" y="4322815"/>
            <a:ext cx="629091" cy="629091"/>
          </a:xfrm>
          <a:prstGeom prst="rect">
            <a:avLst/>
          </a:prstGeom>
          <a:noFill/>
        </p:spPr>
      </p:pic>
      <p:pic>
        <p:nvPicPr>
          <p:cNvPr id="39" name="Picture 5" descr="C:\Users\kosta\Desktop\money_bag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327848" y="4322815"/>
            <a:ext cx="629091" cy="629091"/>
          </a:xfrm>
          <a:prstGeom prst="rect">
            <a:avLst/>
          </a:prstGeom>
          <a:noFill/>
        </p:spPr>
      </p:pic>
      <p:pic>
        <p:nvPicPr>
          <p:cNvPr id="40" name="Picture 5" descr="C:\Users\kosta\Desktop\money_bag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798389" y="4322815"/>
            <a:ext cx="629091" cy="629091"/>
          </a:xfrm>
          <a:prstGeom prst="rect">
            <a:avLst/>
          </a:prstGeom>
          <a:noFill/>
        </p:spPr>
      </p:pic>
      <p:pic>
        <p:nvPicPr>
          <p:cNvPr id="41" name="Picture 5" descr="C:\Users\kosta\Desktop\money_bag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268930" y="4322815"/>
            <a:ext cx="629091" cy="629091"/>
          </a:xfrm>
          <a:prstGeom prst="rect">
            <a:avLst/>
          </a:prstGeom>
          <a:noFill/>
        </p:spPr>
      </p:pic>
      <p:pic>
        <p:nvPicPr>
          <p:cNvPr id="42" name="Picture 5" descr="C:\Users\kosta\Desktop\money_bag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739470" y="4322815"/>
            <a:ext cx="629091" cy="629091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271324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Crowd Funding</a:t>
            </a: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이란</a:t>
            </a:r>
            <a:r>
              <a:rPr lang="en-US" altLang="ko-KR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?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1258290" y="1728752"/>
            <a:ext cx="10313950" cy="646331"/>
            <a:chOff x="939025" y="4992873"/>
            <a:chExt cx="10313950" cy="646331"/>
          </a:xfrm>
        </p:grpSpPr>
        <p:pic>
          <p:nvPicPr>
            <p:cNvPr id="46" name="Picture 4" descr="C:\Users\kosta\Desktop\33887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23182" y="4995643"/>
              <a:ext cx="606402" cy="606402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939025" y="4992873"/>
              <a:ext cx="103139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600" dirty="0" smtClean="0">
                  <a:solidFill>
                    <a:srgbClr val="C0000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    군중</a:t>
              </a:r>
              <a:r>
                <a:rPr lang="en-US" altLang="ko-KR" sz="24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(Crowd)</a:t>
              </a:r>
              <a:r>
                <a:rPr lang="ko-KR" altLang="en-US" sz="24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으로부터</a:t>
              </a:r>
              <a:r>
                <a:rPr lang="ko-KR" altLang="en-US" sz="2400" b="1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       </a:t>
              </a:r>
              <a:r>
                <a:rPr lang="ko-KR" altLang="en-US" sz="3600" dirty="0" smtClean="0">
                  <a:solidFill>
                    <a:srgbClr val="C00000"/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자금조달</a:t>
              </a:r>
              <a:r>
                <a:rPr lang="en-US" altLang="ko-KR" sz="24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(Funding)</a:t>
              </a:r>
              <a:r>
                <a:rPr lang="ko-KR" altLang="en-US" sz="2400" dirty="0" smtClean="0">
                  <a:latin typeface="-윤고딕350" panose="02030504000101010101" pitchFamily="18" charset="-127"/>
                  <a:ea typeface="-윤고딕350" panose="02030504000101010101" pitchFamily="18" charset="-127"/>
                </a:rPr>
                <a:t>을 받는다</a:t>
              </a:r>
              <a:endParaRPr lang="en-US" altLang="ko-KR" sz="2400" dirty="0" smtClean="0"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  <p:pic>
          <p:nvPicPr>
            <p:cNvPr id="47" name="Picture 5" descr="C:\Users\kosta\Desktop\money_bag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995163" y="5007115"/>
              <a:ext cx="517236" cy="517234"/>
            </a:xfrm>
            <a:prstGeom prst="rect">
              <a:avLst/>
            </a:prstGeom>
            <a:noFill/>
          </p:spPr>
        </p:pic>
      </p:grpSp>
      <p:pic>
        <p:nvPicPr>
          <p:cNvPr id="28" name="Picture 3" descr="C:\Users\kosta\Desktop\kwRV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7150" y="3524261"/>
            <a:ext cx="589240" cy="589240"/>
          </a:xfrm>
          <a:prstGeom prst="rect">
            <a:avLst/>
          </a:prstGeom>
          <a:noFill/>
        </p:spPr>
      </p:pic>
      <p:pic>
        <p:nvPicPr>
          <p:cNvPr id="31" name="Picture 3" descr="C:\Users\kosta\Desktop\kwRV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9021" y="3531881"/>
            <a:ext cx="589240" cy="589240"/>
          </a:xfrm>
          <a:prstGeom prst="rect">
            <a:avLst/>
          </a:prstGeom>
          <a:noFill/>
        </p:spPr>
      </p:pic>
      <p:pic>
        <p:nvPicPr>
          <p:cNvPr id="33" name="Picture 3" descr="C:\Users\kosta\Desktop\kwRV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30087" y="3524261"/>
            <a:ext cx="589240" cy="589240"/>
          </a:xfrm>
          <a:prstGeom prst="rect">
            <a:avLst/>
          </a:prstGeom>
          <a:noFill/>
        </p:spPr>
      </p:pic>
      <p:pic>
        <p:nvPicPr>
          <p:cNvPr id="37" name="Picture 3" descr="C:\Users\kosta\Desktop\kwRV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07742" y="3046584"/>
            <a:ext cx="523096" cy="523096"/>
          </a:xfrm>
          <a:prstGeom prst="rect">
            <a:avLst/>
          </a:prstGeom>
          <a:noFill/>
        </p:spPr>
      </p:pic>
      <p:pic>
        <p:nvPicPr>
          <p:cNvPr id="14341" name="Picture 5" descr="C:\Users\kosta\Desktop\money_bag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978511" y="3038566"/>
            <a:ext cx="517236" cy="517234"/>
          </a:xfrm>
          <a:prstGeom prst="rect">
            <a:avLst/>
          </a:prstGeom>
          <a:noFill/>
        </p:spPr>
      </p:pic>
      <p:pic>
        <p:nvPicPr>
          <p:cNvPr id="43" name="Picture 5" descr="C:\Users\kosta\Desktop\money_bag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100743" y="4311242"/>
            <a:ext cx="629091" cy="629091"/>
          </a:xfrm>
          <a:prstGeom prst="rect">
            <a:avLst/>
          </a:prstGeom>
          <a:noFill/>
        </p:spPr>
      </p:pic>
      <p:pic>
        <p:nvPicPr>
          <p:cNvPr id="44" name="Picture 5" descr="C:\Users\kosta\Desktop\money_bag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953124" y="4311242"/>
            <a:ext cx="629091" cy="629091"/>
          </a:xfrm>
          <a:prstGeom prst="rect">
            <a:avLst/>
          </a:prstGeom>
          <a:noFill/>
        </p:spPr>
      </p:pic>
      <p:pic>
        <p:nvPicPr>
          <p:cNvPr id="45" name="Picture 5" descr="C:\Users\kosta\Desktop\money_bag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810380" y="4311242"/>
            <a:ext cx="629091" cy="629091"/>
          </a:xfrm>
          <a:prstGeom prst="rect">
            <a:avLst/>
          </a:prstGeom>
          <a:noFill/>
        </p:spPr>
      </p:pic>
      <p:pic>
        <p:nvPicPr>
          <p:cNvPr id="48" name="Picture 5" descr="C:\Users\kosta\Desktop\money_bag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05036" y="4136759"/>
            <a:ext cx="490766" cy="490764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939024" y="5563570"/>
            <a:ext cx="106332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 </a:t>
            </a:r>
            <a:r>
              <a:rPr lang="ko-KR" altLang="en-US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개인</a:t>
            </a:r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단체</a:t>
            </a:r>
            <a:r>
              <a:rPr lang="en-US" altLang="ko-KR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, </a:t>
            </a:r>
            <a:r>
              <a:rPr lang="ko-KR" altLang="en-US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기업이 프로젝트나 비즈니스 아이템을 진행하거나 확장하기 위해 웹이나 </a:t>
            </a:r>
            <a:r>
              <a:rPr lang="ko-KR" altLang="en-US" sz="2000" dirty="0" err="1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모바일</a:t>
            </a:r>
            <a:r>
              <a:rPr lang="ko-KR" altLang="en-US" sz="2000" dirty="0" smtClean="0">
                <a:latin typeface="-윤고딕350" panose="02030504000101010101" pitchFamily="18" charset="-127"/>
                <a:ea typeface="-윤고딕350" panose="02030504000101010101" pitchFamily="18" charset="-127"/>
              </a:rPr>
              <a:t> 네트워크를 이용해 불특정 다수로부터 자금을 모으는 것을 의미</a:t>
            </a:r>
            <a:endParaRPr lang="en-US" altLang="ko-KR" sz="20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4995381" y="2616469"/>
            <a:ext cx="2512532" cy="7566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-윤고딕340" pitchFamily="18" charset="-127"/>
                <a:ea typeface="-윤고딕340" pitchFamily="18" charset="-127"/>
                <a:cs typeface="+mj-cs"/>
              </a:rPr>
              <a:t>TIPPING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-윤고딕340" pitchFamily="18" charset="-127"/>
                <a:ea typeface="-윤고딕340" pitchFamily="18" charset="-127"/>
                <a:cs typeface="+mj-cs"/>
              </a:rPr>
              <a:t>P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-윤고딕340" pitchFamily="18" charset="-127"/>
                <a:ea typeface="-윤고딕340" pitchFamily="18" charset="-127"/>
                <a:cs typeface="+mj-cs"/>
              </a:rPr>
              <a:t>OINT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2400" dirty="0" smtClean="0">
                <a:latin typeface="-윤고딕340" pitchFamily="18" charset="-127"/>
                <a:ea typeface="-윤고딕340" pitchFamily="18" charset="-127"/>
                <a:cs typeface="+mj-cs"/>
              </a:rPr>
              <a:t>PLATFORM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윤고딕340" pitchFamily="18" charset="-127"/>
              <a:ea typeface="-윤고딕340" pitchFamily="18" charset="-127"/>
              <a:cs typeface="+mj-cs"/>
            </a:endParaRPr>
          </a:p>
        </p:txBody>
      </p:sp>
      <p:pic>
        <p:nvPicPr>
          <p:cNvPr id="1026" name="Picture 2" descr="C:\Users\kosta\Desktop\q_points_icon_a.pn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927496" y="4029207"/>
            <a:ext cx="636325" cy="636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388980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2875" y="1052513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54241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 </a:t>
            </a:r>
            <a:r>
              <a:rPr lang="ko-KR" altLang="en-US" sz="2000" dirty="0" err="1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맵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9" name="양쪽 모서리가 둥근 사각형 28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0" name="양쪽 모서리가 둥근 사각형 29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46875" y="-4735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인프라 구성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68509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34230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미 구현 사항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955" y="4755464"/>
            <a:ext cx="10313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24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just">
              <a:defRPr/>
            </a:pPr>
            <a:endParaRPr lang="en-US" altLang="ko-KR" sz="24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4697" y="590552"/>
            <a:ext cx="10073053" cy="252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7" name="Picture 1" descr="C:\Users\kosta\Desktop\mapp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327" y="1112519"/>
            <a:ext cx="11877793" cy="5288281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29000" y="590552"/>
            <a:ext cx="8762999" cy="2524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42875" y="1052513"/>
            <a:ext cx="11906250" cy="5643562"/>
          </a:xfrm>
          <a:prstGeom prst="roundRect">
            <a:avLst>
              <a:gd name="adj" fmla="val 1477"/>
            </a:avLst>
          </a:prstGeom>
          <a:noFill/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54241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 </a:t>
            </a:r>
            <a:r>
              <a:rPr lang="ko-KR" altLang="en-US" sz="2000" dirty="0" err="1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맵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8" name="양쪽 모서리가 둥근 사각형 17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9" name="양쪽 모서리가 둥근 사각형 28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0" name="양쪽 모서리가 둥근 사각형 29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046875" y="-4735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인프라 구성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68509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34230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미 구현 사항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955" y="4755464"/>
            <a:ext cx="10313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24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just">
              <a:defRPr/>
            </a:pPr>
            <a:endParaRPr lang="en-US" altLang="ko-KR" sz="2400" dirty="0" smtClean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4697" y="590552"/>
            <a:ext cx="10073053" cy="252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pic>
        <p:nvPicPr>
          <p:cNvPr id="17" name="Picture 1" descr="C:\Users\kosta\Desktop\mapp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327" y="1112519"/>
            <a:ext cx="11877793" cy="52882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883707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8946" y="590552"/>
            <a:ext cx="10073053" cy="252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54241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 </a:t>
            </a:r>
            <a:r>
              <a:rPr lang="ko-KR" altLang="en-US" sz="2000" dirty="0" err="1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맵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pic>
        <p:nvPicPr>
          <p:cNvPr id="7169" name="Picture 1" descr="C:\Users\kosta\Desktop\mappi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27" y="1112519"/>
            <a:ext cx="11877793" cy="5288281"/>
          </a:xfrm>
          <a:prstGeom prst="rect">
            <a:avLst/>
          </a:prstGeom>
          <a:noFill/>
        </p:spPr>
      </p:pic>
      <p:sp>
        <p:nvSpPr>
          <p:cNvPr id="14" name="직사각형 13"/>
          <p:cNvSpPr/>
          <p:nvPr/>
        </p:nvSpPr>
        <p:spPr>
          <a:xfrm>
            <a:off x="256540" y="1358392"/>
            <a:ext cx="2933700" cy="175056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03120" y="3810000"/>
            <a:ext cx="2296160" cy="16662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96480" y="1168400"/>
            <a:ext cx="2956560" cy="2794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297680" y="1381760"/>
            <a:ext cx="2885440" cy="20726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498080" y="5171440"/>
            <a:ext cx="4419600" cy="100584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498080" y="4000504"/>
            <a:ext cx="3291840" cy="109981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3840" y="995680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조회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6646" y="5466080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결제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84006" y="1010586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등록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59098" y="1152826"/>
            <a:ext cx="60144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계정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95978" y="3997324"/>
            <a:ext cx="809837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관리자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83818" y="6184602"/>
            <a:ext cx="1515158" cy="369332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-윤고딕330" pitchFamily="18" charset="-127"/>
                <a:ea typeface="-윤고딕330" pitchFamily="18" charset="-127"/>
              </a:rPr>
              <a:t>계정 정보관리</a:t>
            </a:r>
            <a:endParaRPr lang="ko-KR" altLang="en-US" b="1" dirty="0">
              <a:solidFill>
                <a:schemeClr val="bg1"/>
              </a:solidFill>
              <a:latin typeface="-윤고딕330" pitchFamily="18" charset="-127"/>
              <a:ea typeface="-윤고딕330" pitchFamily="18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5" name="양쪽 모서리가 둥근 사각형 24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46875" y="-4735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인프라 구성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8509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34230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미 구현 사항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8946" y="590552"/>
            <a:ext cx="10073053" cy="252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54241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주요 기능 </a:t>
            </a:r>
            <a:r>
              <a:rPr lang="ko-KR" altLang="en-US" sz="2000" dirty="0" err="1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맵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5" name="양쪽 모서리가 둥근 사각형 24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46875" y="-4735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인프라 구성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8509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34230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미 구현 사항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70297"/>
              </p:ext>
            </p:extLst>
          </p:nvPr>
        </p:nvGraphicFramePr>
        <p:xfrm>
          <a:off x="461639" y="1171856"/>
          <a:ext cx="11221374" cy="5296831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48735"/>
                <a:gridCol w="8572639"/>
              </a:tblGrid>
              <a:tr h="6439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신용카드 결제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템플릿 </a:t>
                      </a:r>
                      <a:r>
                        <a:rPr lang="en-US" altLang="ko-KR" dirty="0" smtClean="0"/>
                        <a:t>CSS </a:t>
                      </a:r>
                      <a:r>
                        <a:rPr lang="ko-KR" altLang="en-US" dirty="0" smtClean="0"/>
                        <a:t>작업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72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홍재혁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dirty="0" smtClean="0"/>
                        <a:t>- My Page</a:t>
                      </a:r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ko-KR" altLang="en-US" dirty="0" smtClean="0"/>
                        <a:t> 관리자 관리</a:t>
                      </a:r>
                      <a:endParaRPr lang="en-US" altLang="ko-KR" dirty="0" smtClean="0"/>
                    </a:p>
                    <a:p>
                      <a:pPr algn="l" latinLnBrk="1">
                        <a:buFontTx/>
                        <a:buChar char="-"/>
                      </a:pP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프로젝트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카테고리별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 둘러보기 관리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872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이상국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페이스북</a:t>
                      </a:r>
                      <a:r>
                        <a:rPr lang="ko-KR" altLang="en-US" dirty="0" smtClean="0"/>
                        <a:t> 공유하기</a:t>
                      </a:r>
                      <a:endParaRPr lang="en-US" altLang="ko-KR" dirty="0" smtClean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 smtClean="0"/>
                        <a:t>프로젝트 등록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수정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메인 이미지</a:t>
                      </a:r>
                      <a:r>
                        <a:rPr lang="en-US" altLang="ko-KR" dirty="0" smtClean="0"/>
                        <a:t>, - </a:t>
                      </a:r>
                      <a:r>
                        <a:rPr lang="ko-KR" altLang="en-US" dirty="0" err="1" smtClean="0"/>
                        <a:t>네이버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게시판 에디터 응용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사진</a:t>
                      </a:r>
                      <a:r>
                        <a:rPr lang="en-US" altLang="ko-KR" baseline="0" dirty="0" smtClean="0"/>
                        <a:t>) </a:t>
                      </a:r>
                      <a:r>
                        <a:rPr lang="ko-KR" altLang="en-US" baseline="0" dirty="0" smtClean="0"/>
                        <a:t>오류 처리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22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허준영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로그인</a:t>
                      </a:r>
                      <a:endParaRPr lang="en-US" altLang="ko-KR" dirty="0" smtClean="0"/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로그아웃</a:t>
                      </a:r>
                      <a:endParaRPr lang="en-US" altLang="ko-KR" dirty="0" smtClean="0"/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회원탈퇴</a:t>
                      </a:r>
                      <a:endParaRPr lang="en-US" altLang="ko-KR" dirty="0" smtClean="0"/>
                    </a:p>
                    <a:p>
                      <a:pPr algn="l" latinLnBrk="1">
                        <a:buFontTx/>
                        <a:buNone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공지사항 작성 및 수정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삭제</a:t>
                      </a:r>
                      <a:endParaRPr lang="en-US" altLang="ko-KR" dirty="0" smtClean="0"/>
                    </a:p>
                  </a:txBody>
                  <a:tcPr anchor="ctr"/>
                </a:tc>
              </a:tr>
              <a:tr h="804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김태유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- Proposer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관리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은행 관리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72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송혜진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회원가입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회원수정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5652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" y="590551"/>
            <a:ext cx="666752" cy="252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18946" y="590552"/>
            <a:ext cx="10073053" cy="252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92017" y="524777"/>
            <a:ext cx="154241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2000" dirty="0" smtClean="0">
                <a:solidFill>
                  <a:srgbClr val="000000"/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미 구현 사항</a:t>
            </a:r>
            <a:endParaRPr lang="en-US" altLang="ko-KR" sz="2000" dirty="0">
              <a:solidFill>
                <a:srgbClr val="000000"/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flipV="1">
            <a:off x="637148" y="0"/>
            <a:ext cx="2197492" cy="28575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5" name="양쪽 모서리가 둥근 사각형 24"/>
          <p:cNvSpPr/>
          <p:nvPr/>
        </p:nvSpPr>
        <p:spPr>
          <a:xfrm flipV="1">
            <a:off x="3071063" y="0"/>
            <a:ext cx="1827669" cy="285750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46875" y="-47357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인프라 구성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8509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주요 기능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양쪽 모서리가 둥근 사각형 28"/>
          <p:cNvSpPr/>
          <p:nvPr/>
        </p:nvSpPr>
        <p:spPr>
          <a:xfrm flipV="1">
            <a:off x="5126585" y="0"/>
            <a:ext cx="2305156" cy="285750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634230" y="-4735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미 구현 사항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68389"/>
              </p:ext>
            </p:extLst>
          </p:nvPr>
        </p:nvGraphicFramePr>
        <p:xfrm>
          <a:off x="1669002" y="2725441"/>
          <a:ext cx="8780015" cy="223052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091647"/>
                <a:gridCol w="6688368"/>
              </a:tblGrid>
              <a:tr h="446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SNS </a:t>
                      </a:r>
                      <a:r>
                        <a:rPr lang="ko-KR" altLang="en-US" dirty="0" smtClean="0"/>
                        <a:t>플랫폼 계정을 통한 로그인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페이스북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트위터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6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보상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보상 </a:t>
                      </a:r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테이블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프로젝트</a:t>
                      </a:r>
                      <a:r>
                        <a:rPr lang="en-US" altLang="ko-KR" dirty="0" smtClean="0"/>
                        <a:t>ID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보상</a:t>
                      </a:r>
                      <a:r>
                        <a:rPr lang="en-US" altLang="ko-KR" baseline="0" dirty="0" smtClean="0"/>
                        <a:t>ID, </a:t>
                      </a:r>
                      <a:r>
                        <a:rPr lang="ko-KR" altLang="en-US" baseline="0" dirty="0" smtClean="0"/>
                        <a:t>금액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내용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6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어드민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DB </a:t>
                      </a:r>
                      <a:r>
                        <a:rPr lang="ko-KR" altLang="en-US" dirty="0" smtClean="0"/>
                        <a:t>구성 및 </a:t>
                      </a:r>
                      <a:r>
                        <a:rPr lang="ko-KR" altLang="en-US" dirty="0" err="1" smtClean="0"/>
                        <a:t>어드민</a:t>
                      </a:r>
                      <a:r>
                        <a:rPr lang="ko-KR" altLang="en-US" dirty="0" smtClean="0"/>
                        <a:t> 등급 별 권한 부여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6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댓글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댓글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DB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구성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446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스케줄러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마감날짜 </a:t>
                      </a:r>
                      <a:r>
                        <a:rPr lang="ko-KR" altLang="en-US" dirty="0" err="1" smtClean="0"/>
                        <a:t>지났을시</a:t>
                      </a:r>
                      <a:r>
                        <a:rPr lang="ko-KR" altLang="en-US" dirty="0" smtClean="0"/>
                        <a:t> 마감처리로 바꿔주는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5719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48006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7166" y="1782563"/>
            <a:ext cx="3406269" cy="153441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End</a:t>
            </a:r>
            <a:endParaRPr lang="ko-KR" altLang="en-US" sz="6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5" name="Picture 3" descr="C:\Users\kosta\Desktop\1.png"/>
          <p:cNvPicPr>
            <a:picLocks noChangeAspect="1" noChangeArrowheads="1"/>
          </p:cNvPicPr>
          <p:nvPr/>
        </p:nvPicPr>
        <p:blipFill>
          <a:blip r:embed="rId2" cstate="print"/>
          <a:srcRect t="25914" b="27126"/>
          <a:stretch>
            <a:fillRect/>
          </a:stretch>
        </p:blipFill>
        <p:spPr bwMode="auto">
          <a:xfrm>
            <a:off x="6441677" y="2427850"/>
            <a:ext cx="7637442" cy="5074920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5244649" y="4501661"/>
            <a:ext cx="4297932" cy="138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-윤고딕340" pitchFamily="18" charset="-127"/>
                <a:ea typeface="-윤고딕340" pitchFamily="18" charset="-127"/>
                <a:cs typeface="+mj-cs"/>
              </a:rPr>
              <a:t>TIPPING</a:t>
            </a: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-윤고딕340" pitchFamily="18" charset="-127"/>
                <a:ea typeface="-윤고딕340" pitchFamily="18" charset="-127"/>
                <a:cs typeface="+mj-cs"/>
              </a:rPr>
              <a:t>P</a:t>
            </a:r>
            <a:r>
              <a:rPr kumimoji="0" lang="en-US" altLang="ko-KR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-윤고딕340" pitchFamily="18" charset="-127"/>
                <a:ea typeface="-윤고딕340" pitchFamily="18" charset="-127"/>
                <a:cs typeface="+mj-cs"/>
              </a:rPr>
              <a:t>OINT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윤고딕340" pitchFamily="18" charset="-127"/>
              <a:ea typeface="-윤고딕340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466880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407</Words>
  <Application>Microsoft Office PowerPoint</Application>
  <PresentationFormat>와이드스크린</PresentationFormat>
  <Paragraphs>122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-윤고딕340</vt:lpstr>
      <vt:lpstr>맑은 고딕</vt:lpstr>
      <vt:lpstr>-윤고딕350</vt:lpstr>
      <vt:lpstr>Arial</vt:lpstr>
      <vt:lpstr>-윤고딕330</vt:lpstr>
      <vt:lpstr>Office 테마</vt:lpstr>
      <vt:lpstr>TIPPINGPOINT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End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TIPPINGPOINT</dc:title>
  <dc:creator>SangGuk Lee</dc:creator>
  <cp:lastModifiedBy>kosta</cp:lastModifiedBy>
  <cp:revision>260</cp:revision>
  <dcterms:created xsi:type="dcterms:W3CDTF">2015-11-04T11:41:38Z</dcterms:created>
  <dcterms:modified xsi:type="dcterms:W3CDTF">2015-12-14T08:56:31Z</dcterms:modified>
</cp:coreProperties>
</file>