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80" r:id="rId5"/>
    <p:sldId id="267" r:id="rId6"/>
    <p:sldId id="285" r:id="rId7"/>
    <p:sldId id="286" r:id="rId8"/>
    <p:sldId id="273" r:id="rId9"/>
    <p:sldId id="281" r:id="rId10"/>
    <p:sldId id="283" r:id="rId11"/>
    <p:sldId id="284" r:id="rId12"/>
    <p:sldId id="274" r:id="rId13"/>
    <p:sldId id="282" r:id="rId14"/>
    <p:sldId id="271" r:id="rId15"/>
    <p:sldId id="265" r:id="rId16"/>
    <p:sldId id="272" r:id="rId17"/>
    <p:sldId id="260" r:id="rId18"/>
    <p:sldId id="287" r:id="rId19"/>
    <p:sldId id="288" r:id="rId20"/>
    <p:sldId id="289" r:id="rId21"/>
    <p:sldId id="290" r:id="rId22"/>
    <p:sldId id="295" r:id="rId23"/>
    <p:sldId id="291" r:id="rId24"/>
    <p:sldId id="292" r:id="rId25"/>
    <p:sldId id="293" r:id="rId26"/>
    <p:sldId id="294" r:id="rId27"/>
    <p:sldId id="276" r:id="rId28"/>
    <p:sldId id="277" r:id="rId29"/>
    <p:sldId id="296" r:id="rId30"/>
    <p:sldId id="297" r:id="rId31"/>
    <p:sldId id="27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2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9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9447-A4E5-4012-96D0-D9A8607468C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1A5E-A73E-4C8F-8CAD-DF9866839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6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piglove/v/4834666" TargetMode="External"/><Relationship Id="rId2" Type="http://schemas.openxmlformats.org/officeDocument/2006/relationships/hyperlink" Target="https://ko.wikipedia.org/wiki/UV_%EB%A7%A4%ED%95%9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631" y="2684415"/>
            <a:ext cx="683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Rendering, basic mechanism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>
            <a:stCxn id="8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64960" y="6299333"/>
            <a:ext cx="6910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346" y="1827453"/>
            <a:ext cx="68939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Arial Black" panose="020B0A04020102020204" pitchFamily="34" charset="0"/>
              </a:rPr>
              <a:t>Modern OpenGL</a:t>
            </a:r>
            <a:endParaRPr lang="ko-KR" altLang="en-US" sz="5000" dirty="0">
              <a:latin typeface="Arial Black" panose="020B0A040201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007205" y="586448"/>
            <a:ext cx="648200" cy="466849"/>
            <a:chOff x="8955464" y="1404593"/>
            <a:chExt cx="732970" cy="527902"/>
          </a:xfrm>
        </p:grpSpPr>
        <p:sp>
          <p:nvSpPr>
            <p:cNvPr id="12" name="1/2 액자 11"/>
            <p:cNvSpPr/>
            <p:nvPr/>
          </p:nvSpPr>
          <p:spPr>
            <a:xfrm rot="8100000">
              <a:off x="8955464" y="1404593"/>
              <a:ext cx="527901" cy="527901"/>
            </a:xfrm>
            <a:prstGeom prst="halfFrame">
              <a:avLst>
                <a:gd name="adj1" fmla="val 7731"/>
                <a:gd name="adj2" fmla="val 85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1/2 액자 12"/>
            <p:cNvSpPr/>
            <p:nvPr/>
          </p:nvSpPr>
          <p:spPr>
            <a:xfrm rot="8100000">
              <a:off x="9160533" y="1404594"/>
              <a:ext cx="527901" cy="527901"/>
            </a:xfrm>
            <a:prstGeom prst="halfFrame">
              <a:avLst>
                <a:gd name="adj1" fmla="val 7731"/>
                <a:gd name="adj2" fmla="val 85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openg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741" y="4205029"/>
            <a:ext cx="4191000" cy="182880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55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Normal Map</a:t>
            </a:r>
            <a:endParaRPr lang="ko-KR" altLang="en-US" sz="2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64960" y="6299333"/>
            <a:ext cx="6793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1344998"/>
            <a:ext cx="3270408" cy="2564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45" y="1332251"/>
            <a:ext cx="3295073" cy="2576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35199" y="3963051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High Polygon model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75054" y="3963051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 Polygon model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2589147" y="4651714"/>
            <a:ext cx="496946" cy="421826"/>
          </a:xfrm>
          <a:prstGeom prst="rightArrow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3492" y="4743431"/>
            <a:ext cx="559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난 이쪽이 더 좋은데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이거 써서 게임 만들자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26779" y="5209868"/>
            <a:ext cx="523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아무것도 안했는데 프레임 </a:t>
            </a:r>
            <a:r>
              <a:rPr lang="ko-KR" altLang="en-US" dirty="0" err="1" smtClean="0"/>
              <a:t>드랍이</a:t>
            </a:r>
            <a:r>
              <a:rPr lang="ko-KR" altLang="en-US" dirty="0" smtClean="0"/>
              <a:t> 엄청나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76582" y="5804368"/>
            <a:ext cx="883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Vertex </a:t>
            </a:r>
            <a:r>
              <a:rPr lang="ko-KR" altLang="en-US" sz="1400" dirty="0" smtClean="0"/>
              <a:t>하나당 </a:t>
            </a:r>
            <a:r>
              <a:rPr lang="en-US" altLang="ko-KR" sz="1400" dirty="0" smtClean="0"/>
              <a:t>float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, color</a:t>
            </a:r>
            <a:r>
              <a:rPr lang="ko-KR" altLang="en-US" sz="1400" dirty="0" smtClean="0"/>
              <a:t>때문에 또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UV</a:t>
            </a:r>
            <a:r>
              <a:rPr lang="ko-KR" altLang="en-US" sz="1400" dirty="0" smtClean="0"/>
              <a:t> 좌표때문에 또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, Specular</a:t>
            </a:r>
            <a:r>
              <a:rPr lang="ko-KR" altLang="en-US" sz="1400" dirty="0" smtClean="0"/>
              <a:t>값이</a:t>
            </a:r>
            <a:r>
              <a:rPr lang="en-US" altLang="ko-KR" sz="1400" dirty="0" smtClean="0"/>
              <a:t>.. </a:t>
            </a:r>
            <a:r>
              <a:rPr lang="ko-KR" altLang="en-US" sz="1400" dirty="0" smtClean="0"/>
              <a:t>그림자도 들어가네</a:t>
            </a:r>
            <a:r>
              <a:rPr lang="en-US" altLang="ko-KR" sz="1400" dirty="0" smtClean="0"/>
              <a:t>..</a:t>
            </a:r>
          </a:p>
          <a:p>
            <a:r>
              <a:rPr lang="ko-KR" altLang="en-US" sz="1400" dirty="0" smtClean="0"/>
              <a:t>요즘 </a:t>
            </a:r>
            <a:r>
              <a:rPr lang="en-US" altLang="ko-KR" sz="1400" dirty="0" smtClean="0"/>
              <a:t>polygon</a:t>
            </a:r>
            <a:r>
              <a:rPr lang="ko-KR" altLang="en-US" sz="1400" dirty="0" smtClean="0"/>
              <a:t> 개수가 모델 하나당 </a:t>
            </a:r>
            <a:r>
              <a:rPr lang="en-US" altLang="ko-KR" sz="1400" dirty="0" smtClean="0"/>
              <a:t>10</a:t>
            </a:r>
            <a:r>
              <a:rPr lang="ko-KR" altLang="en-US" sz="1400" dirty="0" err="1" smtClean="0"/>
              <a:t>만개라고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그럼 </a:t>
            </a:r>
            <a:r>
              <a:rPr lang="en-US" altLang="ko-KR" sz="1400" dirty="0" smtClean="0"/>
              <a:t>vertex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만개</a:t>
            </a:r>
            <a:r>
              <a:rPr lang="en-US" altLang="ko-KR" sz="1400" dirty="0" smtClean="0"/>
              <a:t>?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그럼 그걸 회전시키려면 </a:t>
            </a:r>
            <a:r>
              <a:rPr lang="ko-KR" altLang="en-US" sz="1400" dirty="0" err="1" smtClean="0"/>
              <a:t>연산량이</a:t>
            </a:r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3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Normal Map</a:t>
            </a:r>
            <a:endParaRPr lang="ko-KR" altLang="en-US" sz="2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64960" y="6299333"/>
            <a:ext cx="6793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79" y="1325913"/>
            <a:ext cx="3893918" cy="33643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74" y="1345252"/>
            <a:ext cx="4434224" cy="3325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29618" y="1655554"/>
            <a:ext cx="1958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err="1" smtClean="0"/>
              <a:t>하이폴리곤</a:t>
            </a:r>
            <a:r>
              <a:rPr lang="ko-KR" altLang="en-US" sz="1500" dirty="0" smtClean="0"/>
              <a:t> 모델</a:t>
            </a:r>
            <a:endParaRPr lang="ko-KR" altLang="en-US" sz="15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239491" y="1644938"/>
            <a:ext cx="14070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962400" y="1644938"/>
            <a:ext cx="277091" cy="4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7479" y="4810446"/>
            <a:ext cx="410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Low polygon model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노말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맵을</a:t>
            </a:r>
            <a:r>
              <a:rPr lang="ko-KR" altLang="en-US" sz="1400" dirty="0" smtClean="0"/>
              <a:t> 입힌 결과물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124084" y="5643990"/>
            <a:ext cx="23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Everything is ok?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85688" y="5620907"/>
            <a:ext cx="30757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Parallax mapping</a:t>
            </a:r>
          </a:p>
          <a:p>
            <a:r>
              <a:rPr lang="en-US" altLang="ko-KR" sz="1500" dirty="0" smtClean="0"/>
              <a:t>Parallax occlusion mapping</a:t>
            </a:r>
          </a:p>
          <a:p>
            <a:r>
              <a:rPr lang="en-US" altLang="ko-KR" sz="1500" dirty="0" err="1"/>
              <a:t>T</a:t>
            </a:r>
            <a:r>
              <a:rPr lang="en-US" altLang="ko-KR" sz="1500" dirty="0" err="1" smtClean="0"/>
              <a:t>esellation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070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696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+mj-ea"/>
                <a:ea typeface="+mj-ea"/>
                <a:cs typeface="Arial" panose="020B0604020202020204" pitchFamily="34" charset="0"/>
              </a:rPr>
              <a:t>현실처럼 보이기</a:t>
            </a:r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2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8471" y="4593267"/>
            <a:ext cx="45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Normal Mapping</a:t>
            </a:r>
            <a:r>
              <a:rPr lang="ko-KR" altLang="en-US" dirty="0" smtClean="0">
                <a:latin typeface="+mj-lt"/>
              </a:rPr>
              <a:t>을 통해 법선 변경</a:t>
            </a:r>
            <a:r>
              <a:rPr lang="en-US" altLang="ko-KR" dirty="0" smtClean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7789" y="3262462"/>
            <a:ext cx="624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Specular Mapping</a:t>
            </a:r>
            <a:r>
              <a:rPr lang="ko-KR" altLang="en-US" dirty="0" smtClean="0">
                <a:latin typeface="+mj-lt"/>
              </a:rPr>
              <a:t>을 통해 </a:t>
            </a:r>
            <a:r>
              <a:rPr lang="ko-KR" altLang="en-US" dirty="0" err="1" smtClean="0">
                <a:latin typeface="+mj-lt"/>
              </a:rPr>
              <a:t>정반사광</a:t>
            </a:r>
            <a:r>
              <a:rPr lang="ko-KR" altLang="en-US" dirty="0" smtClean="0">
                <a:latin typeface="+mj-lt"/>
              </a:rPr>
              <a:t> 계산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	</a:t>
            </a:r>
            <a:r>
              <a:rPr lang="en-US" altLang="ko-KR" sz="1400" dirty="0" smtClean="0">
                <a:latin typeface="+mj-lt"/>
              </a:rPr>
              <a:t>-&gt;Specular light = </a:t>
            </a:r>
            <a:r>
              <a:rPr lang="ko-KR" altLang="en-US" sz="1400" dirty="0" smtClean="0">
                <a:latin typeface="+mj-lt"/>
              </a:rPr>
              <a:t>빛의 색상 </a:t>
            </a:r>
            <a:r>
              <a:rPr lang="en-US" altLang="ko-KR" sz="1400" dirty="0" smtClean="0">
                <a:latin typeface="+mj-lt"/>
              </a:rPr>
              <a:t>* </a:t>
            </a:r>
            <a:r>
              <a:rPr lang="ko-KR" altLang="en-US" sz="1400" dirty="0" err="1" smtClean="0">
                <a:latin typeface="+mj-lt"/>
              </a:rPr>
              <a:t>정반사광의</a:t>
            </a:r>
            <a:r>
              <a:rPr lang="ko-KR" altLang="en-US" sz="1400" dirty="0" smtClean="0">
                <a:latin typeface="+mj-lt"/>
              </a:rPr>
              <a:t> 양 </a:t>
            </a:r>
            <a:r>
              <a:rPr lang="en-US" altLang="ko-KR" sz="1400" dirty="0" smtClean="0">
                <a:latin typeface="+mj-lt"/>
              </a:rPr>
              <a:t>* specular</a:t>
            </a:r>
            <a:r>
              <a:rPr lang="ko-KR" altLang="en-US" sz="1400" dirty="0" smtClean="0">
                <a:latin typeface="+mj-lt"/>
              </a:rPr>
              <a:t> 맵 값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6069" y="1931657"/>
            <a:ext cx="602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Diffuse Mapping</a:t>
            </a:r>
            <a:r>
              <a:rPr lang="ko-KR" altLang="en-US" dirty="0" smtClean="0">
                <a:latin typeface="+mj-lt"/>
              </a:rPr>
              <a:t>을 통해 </a:t>
            </a:r>
            <a:r>
              <a:rPr lang="ko-KR" altLang="en-US" dirty="0" err="1" smtClean="0">
                <a:latin typeface="+mj-lt"/>
              </a:rPr>
              <a:t>난반사광</a:t>
            </a:r>
            <a:r>
              <a:rPr lang="ko-KR" altLang="en-US" dirty="0" smtClean="0">
                <a:latin typeface="+mj-lt"/>
              </a:rPr>
              <a:t> 계산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	</a:t>
            </a:r>
            <a:r>
              <a:rPr lang="en-US" altLang="ko-KR" sz="1400" dirty="0" smtClean="0">
                <a:latin typeface="+mj-lt"/>
              </a:rPr>
              <a:t>-&gt;Diffuse light = </a:t>
            </a:r>
            <a:r>
              <a:rPr lang="ko-KR" altLang="en-US" sz="1400" dirty="0" smtClean="0">
                <a:latin typeface="+mj-lt"/>
              </a:rPr>
              <a:t>빛의 색상 </a:t>
            </a:r>
            <a:r>
              <a:rPr lang="en-US" altLang="ko-KR" sz="1400" dirty="0" smtClean="0">
                <a:latin typeface="+mj-lt"/>
              </a:rPr>
              <a:t>* </a:t>
            </a:r>
            <a:r>
              <a:rPr lang="ko-KR" altLang="en-US" sz="1400" dirty="0" err="1" smtClean="0">
                <a:latin typeface="+mj-lt"/>
              </a:rPr>
              <a:t>난반사광의</a:t>
            </a:r>
            <a:r>
              <a:rPr lang="ko-KR" altLang="en-US" sz="1400" dirty="0" smtClean="0">
                <a:latin typeface="+mj-lt"/>
              </a:rPr>
              <a:t> 양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 smtClean="0">
                <a:latin typeface="+mj-lt"/>
              </a:rPr>
              <a:t>* diffuse</a:t>
            </a:r>
            <a:r>
              <a:rPr lang="ko-KR" altLang="en-US" sz="1400" dirty="0" smtClean="0">
                <a:latin typeface="+mj-lt"/>
              </a:rPr>
              <a:t> 맵 값 </a:t>
            </a:r>
            <a:endParaRPr lang="en-US" altLang="ko-KR" sz="1400" dirty="0" smtClean="0">
              <a:latin typeface="+mj-lt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087236" y="2674896"/>
            <a:ext cx="0" cy="471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096380" y="4022661"/>
            <a:ext cx="0" cy="471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45" y="4469519"/>
            <a:ext cx="2052164" cy="20350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8"/>
          <a:stretch/>
        </p:blipFill>
        <p:spPr>
          <a:xfrm>
            <a:off x="7601561" y="2456979"/>
            <a:ext cx="2038598" cy="20352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8"/>
          <a:stretch/>
        </p:blipFill>
        <p:spPr>
          <a:xfrm>
            <a:off x="7626667" y="459345"/>
            <a:ext cx="1988387" cy="20007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82693" y="4469518"/>
            <a:ext cx="2052164" cy="20350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187709" y="4161741"/>
            <a:ext cx="135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Rotate 180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58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4 0.00023 -0.09896 0.00023 -0.13633 0.00301 C -0.15338 0.00439 -0.16328 0.00601 -0.17851 0.0081 C -0.2095 0.00625 -0.19857 0.00625 -0.21133 0.00625 " pathEditMode="relative" ptsTypes="AAA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4 0.00023 -0.09896 0.00023 -0.13633 0.00301 C -0.15338 0.00439 -0.16328 0.00601 -0.17851 0.0081 C -0.2095 0.00625 -0.19857 0.00625 -0.21133 0.00625 " pathEditMode="relative" ptsTypes="AAA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4 0.00023 -0.09896 0.00023 -0.13633 0.00301 C -0.15338 0.00439 -0.16328 0.00601 -0.17851 0.0081 C -0.2095 0.00625 -0.19857 0.00625 -0.21133 0.00625 " pathEditMode="relative" ptsTypes="AAAAA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4 0.00023 -0.09896 0.00023 -0.13633 0.00301 C -0.15338 0.00439 -0.16328 0.00601 -0.17851 0.0081 C -0.2095 0.00625 -0.19857 0.00625 -0.21133 0.00625 " pathEditMode="relative" ptsTypes="AAA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94 0.00023 -0.09896 0.00023 -0.13633 0.00301 C -0.15338 0.00439 -0.16328 0.00601 -0.17851 0.0081 C -0.2095 0.00625 -0.19857 0.00625 -0.21133 0.00625 " pathEditMode="relative" ptsTypes="AAA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7330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+mj-ea"/>
                <a:ea typeface="+mj-ea"/>
                <a:cs typeface="Arial" panose="020B0604020202020204" pitchFamily="34" charset="0"/>
              </a:rPr>
              <a:t>현실처럼 보이기</a:t>
            </a:r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2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2" y="1587323"/>
            <a:ext cx="3431762" cy="32280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75" y="1576706"/>
            <a:ext cx="3454524" cy="32386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99" y="1609622"/>
            <a:ext cx="3562734" cy="31727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5820" y="4931758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Diffuse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95261" y="4926131"/>
            <a:ext cx="13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Specular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84794" y="4948217"/>
            <a:ext cx="11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Normal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3094" y="5844880"/>
            <a:ext cx="134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is art.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4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12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+mj-ea"/>
                <a:ea typeface="+mj-ea"/>
                <a:cs typeface="Arial" panose="020B0604020202020204" pitchFamily="34" charset="0"/>
              </a:rPr>
              <a:t>현실처럼 보이기</a:t>
            </a:r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2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64960" y="6299333"/>
            <a:ext cx="7330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2433" y="2713742"/>
            <a:ext cx="6711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Shadow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Environment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UV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/>
              <a:t>Filtering</a:t>
            </a:r>
            <a:endParaRPr lang="ko-KR" alt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3177309" y="2105914"/>
            <a:ext cx="2740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In addition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621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5"/>
          <a:stretch/>
        </p:blipFill>
        <p:spPr>
          <a:xfrm>
            <a:off x="0" y="0"/>
            <a:ext cx="12192000" cy="68441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61509" y="2352548"/>
            <a:ext cx="466898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Code Review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OpenGL API</a:t>
            </a:r>
            <a:endParaRPr lang="ko-KR" altLang="en-US" sz="4000" b="1" dirty="0" smtClean="0">
              <a:solidFill>
                <a:schemeClr val="bg1"/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84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SW Project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6053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+mj-lt"/>
                <a:cs typeface="Arial" panose="020B0604020202020204" pitchFamily="34" charset="0"/>
              </a:rPr>
              <a:t>2 </a:t>
            </a:r>
            <a:r>
              <a:rPr lang="ko-KR" altLang="en-US" sz="1300" dirty="0" smtClean="0">
                <a:latin typeface="+mj-lt"/>
                <a:cs typeface="Arial" panose="020B0604020202020204" pitchFamily="34" charset="0"/>
              </a:rPr>
              <a:t>조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+mj-ea"/>
                <a:ea typeface="+mj-ea"/>
                <a:cs typeface="Arial" panose="020B0604020202020204" pitchFamily="34" charset="0"/>
              </a:rPr>
              <a:t>개발 환경</a:t>
            </a:r>
            <a:endParaRPr lang="ko-KR" altLang="en-US" sz="2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8835" y="2154466"/>
            <a:ext cx="6711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언어 </a:t>
            </a:r>
            <a:r>
              <a:rPr lang="en-US" altLang="ko-KR" dirty="0" smtClean="0"/>
              <a:t>: C</a:t>
            </a:r>
            <a:r>
              <a:rPr lang="en-US" altLang="ko-KR" dirty="0" smtClean="0"/>
              <a:t>++, GLSL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OpenGL API : GLFW3, GLM, GLEW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툴 </a:t>
            </a:r>
            <a:r>
              <a:rPr lang="en-US" altLang="ko-KR" dirty="0" smtClean="0"/>
              <a:t>: Blender, </a:t>
            </a:r>
            <a:r>
              <a:rPr lang="en-US" altLang="ko-KR" dirty="0" err="1" smtClean="0"/>
              <a:t>Pixlr</a:t>
            </a:r>
            <a:r>
              <a:rPr lang="en-US" altLang="ko-KR" dirty="0" smtClean="0"/>
              <a:t>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환경 </a:t>
            </a:r>
            <a:r>
              <a:rPr lang="en-US" altLang="ko-KR" dirty="0" smtClean="0"/>
              <a:t>: Visual Studio 2015,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기능 </a:t>
            </a:r>
            <a:r>
              <a:rPr lang="en-US" altLang="ko-KR" dirty="0" smtClean="0"/>
              <a:t>: OpenGL API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3D</a:t>
            </a:r>
            <a:r>
              <a:rPr lang="ko-KR" altLang="en-US" dirty="0" smtClean="0"/>
              <a:t>모델 파일 렌더링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8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Initialization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3773510" y="313151"/>
            <a:ext cx="12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80" y="990209"/>
            <a:ext cx="6808562" cy="2194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380" y="3182393"/>
            <a:ext cx="5584954" cy="2792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r="3488"/>
          <a:stretch/>
        </p:blipFill>
        <p:spPr>
          <a:xfrm>
            <a:off x="2866380" y="3406958"/>
            <a:ext cx="6788897" cy="30122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451334" y="3182393"/>
            <a:ext cx="1203943" cy="224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Shader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>
            <a:stCxn id="7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773510" y="313151"/>
            <a:ext cx="12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9882"/>
          <a:stretch/>
        </p:blipFill>
        <p:spPr>
          <a:xfrm>
            <a:off x="3153946" y="1121998"/>
            <a:ext cx="5327948" cy="613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43" y="2152873"/>
            <a:ext cx="5333646" cy="5064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8031"/>
          <a:stretch/>
        </p:blipFill>
        <p:spPr>
          <a:xfrm>
            <a:off x="3153945" y="2676315"/>
            <a:ext cx="5336493" cy="523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13528"/>
          <a:stretch/>
        </p:blipFill>
        <p:spPr>
          <a:xfrm>
            <a:off x="3153945" y="3746343"/>
            <a:ext cx="5353585" cy="7931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r="18372"/>
          <a:stretch/>
        </p:blipFill>
        <p:spPr>
          <a:xfrm>
            <a:off x="3153944" y="4993411"/>
            <a:ext cx="5379224" cy="10012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53944" y="1840181"/>
            <a:ext cx="239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코드 삽입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컴파일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3943" y="3438566"/>
            <a:ext cx="239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GPU</a:t>
            </a:r>
            <a:r>
              <a:rPr lang="ko-KR" altLang="en-US" sz="1400" dirty="0" smtClean="0"/>
              <a:t>에 전달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링크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3942" y="4685634"/>
            <a:ext cx="239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 </a:t>
            </a:r>
            <a:r>
              <a:rPr lang="ko-KR" altLang="en-US" sz="1400" dirty="0" smtClean="0"/>
              <a:t>만 남기고 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88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Shader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32" y="2280543"/>
            <a:ext cx="4105275" cy="6572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32" y="1519322"/>
            <a:ext cx="3400425" cy="6096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32" y="3089389"/>
            <a:ext cx="4686300" cy="6667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832" y="3957583"/>
            <a:ext cx="6524625" cy="1409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56786" y="1672565"/>
            <a:ext cx="112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 생성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336389" y="2451380"/>
            <a:ext cx="19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shader</a:t>
            </a:r>
            <a:r>
              <a:rPr lang="ko-KR" altLang="en-US" sz="1400" dirty="0" smtClean="0"/>
              <a:t> 변수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92592" y="3283718"/>
            <a:ext cx="105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 대입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554" y="4508285"/>
            <a:ext cx="278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대입된 값으로 </a:t>
            </a:r>
            <a:r>
              <a:rPr lang="en-US" altLang="ko-KR" sz="1400" dirty="0" err="1" smtClean="0"/>
              <a:t>shader</a:t>
            </a:r>
            <a:r>
              <a:rPr lang="ko-KR" altLang="en-US" sz="1400" dirty="0" smtClean="0"/>
              <a:t>에서 계산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26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25769" y="1302327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Contents</a:t>
            </a:r>
            <a:endParaRPr lang="ko-KR" altLang="en-US" sz="2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273" y="1302327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001 Rendering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1273" y="2893130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002 OpenGL API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7128" y="3466807"/>
            <a:ext cx="25492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코드 </a:t>
            </a: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리뷰</a:t>
            </a:r>
            <a:endParaRPr lang="en-US" altLang="ko-KR" sz="15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7128" y="1876004"/>
            <a:ext cx="2549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Mapping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1273" y="4640648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003 Modeling &amp; Texturing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7128" y="5123267"/>
            <a:ext cx="2549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bg1"/>
                </a:solidFill>
                <a:latin typeface="+mj-lt"/>
              </a:rPr>
              <a:t>Texturing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+mj-lt"/>
              </a:rPr>
              <a:t>결과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9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Shader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54" y="1599976"/>
            <a:ext cx="2819400" cy="752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69" y="1599976"/>
            <a:ext cx="2781300" cy="76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6514" y="1292199"/>
            <a:ext cx="1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Vertex </a:t>
            </a:r>
            <a:r>
              <a:rPr lang="en-US" altLang="ko-KR" sz="1400" dirty="0" err="1" smtClean="0"/>
              <a:t>shader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0657" y="1281583"/>
            <a:ext cx="193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Fragment </a:t>
            </a:r>
            <a:r>
              <a:rPr lang="en-US" altLang="ko-KR" sz="1400" dirty="0" err="1" smtClean="0"/>
              <a:t>shader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1969" y="1760769"/>
            <a:ext cx="461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=</a:t>
            </a:r>
            <a:endParaRPr lang="ko-KR" altLang="en-US" sz="2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754" y="3482092"/>
            <a:ext cx="5448300" cy="457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754" y="4192446"/>
            <a:ext cx="7458075" cy="10572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754" y="3074169"/>
            <a:ext cx="12096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 parsing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74" y="1128180"/>
            <a:ext cx="3714750" cy="1276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374" y="2668456"/>
            <a:ext cx="2286000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374" y="3845576"/>
            <a:ext cx="2809875" cy="904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374" y="5032508"/>
            <a:ext cx="2895600" cy="12668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34370" y="2668456"/>
            <a:ext cx="1492754" cy="89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24044" y="3857525"/>
            <a:ext cx="1492754" cy="89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24044" y="5030083"/>
            <a:ext cx="1492754" cy="1269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64377" y="1542616"/>
            <a:ext cx="22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 : vertex </a:t>
            </a:r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64375" y="2830917"/>
            <a:ext cx="256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t</a:t>
            </a:r>
            <a:r>
              <a:rPr lang="en-US" altLang="ko-KR" dirty="0" smtClean="0"/>
              <a:t> : texture UV </a:t>
            </a:r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375" y="3969162"/>
            <a:ext cx="256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</a:t>
            </a:r>
            <a:r>
              <a:rPr lang="en-US" altLang="ko-KR" dirty="0" err="1"/>
              <a:t>n</a:t>
            </a:r>
            <a:r>
              <a:rPr lang="en-US" altLang="ko-KR" dirty="0" smtClean="0"/>
              <a:t> : normal </a:t>
            </a:r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375" y="5192255"/>
            <a:ext cx="3956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 : </a:t>
            </a:r>
            <a:r>
              <a:rPr lang="ko-KR" altLang="en-US" dirty="0" smtClean="0"/>
              <a:t>각 삼각형을 이루는 세 점의 </a:t>
            </a:r>
            <a:r>
              <a:rPr lang="en-US" altLang="ko-KR" dirty="0" smtClean="0"/>
              <a:t>vertex/texture/normal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.</a:t>
            </a:r>
          </a:p>
          <a:p>
            <a:r>
              <a:rPr lang="en-US" altLang="ko-KR" sz="1400" dirty="0" smtClean="0"/>
              <a:t>ex) 1/1/1 : vertex 1</a:t>
            </a:r>
            <a:r>
              <a:rPr lang="ko-KR" altLang="en-US" sz="1400" dirty="0" smtClean="0"/>
              <a:t>번</a:t>
            </a:r>
            <a:r>
              <a:rPr lang="en-US" altLang="ko-KR" sz="1400" dirty="0" smtClean="0"/>
              <a:t>, texture 1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normal 1</a:t>
            </a:r>
            <a:r>
              <a:rPr lang="ko-KR" altLang="en-US" sz="1400" dirty="0" smtClean="0"/>
              <a:t>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83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Texture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40" y="1123529"/>
            <a:ext cx="7624594" cy="13733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40" y="4095154"/>
            <a:ext cx="6827961" cy="462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03140" y="29213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확장자에</a:t>
            </a:r>
            <a:r>
              <a:rPr lang="ko-KR" altLang="en-US" dirty="0" smtClean="0"/>
              <a:t> 따른 </a:t>
            </a:r>
            <a:r>
              <a:rPr lang="en-US" altLang="ko-KR" dirty="0" smtClean="0"/>
              <a:t>Decoding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03140" y="3715206"/>
            <a:ext cx="21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4673" y="4557829"/>
            <a:ext cx="44181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픽셀 </a:t>
            </a:r>
            <a:r>
              <a:rPr lang="en-US" altLang="ko-KR" dirty="0" err="1" smtClean="0"/>
              <a:t>rgba</a:t>
            </a:r>
            <a:r>
              <a:rPr lang="ko-KR" altLang="en-US" dirty="0" smtClean="0"/>
              <a:t>값을 입력</a:t>
            </a:r>
            <a:r>
              <a:rPr lang="en-US" altLang="ko-KR" dirty="0" smtClean="0"/>
              <a:t>.</a:t>
            </a:r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x) format = RGBA_8888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rgba</a:t>
            </a:r>
            <a:r>
              <a:rPr lang="ko-KR" altLang="en-US" sz="1400" dirty="0" smtClean="0"/>
              <a:t>각각 </a:t>
            </a:r>
            <a:r>
              <a:rPr lang="en-US" altLang="ko-KR" sz="1400" dirty="0" smtClean="0"/>
              <a:t>8bit</a:t>
            </a:r>
            <a:r>
              <a:rPr lang="ko-KR" altLang="en-US" sz="1400" dirty="0" smtClean="0"/>
              <a:t>씩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39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VAO VBO EBO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44238" y="2678759"/>
            <a:ext cx="3853671" cy="1833455"/>
            <a:chOff x="1162228" y="3714560"/>
            <a:chExt cx="3853671" cy="1546789"/>
          </a:xfrm>
        </p:grpSpPr>
        <p:sp>
          <p:nvSpPr>
            <p:cNvPr id="14" name="직사각형 13"/>
            <p:cNvSpPr/>
            <p:nvPr/>
          </p:nvSpPr>
          <p:spPr>
            <a:xfrm>
              <a:off x="1162228" y="3714560"/>
              <a:ext cx="3683237" cy="1546789"/>
            </a:xfrm>
            <a:prstGeom prst="rect">
              <a:avLst/>
            </a:prstGeom>
            <a:solidFill>
              <a:schemeClr val="tx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4778" y="3869647"/>
              <a:ext cx="254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VBO &amp; EBO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63399" y="4238979"/>
              <a:ext cx="3452500" cy="101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v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ector&lt;vec3&gt; vertex buffer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v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ector&lt;vec2&gt;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uv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buffer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v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ector&lt;vec3&gt; normal buffer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vector&lt;vec3&gt; element 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927615" y="1305621"/>
            <a:ext cx="1268371" cy="30764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VAO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409914" y="1728897"/>
            <a:ext cx="769122" cy="8728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870960" y="2678759"/>
            <a:ext cx="3853671" cy="1833455"/>
            <a:chOff x="1162228" y="3714560"/>
            <a:chExt cx="3853671" cy="1546789"/>
          </a:xfrm>
        </p:grpSpPr>
        <p:sp>
          <p:nvSpPr>
            <p:cNvPr id="28" name="직사각형 27"/>
            <p:cNvSpPr/>
            <p:nvPr/>
          </p:nvSpPr>
          <p:spPr>
            <a:xfrm>
              <a:off x="1162228" y="3714560"/>
              <a:ext cx="3683237" cy="1546789"/>
            </a:xfrm>
            <a:prstGeom prst="rect">
              <a:avLst/>
            </a:prstGeom>
            <a:solidFill>
              <a:schemeClr val="tx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4778" y="3869647"/>
              <a:ext cx="254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VBO &amp; EBO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63399" y="4238979"/>
              <a:ext cx="3452500" cy="101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v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ector&lt;vec3&gt; vertex buffer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v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ector&lt;vec2&gt;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uv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buffer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v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ector&lt;vec3&gt; normal buffer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vector&lt;vec3&gt; element 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7354337" y="1305621"/>
            <a:ext cx="1268371" cy="30764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VAO 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691357" y="1728898"/>
            <a:ext cx="914401" cy="876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37204" y="967983"/>
            <a:ext cx="120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주전자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00512" y="967983"/>
            <a:ext cx="120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나무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47247" y="4744638"/>
            <a:ext cx="24782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glVertexAttribDivisor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{Enable, Disable} </a:t>
            </a:r>
            <a:r>
              <a:rPr lang="en-US" altLang="ko-KR" sz="1400" dirty="0" err="1"/>
              <a:t>VertexAttribArray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828374" y="5074174"/>
            <a:ext cx="144363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691357" y="4872417"/>
            <a:ext cx="344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glBindVertexArray</a:t>
            </a:r>
            <a:r>
              <a:rPr lang="en-US" altLang="ko-KR" dirty="0" smtClean="0">
                <a:solidFill>
                  <a:srgbClr val="333333"/>
                </a:solidFill>
                <a:latin typeface="Verdana" panose="020B0604030504040204" pitchFamily="34" charset="0"/>
              </a:rPr>
              <a:t>( VAO 1 )</a:t>
            </a:r>
            <a:r>
              <a:rPr lang="en-US" altLang="ko-KR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37204" y="2034421"/>
            <a:ext cx="2606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렌더링에 대한 설정을 저장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597354" y="5516886"/>
            <a:ext cx="405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 </a:t>
            </a:r>
            <a:r>
              <a:rPr lang="ko-KR" altLang="en-US" dirty="0" err="1" smtClean="0"/>
              <a:t>프레임마다</a:t>
            </a:r>
            <a:r>
              <a:rPr lang="ko-KR" altLang="en-US" dirty="0" smtClean="0"/>
              <a:t> 설정이 바뀌는 경우는 각각을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VAO VBO EBO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24815"/>
          <a:stretch/>
        </p:blipFill>
        <p:spPr>
          <a:xfrm>
            <a:off x="2310199" y="2392823"/>
            <a:ext cx="7610475" cy="32655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99" y="1356619"/>
            <a:ext cx="4229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Loop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60" y="1249460"/>
            <a:ext cx="4270619" cy="9617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59" y="2271831"/>
            <a:ext cx="7361949" cy="20952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59" y="4427690"/>
            <a:ext cx="5484251" cy="7327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159" y="5221073"/>
            <a:ext cx="3114231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53" y="966921"/>
            <a:ext cx="8886083" cy="3340159"/>
          </a:xfrm>
          <a:prstGeom prst="rect">
            <a:avLst/>
          </a:prstGeom>
        </p:spPr>
      </p:pic>
      <p:cxnSp>
        <p:nvCxnSpPr>
          <p:cNvPr id="5" name="직선 연결선 4"/>
          <p:cNvCxnSpPr>
            <a:stCxn id="6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2.1 </a:t>
            </a:r>
            <a:r>
              <a:rPr lang="ko-KR" altLang="en-US" sz="1500" dirty="0" smtClean="0">
                <a:latin typeface="+mj-lt"/>
              </a:rPr>
              <a:t>코드 리뷰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Loop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6919" y="2159886"/>
            <a:ext cx="293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&lt;- </a:t>
            </a:r>
            <a:r>
              <a:rPr lang="ko-KR" altLang="en-US" sz="1400" dirty="0" smtClean="0"/>
              <a:t>렌더링할 </a:t>
            </a:r>
            <a:r>
              <a:rPr lang="en-US" altLang="ko-KR" sz="1400" dirty="0" smtClean="0"/>
              <a:t>attribute</a:t>
            </a:r>
            <a:r>
              <a:rPr lang="ko-KR" altLang="en-US" sz="1400" dirty="0" smtClean="0"/>
              <a:t>를 선택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6285" y="2379184"/>
            <a:ext cx="311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&lt;- </a:t>
            </a:r>
            <a:r>
              <a:rPr lang="ko-KR" altLang="en-US" sz="1400" dirty="0" smtClean="0"/>
              <a:t>선택된 </a:t>
            </a:r>
            <a:r>
              <a:rPr lang="en-US" altLang="ko-KR" sz="1400" dirty="0" smtClean="0"/>
              <a:t>attribute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vertex</a:t>
            </a:r>
            <a:r>
              <a:rPr lang="ko-KR" altLang="en-US" sz="1400" dirty="0" smtClean="0"/>
              <a:t>를 올림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86285" y="2582502"/>
            <a:ext cx="311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&lt;- bind</a:t>
            </a:r>
            <a:r>
              <a:rPr lang="ko-KR" altLang="en-US" sz="1400" dirty="0" smtClean="0"/>
              <a:t>된 </a:t>
            </a:r>
            <a:r>
              <a:rPr lang="en-US" altLang="ko-KR" sz="1400" dirty="0" smtClean="0"/>
              <a:t>vertex</a:t>
            </a:r>
            <a:r>
              <a:rPr lang="ko-KR" altLang="en-US" sz="1400" dirty="0" smtClean="0"/>
              <a:t>의 설정을 명시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80288" y="2785820"/>
            <a:ext cx="311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&lt;- (layout = 0)</a:t>
            </a:r>
            <a:r>
              <a:rPr lang="ko-KR" altLang="en-US" sz="1400" dirty="0" smtClean="0"/>
              <a:t>으로 </a:t>
            </a:r>
            <a:r>
              <a:rPr lang="en-US" altLang="ko-KR" sz="1400" dirty="0" err="1" smtClean="0"/>
              <a:t>shader</a:t>
            </a:r>
            <a:r>
              <a:rPr lang="ko-KR" altLang="en-US" sz="1400" dirty="0" smtClean="0"/>
              <a:t>에 전달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29" y="4381175"/>
            <a:ext cx="4243855" cy="18093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64198" y="4985677"/>
            <a:ext cx="311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&lt;- enable </a:t>
            </a:r>
            <a:r>
              <a:rPr lang="ko-KR" altLang="en-US" sz="1400" dirty="0" smtClean="0"/>
              <a:t>된 </a:t>
            </a:r>
            <a:r>
              <a:rPr lang="en-US" altLang="ko-KR" sz="1400" dirty="0" smtClean="0"/>
              <a:t>attribute</a:t>
            </a:r>
            <a:r>
              <a:rPr lang="ko-KR" altLang="en-US" sz="1400" dirty="0" smtClean="0"/>
              <a:t>를 가속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39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490" cy="68734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61509" y="2352548"/>
            <a:ext cx="4668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ko-KR" sz="7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External Tools</a:t>
            </a:r>
          </a:p>
          <a:p>
            <a:pPr algn="ctr"/>
            <a:r>
              <a:rPr lang="en-US" altLang="ko-KR" sz="2200" dirty="0">
                <a:solidFill>
                  <a:schemeClr val="bg1"/>
                </a:solidFill>
                <a:latin typeface="Arial Black" panose="020B0A04020102020204" pitchFamily="34" charset="0"/>
              </a:rPr>
              <a:t>Modeling &amp; Texturing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3.1 Modeling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Blender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6" y="1032188"/>
            <a:ext cx="9734041" cy="51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82" y="1561070"/>
            <a:ext cx="3743540" cy="3772117"/>
          </a:xfrm>
          <a:prstGeom prst="rect">
            <a:avLst/>
          </a:prstGeom>
        </p:spPr>
      </p:pic>
      <p:cxnSp>
        <p:nvCxnSpPr>
          <p:cNvPr id="5" name="직선 연결선 4"/>
          <p:cNvCxnSpPr>
            <a:stCxn id="6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3.2 Texturing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Pixlr</a:t>
            </a:r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editor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41" y="1561069"/>
            <a:ext cx="3772117" cy="37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5" b="18582"/>
          <a:stretch/>
        </p:blipFill>
        <p:spPr>
          <a:xfrm>
            <a:off x="-1" y="-1"/>
            <a:ext cx="12212321" cy="68580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1509" y="2352548"/>
            <a:ext cx="466898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ko-KR" sz="7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Program Overview</a:t>
            </a:r>
          </a:p>
          <a:p>
            <a:pPr algn="ctr"/>
            <a:r>
              <a:rPr lang="en-US" altLang="ko-KR" sz="5500" b="1" dirty="0" smtClean="0">
                <a:solidFill>
                  <a:schemeClr val="bg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Rendering</a:t>
            </a:r>
            <a:endParaRPr lang="ko-KR" altLang="en-US" sz="5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5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8090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3.2 </a:t>
            </a:r>
            <a:r>
              <a:rPr lang="ko-KR" altLang="en-US" sz="1500" dirty="0" smtClean="0">
                <a:latin typeface="+mj-lt"/>
              </a:rPr>
              <a:t>결과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Chicago write sox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26" name="Picture 2" descr="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03" y="1925793"/>
            <a:ext cx="3339655" cy="33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92" y="1491822"/>
            <a:ext cx="5004217" cy="39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699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이상민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10286951" y="3721415"/>
            <a:ext cx="1583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+mj-lt"/>
                <a:ea typeface="HY중고딕" panose="02030600000101010101" pitchFamily="18" charset="-127"/>
                <a:cs typeface="Arial" panose="020B0604020202020204" pitchFamily="34" charset="0"/>
              </a:rPr>
              <a:t>Thanks</a:t>
            </a:r>
            <a:endParaRPr lang="ko-KR" altLang="en-US" sz="2500" dirty="0">
              <a:latin typeface="+mj-lt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389806" y="4159045"/>
            <a:ext cx="20254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626" y="1035769"/>
            <a:ext cx="462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 출처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슬라이드 </a:t>
            </a:r>
            <a:r>
              <a:rPr lang="en-US" altLang="ko-KR" sz="1200" dirty="0"/>
              <a:t>7</a:t>
            </a:r>
          </a:p>
          <a:p>
            <a:r>
              <a:rPr lang="en-US" altLang="ko-KR" sz="1200" dirty="0">
                <a:hlinkClick r:id="rId2"/>
              </a:rPr>
              <a:t>https://ko.wikipedia.org/wiki/UV_%</a:t>
            </a:r>
            <a:r>
              <a:rPr lang="en-US" altLang="ko-KR" sz="1200" dirty="0" smtClean="0">
                <a:hlinkClick r:id="rId2"/>
              </a:rPr>
              <a:t>EB%A7%A4%ED%95%91</a:t>
            </a:r>
            <a:endParaRPr lang="en-US" altLang="ko-KR" sz="1200" dirty="0" smtClean="0"/>
          </a:p>
          <a:p>
            <a:r>
              <a:rPr lang="ko-KR" altLang="en-US" sz="1200" dirty="0" smtClean="0"/>
              <a:t>슬라이드 </a:t>
            </a:r>
            <a:r>
              <a:rPr lang="en-US" altLang="ko-KR" sz="1200" dirty="0" smtClean="0"/>
              <a:t>10, 11</a:t>
            </a:r>
            <a:endParaRPr lang="en-US" altLang="ko-KR" sz="1200" dirty="0" smtClean="0"/>
          </a:p>
          <a:p>
            <a:r>
              <a:rPr lang="en-US" altLang="ko-KR" sz="1200" dirty="0" smtClean="0">
                <a:hlinkClick r:id="rId3"/>
              </a:rPr>
              <a:t>http</a:t>
            </a:r>
            <a:r>
              <a:rPr lang="en-US" altLang="ko-KR" sz="1200" dirty="0">
                <a:hlinkClick r:id="rId3"/>
              </a:rPr>
              <a:t>://</a:t>
            </a:r>
            <a:r>
              <a:rPr lang="en-US" altLang="ko-KR" sz="1200" dirty="0" smtClean="0">
                <a:hlinkClick r:id="rId3"/>
              </a:rPr>
              <a:t>egloos.zum.com/piglove/v/4834666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7941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stCxn id="7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64960" y="6299333"/>
            <a:ext cx="707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lt"/>
              </a:rPr>
              <a:t>1</a:t>
            </a:r>
            <a:r>
              <a:rPr lang="en-US" altLang="ko-KR" sz="1500" dirty="0" smtClean="0">
                <a:latin typeface="+mj-lt"/>
              </a:rPr>
              <a:t>.1 Process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3D Graphic pipeline</a:t>
            </a:r>
            <a:endParaRPr lang="ko-KR" altLang="en-US" sz="25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887471" y="2435746"/>
            <a:ext cx="2022764" cy="2022764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Vertex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Shader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99265" y="2435746"/>
            <a:ext cx="2022764" cy="2022764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Rasterizer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11058" y="2435745"/>
            <a:ext cx="2022764" cy="2022764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Pixel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Shader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137280" y="3135206"/>
            <a:ext cx="734939" cy="623843"/>
          </a:xfrm>
          <a:prstGeom prst="rightArrow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349074" y="3156126"/>
            <a:ext cx="734939" cy="623843"/>
          </a:xfrm>
          <a:prstGeom prst="rightArrow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9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6966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Space Projection</a:t>
            </a:r>
            <a:endParaRPr lang="ko-KR" altLang="en-US" sz="2500" dirty="0"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lt"/>
              </a:rPr>
              <a:t>1</a:t>
            </a:r>
            <a:r>
              <a:rPr lang="en-US" altLang="ko-KR" sz="1500" dirty="0" smtClean="0">
                <a:latin typeface="+mj-lt"/>
              </a:rPr>
              <a:t>.1 Process</a:t>
            </a:r>
            <a:endParaRPr lang="ko-KR" altLang="en-US" sz="1500" dirty="0">
              <a:latin typeface="+mj-lt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10512" y="1387122"/>
            <a:ext cx="1420286" cy="1420286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407610" y="1407077"/>
            <a:ext cx="1420286" cy="1420286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99489" y="1417217"/>
            <a:ext cx="1420286" cy="1420286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887471" y="4191991"/>
            <a:ext cx="1420286" cy="1420286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Rasterize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391368" y="2544780"/>
            <a:ext cx="1420286" cy="1420286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Face Cull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899489" y="4191991"/>
            <a:ext cx="1420286" cy="1420286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Clipping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2830" y="1958766"/>
            <a:ext cx="156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World matrix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8150" y="1988861"/>
            <a:ext cx="156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View matrix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4423270" y="4171755"/>
            <a:ext cx="1420286" cy="1420286"/>
          </a:xfrm>
          <a:prstGeom prst="ellipse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7109" y="2239283"/>
            <a:ext cx="914118" cy="4407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8541247" y="3836218"/>
            <a:ext cx="972078" cy="76998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771205" y="4902134"/>
            <a:ext cx="22576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3556" y="4763634"/>
            <a:ext cx="105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Projection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54292" y="4996086"/>
            <a:ext cx="105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matrix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99603" y="3069955"/>
            <a:ext cx="190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원근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36427" y="3559830"/>
            <a:ext cx="1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Quaternion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50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Texture Mapping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64960" y="6299333"/>
            <a:ext cx="6793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68" y="1493313"/>
            <a:ext cx="3791039" cy="302054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435552" y="2276507"/>
            <a:ext cx="111095" cy="111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734315" y="3399612"/>
            <a:ext cx="111095" cy="111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70008" y="3384592"/>
            <a:ext cx="111095" cy="1110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46647" y="2072625"/>
            <a:ext cx="164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Vec4(1, 0, 0, 1)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3158" y="3476419"/>
            <a:ext cx="164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Vec4(0, 0, 1, 1)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25555" y="3458957"/>
            <a:ext cx="164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Vec4(0, 1, 0, 1)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777099" y="2984916"/>
            <a:ext cx="1999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95844" y="2677139"/>
            <a:ext cx="139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Rasterizing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498287" y="5083428"/>
            <a:ext cx="523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8000</a:t>
            </a:r>
            <a:r>
              <a:rPr lang="ko-KR" altLang="en-US" dirty="0" smtClean="0"/>
              <a:t>개라고 하면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7997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interpolation</a:t>
            </a:r>
            <a:r>
              <a:rPr lang="ko-KR" altLang="en-US" dirty="0" smtClean="0"/>
              <a:t>된 </a:t>
            </a:r>
            <a:r>
              <a:rPr lang="en-US" altLang="ko-KR" dirty="0" err="1" smtClean="0"/>
              <a:t>rgb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계산해야함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3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UV Mapping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64960" y="6299333"/>
            <a:ext cx="6793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50" y="1123308"/>
            <a:ext cx="7007374" cy="36788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50736" y="5289170"/>
            <a:ext cx="59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UV </a:t>
            </a:r>
            <a:r>
              <a:rPr lang="ko-KR" altLang="en-US" dirty="0" smtClean="0"/>
              <a:t>매핑 값을 바탕으로 </a:t>
            </a:r>
            <a:r>
              <a:rPr lang="en-US" altLang="ko-KR" dirty="0" smtClean="0"/>
              <a:t>Texture </a:t>
            </a:r>
            <a:r>
              <a:rPr lang="ko-KR" altLang="en-US" dirty="0" smtClean="0"/>
              <a:t>특정 위치의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값을</a:t>
            </a:r>
            <a:endParaRPr lang="en-US" altLang="ko-KR" dirty="0" smtClean="0"/>
          </a:p>
          <a:p>
            <a:r>
              <a:rPr lang="en-US" altLang="ko-KR" dirty="0" smtClean="0"/>
              <a:t>vertex</a:t>
            </a:r>
            <a:r>
              <a:rPr lang="ko-KR" altLang="en-US" dirty="0" smtClean="0"/>
              <a:t>를 기준으로 잡아 늘이거나 구겨서 </a:t>
            </a:r>
            <a:r>
              <a:rPr lang="ko-KR" altLang="en-US" dirty="0" err="1" smtClean="0"/>
              <a:t>넣어줌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64960" y="6299333"/>
            <a:ext cx="6793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Lighting</a:t>
            </a:r>
            <a:endParaRPr lang="ko-KR" altLang="en-US" sz="2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186" y="1010106"/>
            <a:ext cx="900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Diffuse surface</a:t>
            </a:r>
            <a:r>
              <a:rPr lang="ko-KR" altLang="en-US" dirty="0" smtClean="0"/>
              <a:t>의 모든 빛은 난반사한다고 가정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   -&gt; </a:t>
            </a:r>
            <a:r>
              <a:rPr lang="ko-KR" altLang="en-US" dirty="0" smtClean="0"/>
              <a:t>대략적으로 </a:t>
            </a:r>
            <a:r>
              <a:rPr lang="en-US" altLang="ko-KR" dirty="0" smtClean="0"/>
              <a:t>cos</a:t>
            </a:r>
            <a:r>
              <a:rPr lang="ko-KR" altLang="en-US" dirty="0" smtClean="0"/>
              <a:t>의 형태를 가짐 </a:t>
            </a:r>
            <a:r>
              <a:rPr lang="en-US" altLang="ko-KR" dirty="0" smtClean="0"/>
              <a:t>( Lambert’s Law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4136" y="1645206"/>
            <a:ext cx="68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en-US" altLang="ko-KR" dirty="0" err="1" smtClean="0"/>
              <a:t>Phong</a:t>
            </a:r>
            <a:r>
              <a:rPr lang="en-US" altLang="ko-KR" dirty="0" smtClean="0"/>
              <a:t> model &gt;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047874" y="5275702"/>
            <a:ext cx="7191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95674" y="3399277"/>
            <a:ext cx="1876425" cy="1876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372099" y="3332602"/>
            <a:ext cx="1943100" cy="1943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372099" y="3112993"/>
            <a:ext cx="0" cy="2848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7592" y="2196997"/>
            <a:ext cx="689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하이라이트를 조정하기 위한 </a:t>
            </a:r>
            <a:r>
              <a:rPr lang="ko-KR" altLang="en-US" dirty="0" err="1" smtClean="0"/>
              <a:t>정반사광의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‘Vertex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에서 계산한다</a:t>
            </a:r>
            <a:r>
              <a:rPr lang="en-US" altLang="ko-KR" dirty="0" smtClean="0"/>
              <a:t>. &lt;- </a:t>
            </a:r>
            <a:r>
              <a:rPr lang="ko-KR" altLang="en-US" dirty="0" smtClean="0"/>
              <a:t>중요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372099" y="5691044"/>
            <a:ext cx="904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Normal</a:t>
            </a:r>
            <a:endParaRPr lang="ko-KR" altLang="en-US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2328861" y="3123828"/>
            <a:ext cx="1390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Incident Light</a:t>
            </a:r>
            <a:endParaRPr lang="ko-KR" altLang="en-US" sz="1300" dirty="0"/>
          </a:p>
        </p:txBody>
      </p:sp>
      <p:sp>
        <p:nvSpPr>
          <p:cNvPr id="29" name="TextBox 28"/>
          <p:cNvSpPr txBox="1"/>
          <p:nvPr/>
        </p:nvSpPr>
        <p:spPr>
          <a:xfrm>
            <a:off x="7315199" y="3106889"/>
            <a:ext cx="1390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Reflection Light</a:t>
            </a:r>
            <a:endParaRPr lang="ko-KR" alt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8367301" y="3858479"/>
            <a:ext cx="8719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 &lt;Eyes&gt;</a:t>
            </a:r>
            <a:endParaRPr lang="ko-KR" altLang="en-US" sz="13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5372098" y="4086654"/>
            <a:ext cx="2983503" cy="118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 rot="14203654">
            <a:off x="5867398" y="3515757"/>
            <a:ext cx="952500" cy="2274828"/>
          </a:xfrm>
          <a:prstGeom prst="triangle">
            <a:avLst/>
          </a:prstGeom>
          <a:solidFill>
            <a:schemeClr val="tx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0118029">
            <a:off x="5895012" y="4294961"/>
            <a:ext cx="209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Pow(cos(∂), 20.0f)</a:t>
            </a:r>
            <a:endParaRPr lang="ko-KR" altLang="en-US" sz="1300" dirty="0"/>
          </a:p>
        </p:txBody>
      </p:sp>
      <p:sp>
        <p:nvSpPr>
          <p:cNvPr id="48" name="TextBox 47"/>
          <p:cNvSpPr txBox="1"/>
          <p:nvPr/>
        </p:nvSpPr>
        <p:spPr>
          <a:xfrm>
            <a:off x="9896475" y="1984059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err="1" smtClean="0"/>
              <a:t>주변광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3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7" grpId="0"/>
      <p:bldP spid="28" grpId="0"/>
      <p:bldP spid="29" grpId="0"/>
      <p:bldP spid="30" grpId="0"/>
      <p:bldP spid="41" grpId="0" animBg="1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stCxn id="5" idx="3"/>
          </p:cNvCxnSpPr>
          <p:nvPr/>
        </p:nvCxnSpPr>
        <p:spPr>
          <a:xfrm>
            <a:off x="1725769" y="313151"/>
            <a:ext cx="10144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879" y="166957"/>
            <a:ext cx="14588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2017</a:t>
            </a:r>
            <a:endParaRPr lang="ko-KR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879" y="505113"/>
            <a:ext cx="1620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j-lt"/>
              </a:rPr>
              <a:t>1.2 Mapping</a:t>
            </a:r>
            <a:endParaRPr lang="ko-KR" altLang="en-US" sz="1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221" y="363173"/>
            <a:ext cx="4114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+mj-ea"/>
                <a:ea typeface="+mj-ea"/>
                <a:cs typeface="Arial" panose="020B0604020202020204" pitchFamily="34" charset="0"/>
              </a:rPr>
              <a:t>Lighting</a:t>
            </a:r>
            <a:endParaRPr lang="ko-KR" altLang="en-US" sz="2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0608" y="6581104"/>
            <a:ext cx="11509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64960" y="6299333"/>
            <a:ext cx="6793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+mj-lt"/>
                <a:cs typeface="Arial" panose="020B0604020202020204" pitchFamily="34" charset="0"/>
              </a:rPr>
              <a:t>이상민</a:t>
            </a:r>
            <a:endParaRPr lang="ko-KR" altLang="en-US" sz="13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1851690"/>
            <a:ext cx="6096000" cy="3190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25769" y="5042565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 </a:t>
            </a:r>
            <a:r>
              <a:rPr lang="en-US" altLang="ko-KR" dirty="0" smtClean="0"/>
              <a:t>Diffuse light quantize graph &gt;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809824"/>
            <a:ext cx="3487101" cy="32746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7262" y="1155318"/>
            <a:ext cx="291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Toon shading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756</Words>
  <Application>Microsoft Office PowerPoint</Application>
  <PresentationFormat>와이드스크린</PresentationFormat>
  <Paragraphs>248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HY견고딕</vt:lpstr>
      <vt:lpstr>HY중고딕</vt:lpstr>
      <vt:lpstr>맑은 고딕</vt:lpstr>
      <vt:lpstr>Arial</vt:lpstr>
      <vt:lpstr>Arial Black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YOURI</dc:creator>
  <cp:lastModifiedBy>YOURI</cp:lastModifiedBy>
  <cp:revision>165</cp:revision>
  <dcterms:created xsi:type="dcterms:W3CDTF">2017-06-11T12:32:15Z</dcterms:created>
  <dcterms:modified xsi:type="dcterms:W3CDTF">2017-10-15T17:40:22Z</dcterms:modified>
</cp:coreProperties>
</file>