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557" r:id="rId2"/>
    <p:sldId id="558" r:id="rId3"/>
    <p:sldId id="559" r:id="rId4"/>
    <p:sldId id="564" r:id="rId5"/>
    <p:sldId id="565" r:id="rId6"/>
    <p:sldId id="566" r:id="rId7"/>
    <p:sldId id="567" r:id="rId8"/>
    <p:sldId id="568" r:id="rId9"/>
    <p:sldId id="569" r:id="rId10"/>
    <p:sldId id="570" r:id="rId1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류성한 (Seonghan Ryu)" initials="류(R" lastIdx="2" clrIdx="0">
    <p:extLst>
      <p:ext uri="{19B8F6BF-5375-455C-9EA6-DF929625EA0E}">
        <p15:presenceInfo xmlns:p15="http://schemas.microsoft.com/office/powerpoint/2012/main" userId="류성한 (Seonghan Ryu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9FA"/>
    <a:srgbClr val="C61065"/>
    <a:srgbClr val="2E75B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700" autoAdjust="0"/>
  </p:normalViewPr>
  <p:slideViewPr>
    <p:cSldViewPr snapToGrid="0">
      <p:cViewPr varScale="1">
        <p:scale>
          <a:sx n="108" d="100"/>
          <a:sy n="108" d="100"/>
        </p:scale>
        <p:origin x="1716" y="108"/>
      </p:cViewPr>
      <p:guideLst/>
    </p:cSldViewPr>
  </p:slideViewPr>
  <p:outlineViewPr>
    <p:cViewPr>
      <p:scale>
        <a:sx n="33" d="100"/>
        <a:sy n="33" d="100"/>
      </p:scale>
      <p:origin x="0" y="-340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06"/>
    </p:cViewPr>
  </p:sorterViewPr>
  <p:notesViewPr>
    <p:cSldViewPr snapToGrid="0">
      <p:cViewPr varScale="1">
        <p:scale>
          <a:sx n="89" d="100"/>
          <a:sy n="89" d="100"/>
        </p:scale>
        <p:origin x="30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6109A-CE8D-40E3-8381-3FB2AF383A03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4ED7D-F650-4BA0-8337-0A488C8F9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4344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C12BD-EFBC-488E-B124-BE42FE41ED7B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F73F8-BD41-49D3-8AD7-5C9B45336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1750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733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601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824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452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668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393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056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814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496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5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B6A2-1A99-4756-AE7C-4C781277DA51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272" y="6464395"/>
            <a:ext cx="1599456" cy="30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1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"/>
            <a:ext cx="9144000" cy="10205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2E75B6"/>
          </a:solidFill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7344-1A07-48C1-B141-2D3F81DF5D1C}" type="datetime1">
              <a:rPr lang="ko-KR" altLang="en-US" smtClean="0"/>
              <a:t>2018-11-21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solidFill>
            <a:srgbClr val="2E75B6"/>
          </a:solidFill>
        </p:spPr>
        <p:txBody>
          <a:bodyPr/>
          <a:lstStyle/>
          <a:p>
            <a:fld id="{45151BA5-DD4E-45F3-9934-A245C26DFF4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71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"/>
            <a:ext cx="9144000" cy="10205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2E75B6"/>
          </a:solidFill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8C2A-8D62-4D28-B305-EAA37259D382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solidFill>
            <a:srgbClr val="2E75B6"/>
          </a:solidFill>
        </p:spPr>
        <p:txBody>
          <a:bodyPr/>
          <a:lstStyle/>
          <a:p>
            <a:fld id="{45151BA5-DD4E-45F3-9934-A245C26DF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95943" y="122464"/>
            <a:ext cx="8801100" cy="7756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95943" y="1258433"/>
            <a:ext cx="8801100" cy="5446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EB0EB-5C1E-49FC-97FB-07DCA89E0D1D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64235" y="327704"/>
            <a:ext cx="123280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45151BA5-DD4E-45F3-9934-A245C26DFF4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62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Alpha-beta Pruning </a:t>
            </a:r>
            <a:r>
              <a:rPr lang="ko-KR" altLang="en-US" dirty="0"/>
              <a:t>적용 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4045051" y="1389712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순서도: 병합 5"/>
          <p:cNvSpPr/>
          <p:nvPr/>
        </p:nvSpPr>
        <p:spPr>
          <a:xfrm>
            <a:off x="1773614" y="3264210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7" name="순서도: 병합 6"/>
          <p:cNvSpPr/>
          <p:nvPr/>
        </p:nvSpPr>
        <p:spPr>
          <a:xfrm>
            <a:off x="4045052" y="3264210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" name="순서도: 병합 7"/>
          <p:cNvSpPr/>
          <p:nvPr/>
        </p:nvSpPr>
        <p:spPr>
          <a:xfrm>
            <a:off x="6367341" y="3264210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9" name="직선 연결선 8"/>
          <p:cNvCxnSpPr>
            <a:stCxn id="5" idx="3"/>
            <a:endCxn id="7" idx="0"/>
          </p:cNvCxnSpPr>
          <p:nvPr/>
        </p:nvCxnSpPr>
        <p:spPr>
          <a:xfrm>
            <a:off x="4535647" y="2261882"/>
            <a:ext cx="1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3"/>
            <a:endCxn id="6" idx="0"/>
          </p:cNvCxnSpPr>
          <p:nvPr/>
        </p:nvCxnSpPr>
        <p:spPr>
          <a:xfrm flipH="1">
            <a:off x="2264210" y="2261882"/>
            <a:ext cx="2271437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3"/>
            <a:endCxn id="8" idx="0"/>
          </p:cNvCxnSpPr>
          <p:nvPr/>
        </p:nvCxnSpPr>
        <p:spPr>
          <a:xfrm>
            <a:off x="4535647" y="2261882"/>
            <a:ext cx="2322290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15153" y="25095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535646" y="25095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866291" y="25095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sp>
        <p:nvSpPr>
          <p:cNvPr id="15" name="이등변 삼각형 14"/>
          <p:cNvSpPr/>
          <p:nvPr/>
        </p:nvSpPr>
        <p:spPr>
          <a:xfrm>
            <a:off x="1234119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>
            <a:off x="2285432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cxnSp>
        <p:nvCxnSpPr>
          <p:cNvPr id="17" name="직선 연결선 16"/>
          <p:cNvCxnSpPr>
            <a:stCxn id="6" idx="2"/>
            <a:endCxn id="15" idx="0"/>
          </p:cNvCxnSpPr>
          <p:nvPr/>
        </p:nvCxnSpPr>
        <p:spPr>
          <a:xfrm flipH="1">
            <a:off x="1724715" y="4136380"/>
            <a:ext cx="539495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2"/>
            <a:endCxn id="16" idx="0"/>
          </p:cNvCxnSpPr>
          <p:nvPr/>
        </p:nvCxnSpPr>
        <p:spPr>
          <a:xfrm>
            <a:off x="2264210" y="4136380"/>
            <a:ext cx="51181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50895" y="417280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2475710" y="417280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21" name="이등변 삼각형 20"/>
          <p:cNvSpPr/>
          <p:nvPr/>
        </p:nvSpPr>
        <p:spPr>
          <a:xfrm>
            <a:off x="3505037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22" name="이등변 삼각형 21"/>
          <p:cNvSpPr/>
          <p:nvPr/>
        </p:nvSpPr>
        <p:spPr>
          <a:xfrm>
            <a:off x="4556350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7" idx="2"/>
            <a:endCxn id="21" idx="0"/>
          </p:cNvCxnSpPr>
          <p:nvPr/>
        </p:nvCxnSpPr>
        <p:spPr>
          <a:xfrm flipH="1">
            <a:off x="3995633" y="4136380"/>
            <a:ext cx="540015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7" idx="2"/>
            <a:endCxn id="22" idx="0"/>
          </p:cNvCxnSpPr>
          <p:nvPr/>
        </p:nvCxnSpPr>
        <p:spPr>
          <a:xfrm>
            <a:off x="4535648" y="4136380"/>
            <a:ext cx="51129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21813" y="417280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4746628" y="417280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27" name="이등변 삼각형 26"/>
          <p:cNvSpPr/>
          <p:nvPr/>
        </p:nvSpPr>
        <p:spPr>
          <a:xfrm>
            <a:off x="5807983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8" name="이등변 삼각형 27"/>
          <p:cNvSpPr/>
          <p:nvPr/>
        </p:nvSpPr>
        <p:spPr>
          <a:xfrm>
            <a:off x="6859296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J</a:t>
            </a:r>
            <a:endParaRPr lang="ko-KR" altLang="en-US" dirty="0"/>
          </a:p>
        </p:txBody>
      </p:sp>
      <p:cxnSp>
        <p:nvCxnSpPr>
          <p:cNvPr id="29" name="직선 연결선 28"/>
          <p:cNvCxnSpPr>
            <a:stCxn id="8" idx="2"/>
            <a:endCxn id="27" idx="0"/>
          </p:cNvCxnSpPr>
          <p:nvPr/>
        </p:nvCxnSpPr>
        <p:spPr>
          <a:xfrm flipH="1">
            <a:off x="6298579" y="4136380"/>
            <a:ext cx="55935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8" idx="2"/>
            <a:endCxn id="28" idx="0"/>
          </p:cNvCxnSpPr>
          <p:nvPr/>
        </p:nvCxnSpPr>
        <p:spPr>
          <a:xfrm>
            <a:off x="6857937" y="4136380"/>
            <a:ext cx="491955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24759" y="417280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7049574" y="417280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1449218" y="569305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-50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557057" y="56930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841944" y="56930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70590" y="56930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95638" y="569305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-5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130496" y="56930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37503" y="1615551"/>
            <a:ext cx="80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MAX</a:t>
            </a:r>
            <a:br>
              <a:rPr lang="en-US" altLang="ko-KR" b="1" dirty="0"/>
            </a:br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7503" y="3351550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MIN</a:t>
            </a:r>
          </a:p>
          <a:p>
            <a:r>
              <a:rPr lang="en-US" altLang="ko-KR" dirty="0"/>
              <a:t>opponent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167788" y="5947981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α = -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∞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β = -50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00621" y="346121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-50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82670" y="1622792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α = -</a:t>
            </a:r>
            <a:r>
              <a:rPr lang="ko-KR" altLang="en-US" dirty="0"/>
              <a:t>∞</a:t>
            </a:r>
            <a:endParaRPr lang="en-US" altLang="ko-KR" dirty="0"/>
          </a:p>
          <a:p>
            <a:r>
              <a:rPr lang="en-US" altLang="ko-KR" dirty="0"/>
              <a:t>β = </a:t>
            </a:r>
            <a:r>
              <a:rPr lang="ko-KR" altLang="en-US" dirty="0"/>
              <a:t>∞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49996" y="12534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초기값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45838" y="5965737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α = -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∞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β = -50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68351" y="1253460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After a</a:t>
            </a:r>
            <a:r>
              <a:rPr lang="en-US" altLang="ko-KR" b="1" baseline="-25000" dirty="0"/>
              <a:t>1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354486" y="1622792"/>
            <a:ext cx="100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α = -50</a:t>
            </a:r>
          </a:p>
          <a:p>
            <a:r>
              <a:rPr lang="en-US" altLang="ko-KR" dirty="0"/>
              <a:t>β = </a:t>
            </a:r>
            <a:r>
              <a:rPr lang="ko-KR" altLang="en-US" dirty="0"/>
              <a:t>∞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64409" y="5947981"/>
            <a:ext cx="100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α = -50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β = 1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24341" y="5947981"/>
            <a:ext cx="100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α = -50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β = 1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416573" y="1253460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After a</a:t>
            </a:r>
            <a:r>
              <a:rPr lang="en-US" altLang="ko-KR" b="1" baseline="-25000" dirty="0"/>
              <a:t>2</a:t>
            </a:r>
            <a:endParaRPr lang="ko-KR" alt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502708" y="1622792"/>
            <a:ext cx="83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α = 1</a:t>
            </a:r>
          </a:p>
          <a:p>
            <a:r>
              <a:rPr lang="en-US" altLang="ko-KR" dirty="0"/>
              <a:t>β = </a:t>
            </a:r>
            <a:r>
              <a:rPr lang="ko-KR" altLang="en-US" dirty="0"/>
              <a:t>∞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74391" y="5947981"/>
            <a:ext cx="859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α = 1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β = -5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38692" y="34612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5543" y="4016427"/>
            <a:ext cx="1575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ko-KR" sz="1400" dirty="0"/>
              <a:t>β = </a:t>
            </a:r>
            <a:r>
              <a:rPr lang="en-US" altLang="ko-KR" sz="1400" dirty="0"/>
              <a:t>min(</a:t>
            </a:r>
            <a:r>
              <a:rPr lang="el-GR" altLang="ko-KR" sz="1400" dirty="0"/>
              <a:t>β, </a:t>
            </a:r>
            <a:r>
              <a:rPr lang="en-US" altLang="ko-KR" sz="1400" dirty="0"/>
              <a:t>value)</a:t>
            </a:r>
            <a:endParaRPr lang="ko-KR" altLang="en-US" sz="1400" dirty="0"/>
          </a:p>
        </p:txBody>
      </p:sp>
      <p:sp>
        <p:nvSpPr>
          <p:cNvPr id="52" name="직사각형 51"/>
          <p:cNvSpPr/>
          <p:nvPr/>
        </p:nvSpPr>
        <p:spPr>
          <a:xfrm>
            <a:off x="125104" y="2279381"/>
            <a:ext cx="162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l-GR" altLang="ko-KR" sz="1400" dirty="0"/>
              <a:t>α = </a:t>
            </a:r>
            <a:r>
              <a:rPr lang="en-US" altLang="ko-KR" sz="1400" dirty="0"/>
              <a:t>max(</a:t>
            </a:r>
            <a:r>
              <a:rPr lang="el-GR" altLang="ko-KR" sz="1400" dirty="0"/>
              <a:t>α, </a:t>
            </a:r>
            <a:r>
              <a:rPr lang="en-US" altLang="ko-KR" sz="1400" dirty="0"/>
              <a:t>value)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260921" y="346121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-5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240394" y="6050778"/>
            <a:ext cx="1007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el-GR" altLang="ko-KR" i="1" dirty="0">
                <a:solidFill>
                  <a:srgbClr val="C00000"/>
                </a:solidFill>
              </a:rPr>
              <a:t>β</a:t>
            </a:r>
            <a:r>
              <a:rPr lang="el-GR" altLang="ko-KR" dirty="0">
                <a:solidFill>
                  <a:srgbClr val="C00000"/>
                </a:solidFill>
              </a:rPr>
              <a:t> ≤ </a:t>
            </a:r>
            <a:r>
              <a:rPr lang="el-GR" altLang="ko-KR" i="1" dirty="0">
                <a:solidFill>
                  <a:srgbClr val="C00000"/>
                </a:solidFill>
              </a:rPr>
              <a:t>α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6804761" y="6235444"/>
            <a:ext cx="39773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411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Alpha-beta Pruning </a:t>
            </a:r>
            <a:r>
              <a:rPr lang="ko-KR" altLang="en-US" dirty="0"/>
              <a:t>적용 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4045051" y="1389712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순서도: 병합 5"/>
          <p:cNvSpPr/>
          <p:nvPr/>
        </p:nvSpPr>
        <p:spPr>
          <a:xfrm>
            <a:off x="1773614" y="3264210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7" name="순서도: 병합 6"/>
          <p:cNvSpPr/>
          <p:nvPr/>
        </p:nvSpPr>
        <p:spPr>
          <a:xfrm>
            <a:off x="4045052" y="3264210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" name="순서도: 병합 7"/>
          <p:cNvSpPr/>
          <p:nvPr/>
        </p:nvSpPr>
        <p:spPr>
          <a:xfrm>
            <a:off x="6367341" y="3264210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9" name="직선 연결선 8"/>
          <p:cNvCxnSpPr>
            <a:stCxn id="5" idx="3"/>
            <a:endCxn id="7" idx="0"/>
          </p:cNvCxnSpPr>
          <p:nvPr/>
        </p:nvCxnSpPr>
        <p:spPr>
          <a:xfrm>
            <a:off x="4535647" y="2261882"/>
            <a:ext cx="1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3"/>
            <a:endCxn id="6" idx="0"/>
          </p:cNvCxnSpPr>
          <p:nvPr/>
        </p:nvCxnSpPr>
        <p:spPr>
          <a:xfrm flipH="1">
            <a:off x="2264210" y="2261882"/>
            <a:ext cx="2271437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3"/>
            <a:endCxn id="8" idx="0"/>
          </p:cNvCxnSpPr>
          <p:nvPr/>
        </p:nvCxnSpPr>
        <p:spPr>
          <a:xfrm>
            <a:off x="4535647" y="2261882"/>
            <a:ext cx="2322290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15153" y="25095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535646" y="25095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866291" y="25095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sp>
        <p:nvSpPr>
          <p:cNvPr id="15" name="이등변 삼각형 14"/>
          <p:cNvSpPr/>
          <p:nvPr/>
        </p:nvSpPr>
        <p:spPr>
          <a:xfrm>
            <a:off x="1234119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>
            <a:off x="2285432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cxnSp>
        <p:nvCxnSpPr>
          <p:cNvPr id="17" name="직선 연결선 16"/>
          <p:cNvCxnSpPr>
            <a:stCxn id="6" idx="2"/>
            <a:endCxn id="15" idx="0"/>
          </p:cNvCxnSpPr>
          <p:nvPr/>
        </p:nvCxnSpPr>
        <p:spPr>
          <a:xfrm flipH="1">
            <a:off x="1724715" y="4136380"/>
            <a:ext cx="539495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2"/>
            <a:endCxn id="16" idx="0"/>
          </p:cNvCxnSpPr>
          <p:nvPr/>
        </p:nvCxnSpPr>
        <p:spPr>
          <a:xfrm>
            <a:off x="2264210" y="4136380"/>
            <a:ext cx="51181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50895" y="417280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2475710" y="417280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21" name="이등변 삼각형 20"/>
          <p:cNvSpPr/>
          <p:nvPr/>
        </p:nvSpPr>
        <p:spPr>
          <a:xfrm>
            <a:off x="3505037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22" name="이등변 삼각형 21"/>
          <p:cNvSpPr/>
          <p:nvPr/>
        </p:nvSpPr>
        <p:spPr>
          <a:xfrm>
            <a:off x="4556350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7" idx="2"/>
            <a:endCxn id="21" idx="0"/>
          </p:cNvCxnSpPr>
          <p:nvPr/>
        </p:nvCxnSpPr>
        <p:spPr>
          <a:xfrm flipH="1">
            <a:off x="3995633" y="4136380"/>
            <a:ext cx="540015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7" idx="2"/>
            <a:endCxn id="22" idx="0"/>
          </p:cNvCxnSpPr>
          <p:nvPr/>
        </p:nvCxnSpPr>
        <p:spPr>
          <a:xfrm>
            <a:off x="4535648" y="4136380"/>
            <a:ext cx="51129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21813" y="417280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4746628" y="417280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27" name="이등변 삼각형 26"/>
          <p:cNvSpPr/>
          <p:nvPr/>
        </p:nvSpPr>
        <p:spPr>
          <a:xfrm>
            <a:off x="5807983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8" name="이등변 삼각형 27"/>
          <p:cNvSpPr/>
          <p:nvPr/>
        </p:nvSpPr>
        <p:spPr>
          <a:xfrm>
            <a:off x="6859296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J</a:t>
            </a:r>
            <a:endParaRPr lang="ko-KR" altLang="en-US" dirty="0"/>
          </a:p>
        </p:txBody>
      </p:sp>
      <p:cxnSp>
        <p:nvCxnSpPr>
          <p:cNvPr id="29" name="직선 연결선 28"/>
          <p:cNvCxnSpPr>
            <a:stCxn id="8" idx="2"/>
            <a:endCxn id="27" idx="0"/>
          </p:cNvCxnSpPr>
          <p:nvPr/>
        </p:nvCxnSpPr>
        <p:spPr>
          <a:xfrm flipH="1">
            <a:off x="6298579" y="4136380"/>
            <a:ext cx="55935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8" idx="2"/>
            <a:endCxn id="28" idx="0"/>
          </p:cNvCxnSpPr>
          <p:nvPr/>
        </p:nvCxnSpPr>
        <p:spPr>
          <a:xfrm>
            <a:off x="6857937" y="4136380"/>
            <a:ext cx="491955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24759" y="417280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7049574" y="417280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1449218" y="569305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-50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57057" y="56930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50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41944" y="56930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1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70590" y="56930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3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95638" y="569305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-5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30496" y="56930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37503" y="1615551"/>
            <a:ext cx="80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MAX</a:t>
            </a:r>
            <a:br>
              <a:rPr lang="en-US" altLang="ko-KR" b="1" dirty="0"/>
            </a:br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7503" y="3351550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MIN</a:t>
            </a:r>
          </a:p>
          <a:p>
            <a:r>
              <a:rPr lang="en-US" altLang="ko-KR" dirty="0"/>
              <a:t>opponent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82670" y="1622792"/>
            <a:ext cx="83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α = 1</a:t>
            </a:r>
          </a:p>
          <a:p>
            <a:r>
              <a:rPr lang="en-US" altLang="ko-KR" dirty="0"/>
              <a:t>β = </a:t>
            </a:r>
            <a:r>
              <a:rPr lang="ko-KR" altLang="en-US" dirty="0"/>
              <a:t>∞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35543" y="4016427"/>
            <a:ext cx="1575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ko-KR" sz="1400" dirty="0"/>
              <a:t>β = </a:t>
            </a:r>
            <a:r>
              <a:rPr lang="en-US" altLang="ko-KR" sz="1400" dirty="0"/>
              <a:t>min(</a:t>
            </a:r>
            <a:r>
              <a:rPr lang="el-GR" altLang="ko-KR" sz="1400" dirty="0"/>
              <a:t>β, </a:t>
            </a:r>
            <a:r>
              <a:rPr lang="en-US" altLang="ko-KR" sz="1400" dirty="0"/>
              <a:t>value)</a:t>
            </a:r>
            <a:endParaRPr lang="ko-KR" altLang="en-US" sz="1400" dirty="0"/>
          </a:p>
        </p:txBody>
      </p:sp>
      <p:sp>
        <p:nvSpPr>
          <p:cNvPr id="52" name="직사각형 51"/>
          <p:cNvSpPr/>
          <p:nvPr/>
        </p:nvSpPr>
        <p:spPr>
          <a:xfrm>
            <a:off x="125104" y="2279381"/>
            <a:ext cx="162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l-GR" altLang="ko-KR" sz="1400" dirty="0"/>
              <a:t>α = </a:t>
            </a:r>
            <a:r>
              <a:rPr lang="en-US" altLang="ko-KR" sz="1400" dirty="0"/>
              <a:t>max(</a:t>
            </a:r>
            <a:r>
              <a:rPr lang="el-GR" altLang="ko-KR" sz="1400" dirty="0"/>
              <a:t>α, </a:t>
            </a:r>
            <a:r>
              <a:rPr lang="en-US" altLang="ko-KR" sz="1400" dirty="0"/>
              <a:t>value)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19CE3D-20C0-4A00-8A7A-AC77D78137A8}"/>
              </a:ext>
            </a:extLst>
          </p:cNvPr>
          <p:cNvSpPr txBox="1"/>
          <p:nvPr/>
        </p:nvSpPr>
        <p:spPr>
          <a:xfrm>
            <a:off x="2712892" y="3480304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α = -</a:t>
            </a:r>
            <a:r>
              <a:rPr lang="ko-KR" altLang="en-US" dirty="0">
                <a:solidFill>
                  <a:schemeClr val="accent2"/>
                </a:solidFill>
              </a:rPr>
              <a:t>∞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>
                <a:solidFill>
                  <a:schemeClr val="accent2"/>
                </a:solidFill>
              </a:rPr>
              <a:t>β = -50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A114A3-799E-4D58-A3AE-8A593174ABFB}"/>
              </a:ext>
            </a:extLst>
          </p:cNvPr>
          <p:cNvSpPr txBox="1"/>
          <p:nvPr/>
        </p:nvSpPr>
        <p:spPr>
          <a:xfrm>
            <a:off x="2825968" y="311675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-50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ED87CA-FF00-4FB7-997C-1BDE378F8397}"/>
              </a:ext>
            </a:extLst>
          </p:cNvPr>
          <p:cNvSpPr txBox="1"/>
          <p:nvPr/>
        </p:nvSpPr>
        <p:spPr>
          <a:xfrm>
            <a:off x="4986641" y="3489054"/>
            <a:ext cx="100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α = -50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β = 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52891E-4FE4-4E42-AD5B-64E4086A203F}"/>
              </a:ext>
            </a:extLst>
          </p:cNvPr>
          <p:cNvSpPr txBox="1"/>
          <p:nvPr/>
        </p:nvSpPr>
        <p:spPr>
          <a:xfrm>
            <a:off x="5097405" y="31187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E267E2-A92F-4B89-965A-74A6BA847990}"/>
              </a:ext>
            </a:extLst>
          </p:cNvPr>
          <p:cNvSpPr txBox="1"/>
          <p:nvPr/>
        </p:nvSpPr>
        <p:spPr>
          <a:xfrm>
            <a:off x="7417294" y="3429000"/>
            <a:ext cx="859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α = 1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β = -5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51BCC6E-B4C5-40A4-804C-BE72B700F6F6}"/>
              </a:ext>
            </a:extLst>
          </p:cNvPr>
          <p:cNvSpPr/>
          <p:nvPr/>
        </p:nvSpPr>
        <p:spPr>
          <a:xfrm>
            <a:off x="7458660" y="3104957"/>
            <a:ext cx="1007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el-GR" altLang="ko-KR" i="1" dirty="0">
                <a:solidFill>
                  <a:srgbClr val="C00000"/>
                </a:solidFill>
              </a:rPr>
              <a:t>β</a:t>
            </a:r>
            <a:r>
              <a:rPr lang="el-GR" altLang="ko-KR" dirty="0">
                <a:solidFill>
                  <a:srgbClr val="C00000"/>
                </a:solidFill>
              </a:rPr>
              <a:t> ≤ </a:t>
            </a:r>
            <a:r>
              <a:rPr lang="el-GR" altLang="ko-KR" i="1" dirty="0">
                <a:solidFill>
                  <a:srgbClr val="C00000"/>
                </a:solidFill>
              </a:rPr>
              <a:t>α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F52DE4-0CC8-495C-8BED-4FA646745714}"/>
              </a:ext>
            </a:extLst>
          </p:cNvPr>
          <p:cNvSpPr txBox="1"/>
          <p:nvPr/>
        </p:nvSpPr>
        <p:spPr>
          <a:xfrm>
            <a:off x="5172202" y="12717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12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Alpha-beta Pruning </a:t>
            </a:r>
            <a:r>
              <a:rPr lang="ko-KR" altLang="en-US" dirty="0"/>
              <a:t>적용 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4045051" y="1389712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순서도: 병합 5"/>
          <p:cNvSpPr/>
          <p:nvPr/>
        </p:nvSpPr>
        <p:spPr>
          <a:xfrm>
            <a:off x="1773614" y="3264210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7" name="순서도: 병합 6"/>
          <p:cNvSpPr/>
          <p:nvPr/>
        </p:nvSpPr>
        <p:spPr>
          <a:xfrm>
            <a:off x="4045052" y="3264210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" name="순서도: 병합 7"/>
          <p:cNvSpPr/>
          <p:nvPr/>
        </p:nvSpPr>
        <p:spPr>
          <a:xfrm>
            <a:off x="6367341" y="3264210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9" name="직선 연결선 8"/>
          <p:cNvCxnSpPr>
            <a:stCxn id="5" idx="3"/>
            <a:endCxn id="7" idx="0"/>
          </p:cNvCxnSpPr>
          <p:nvPr/>
        </p:nvCxnSpPr>
        <p:spPr>
          <a:xfrm>
            <a:off x="4535647" y="2261882"/>
            <a:ext cx="1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3"/>
            <a:endCxn id="6" idx="0"/>
          </p:cNvCxnSpPr>
          <p:nvPr/>
        </p:nvCxnSpPr>
        <p:spPr>
          <a:xfrm flipH="1">
            <a:off x="2264210" y="2261882"/>
            <a:ext cx="2271437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3"/>
            <a:endCxn id="8" idx="0"/>
          </p:cNvCxnSpPr>
          <p:nvPr/>
        </p:nvCxnSpPr>
        <p:spPr>
          <a:xfrm>
            <a:off x="4535647" y="2261882"/>
            <a:ext cx="2322290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15153" y="25095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535646" y="25095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866291" y="25095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sp>
        <p:nvSpPr>
          <p:cNvPr id="15" name="이등변 삼각형 14"/>
          <p:cNvSpPr/>
          <p:nvPr/>
        </p:nvSpPr>
        <p:spPr>
          <a:xfrm>
            <a:off x="1234119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>
            <a:off x="2285432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cxnSp>
        <p:nvCxnSpPr>
          <p:cNvPr id="17" name="직선 연결선 16"/>
          <p:cNvCxnSpPr>
            <a:stCxn id="6" idx="2"/>
            <a:endCxn id="15" idx="0"/>
          </p:cNvCxnSpPr>
          <p:nvPr/>
        </p:nvCxnSpPr>
        <p:spPr>
          <a:xfrm flipH="1">
            <a:off x="1724715" y="4136380"/>
            <a:ext cx="539495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2"/>
            <a:endCxn id="16" idx="0"/>
          </p:cNvCxnSpPr>
          <p:nvPr/>
        </p:nvCxnSpPr>
        <p:spPr>
          <a:xfrm>
            <a:off x="2264210" y="4136380"/>
            <a:ext cx="51181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50895" y="417280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2475710" y="417280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21" name="이등변 삼각형 20"/>
          <p:cNvSpPr/>
          <p:nvPr/>
        </p:nvSpPr>
        <p:spPr>
          <a:xfrm>
            <a:off x="3505037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22" name="이등변 삼각형 21"/>
          <p:cNvSpPr/>
          <p:nvPr/>
        </p:nvSpPr>
        <p:spPr>
          <a:xfrm>
            <a:off x="4556350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7" idx="2"/>
            <a:endCxn id="21" idx="0"/>
          </p:cNvCxnSpPr>
          <p:nvPr/>
        </p:nvCxnSpPr>
        <p:spPr>
          <a:xfrm flipH="1">
            <a:off x="3995633" y="4136380"/>
            <a:ext cx="540015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7" idx="2"/>
            <a:endCxn id="22" idx="0"/>
          </p:cNvCxnSpPr>
          <p:nvPr/>
        </p:nvCxnSpPr>
        <p:spPr>
          <a:xfrm>
            <a:off x="4535648" y="4136380"/>
            <a:ext cx="51129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21813" y="417280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4746628" y="417280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27" name="이등변 삼각형 26"/>
          <p:cNvSpPr/>
          <p:nvPr/>
        </p:nvSpPr>
        <p:spPr>
          <a:xfrm>
            <a:off x="5807983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8" name="이등변 삼각형 27"/>
          <p:cNvSpPr/>
          <p:nvPr/>
        </p:nvSpPr>
        <p:spPr>
          <a:xfrm>
            <a:off x="6859296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J</a:t>
            </a:r>
            <a:endParaRPr lang="ko-KR" altLang="en-US" dirty="0"/>
          </a:p>
        </p:txBody>
      </p:sp>
      <p:cxnSp>
        <p:nvCxnSpPr>
          <p:cNvPr id="29" name="직선 연결선 28"/>
          <p:cNvCxnSpPr>
            <a:stCxn id="8" idx="2"/>
            <a:endCxn id="27" idx="0"/>
          </p:cNvCxnSpPr>
          <p:nvPr/>
        </p:nvCxnSpPr>
        <p:spPr>
          <a:xfrm flipH="1">
            <a:off x="6298579" y="4136380"/>
            <a:ext cx="55935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8" idx="2"/>
            <a:endCxn id="28" idx="0"/>
          </p:cNvCxnSpPr>
          <p:nvPr/>
        </p:nvCxnSpPr>
        <p:spPr>
          <a:xfrm>
            <a:off x="6857937" y="4136380"/>
            <a:ext cx="491955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24759" y="417280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7049574" y="417280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1449218" y="569305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-50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557057" y="56930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841944" y="56930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70590" y="56930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95638" y="569305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-5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130496" y="56930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37503" y="1615551"/>
            <a:ext cx="80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MAX</a:t>
            </a:r>
            <a:br>
              <a:rPr lang="en-US" altLang="ko-KR" b="1" dirty="0"/>
            </a:br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7503" y="3351550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MIN</a:t>
            </a:r>
          </a:p>
          <a:p>
            <a:r>
              <a:rPr lang="en-US" altLang="ko-KR" dirty="0"/>
              <a:t>opponent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82670" y="1622792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α = -</a:t>
            </a:r>
            <a:r>
              <a:rPr lang="ko-KR" altLang="en-US" dirty="0"/>
              <a:t>∞</a:t>
            </a:r>
            <a:endParaRPr lang="en-US" altLang="ko-KR" dirty="0"/>
          </a:p>
          <a:p>
            <a:r>
              <a:rPr lang="en-US" altLang="ko-KR" dirty="0"/>
              <a:t>β = </a:t>
            </a:r>
            <a:r>
              <a:rPr lang="ko-KR" altLang="en-US" dirty="0"/>
              <a:t>∞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35543" y="4016427"/>
            <a:ext cx="1575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ko-KR" sz="1400" dirty="0"/>
              <a:t>β = </a:t>
            </a:r>
            <a:r>
              <a:rPr lang="en-US" altLang="ko-KR" sz="1400" dirty="0"/>
              <a:t>min(</a:t>
            </a:r>
            <a:r>
              <a:rPr lang="el-GR" altLang="ko-KR" sz="1400" dirty="0"/>
              <a:t>β, </a:t>
            </a:r>
            <a:r>
              <a:rPr lang="en-US" altLang="ko-KR" sz="1400" dirty="0"/>
              <a:t>value)</a:t>
            </a:r>
            <a:endParaRPr lang="ko-KR" altLang="en-US" sz="1400" dirty="0"/>
          </a:p>
        </p:txBody>
      </p:sp>
      <p:sp>
        <p:nvSpPr>
          <p:cNvPr id="52" name="직사각형 51"/>
          <p:cNvSpPr/>
          <p:nvPr/>
        </p:nvSpPr>
        <p:spPr>
          <a:xfrm>
            <a:off x="125104" y="2279381"/>
            <a:ext cx="162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l-GR" altLang="ko-KR" sz="1400" dirty="0"/>
              <a:t>α = </a:t>
            </a:r>
            <a:r>
              <a:rPr lang="en-US" altLang="ko-KR" sz="1400" dirty="0"/>
              <a:t>max(</a:t>
            </a:r>
            <a:r>
              <a:rPr lang="el-GR" altLang="ko-KR" sz="1400" dirty="0"/>
              <a:t>α, </a:t>
            </a:r>
            <a:r>
              <a:rPr lang="en-US" altLang="ko-KR" sz="1400" dirty="0"/>
              <a:t>value)</a:t>
            </a:r>
          </a:p>
        </p:txBody>
      </p:sp>
    </p:spTree>
    <p:extLst>
      <p:ext uri="{BB962C8B-B14F-4D97-AF65-F5344CB8AC3E}">
        <p14:creationId xmlns:p14="http://schemas.microsoft.com/office/powerpoint/2010/main" val="123599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Alpha-beta Pruning </a:t>
            </a:r>
            <a:r>
              <a:rPr lang="ko-KR" altLang="en-US" dirty="0"/>
              <a:t>적용 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4045051" y="1389712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순서도: 병합 5"/>
          <p:cNvSpPr/>
          <p:nvPr/>
        </p:nvSpPr>
        <p:spPr>
          <a:xfrm>
            <a:off x="1773614" y="3264210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7" name="순서도: 병합 6"/>
          <p:cNvSpPr/>
          <p:nvPr/>
        </p:nvSpPr>
        <p:spPr>
          <a:xfrm>
            <a:off x="4045052" y="3264210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" name="순서도: 병합 7"/>
          <p:cNvSpPr/>
          <p:nvPr/>
        </p:nvSpPr>
        <p:spPr>
          <a:xfrm>
            <a:off x="6367341" y="3264210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9" name="직선 연결선 8"/>
          <p:cNvCxnSpPr>
            <a:stCxn id="5" idx="3"/>
            <a:endCxn id="7" idx="0"/>
          </p:cNvCxnSpPr>
          <p:nvPr/>
        </p:nvCxnSpPr>
        <p:spPr>
          <a:xfrm>
            <a:off x="4535647" y="2261882"/>
            <a:ext cx="1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3"/>
            <a:endCxn id="6" idx="0"/>
          </p:cNvCxnSpPr>
          <p:nvPr/>
        </p:nvCxnSpPr>
        <p:spPr>
          <a:xfrm flipH="1">
            <a:off x="2264210" y="2261882"/>
            <a:ext cx="2271437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3"/>
            <a:endCxn id="8" idx="0"/>
          </p:cNvCxnSpPr>
          <p:nvPr/>
        </p:nvCxnSpPr>
        <p:spPr>
          <a:xfrm>
            <a:off x="4535647" y="2261882"/>
            <a:ext cx="2322290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15153" y="25095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535646" y="25095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866291" y="25095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sp>
        <p:nvSpPr>
          <p:cNvPr id="15" name="이등변 삼각형 14"/>
          <p:cNvSpPr/>
          <p:nvPr/>
        </p:nvSpPr>
        <p:spPr>
          <a:xfrm>
            <a:off x="1234119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>
            <a:off x="2285432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cxnSp>
        <p:nvCxnSpPr>
          <p:cNvPr id="17" name="직선 연결선 16"/>
          <p:cNvCxnSpPr>
            <a:stCxn id="6" idx="2"/>
            <a:endCxn id="15" idx="0"/>
          </p:cNvCxnSpPr>
          <p:nvPr/>
        </p:nvCxnSpPr>
        <p:spPr>
          <a:xfrm flipH="1">
            <a:off x="1724715" y="4136380"/>
            <a:ext cx="539495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2"/>
            <a:endCxn id="16" idx="0"/>
          </p:cNvCxnSpPr>
          <p:nvPr/>
        </p:nvCxnSpPr>
        <p:spPr>
          <a:xfrm>
            <a:off x="2264210" y="4136380"/>
            <a:ext cx="51181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50895" y="417280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2475710" y="417280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21" name="이등변 삼각형 20"/>
          <p:cNvSpPr/>
          <p:nvPr/>
        </p:nvSpPr>
        <p:spPr>
          <a:xfrm>
            <a:off x="3505037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22" name="이등변 삼각형 21"/>
          <p:cNvSpPr/>
          <p:nvPr/>
        </p:nvSpPr>
        <p:spPr>
          <a:xfrm>
            <a:off x="4556350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7" idx="2"/>
            <a:endCxn id="21" idx="0"/>
          </p:cNvCxnSpPr>
          <p:nvPr/>
        </p:nvCxnSpPr>
        <p:spPr>
          <a:xfrm flipH="1">
            <a:off x="3995633" y="4136380"/>
            <a:ext cx="540015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7" idx="2"/>
            <a:endCxn id="22" idx="0"/>
          </p:cNvCxnSpPr>
          <p:nvPr/>
        </p:nvCxnSpPr>
        <p:spPr>
          <a:xfrm>
            <a:off x="4535648" y="4136380"/>
            <a:ext cx="51129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21813" y="417280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4746628" y="417280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27" name="이등변 삼각형 26"/>
          <p:cNvSpPr/>
          <p:nvPr/>
        </p:nvSpPr>
        <p:spPr>
          <a:xfrm>
            <a:off x="5807983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8" name="이등변 삼각형 27"/>
          <p:cNvSpPr/>
          <p:nvPr/>
        </p:nvSpPr>
        <p:spPr>
          <a:xfrm>
            <a:off x="6859296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J</a:t>
            </a:r>
            <a:endParaRPr lang="ko-KR" altLang="en-US" dirty="0"/>
          </a:p>
        </p:txBody>
      </p:sp>
      <p:cxnSp>
        <p:nvCxnSpPr>
          <p:cNvPr id="29" name="직선 연결선 28"/>
          <p:cNvCxnSpPr>
            <a:stCxn id="8" idx="2"/>
            <a:endCxn id="27" idx="0"/>
          </p:cNvCxnSpPr>
          <p:nvPr/>
        </p:nvCxnSpPr>
        <p:spPr>
          <a:xfrm flipH="1">
            <a:off x="6298579" y="4136380"/>
            <a:ext cx="55935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8" idx="2"/>
            <a:endCxn id="28" idx="0"/>
          </p:cNvCxnSpPr>
          <p:nvPr/>
        </p:nvCxnSpPr>
        <p:spPr>
          <a:xfrm>
            <a:off x="6857937" y="4136380"/>
            <a:ext cx="491955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24759" y="417280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7049574" y="417280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1449218" y="569305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-50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557057" y="56930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841944" y="56930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70590" y="56930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95638" y="569305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-5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130496" y="56930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37503" y="1615551"/>
            <a:ext cx="80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MAX</a:t>
            </a:r>
            <a:br>
              <a:rPr lang="en-US" altLang="ko-KR" b="1" dirty="0"/>
            </a:br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7503" y="3351550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MIN</a:t>
            </a:r>
          </a:p>
          <a:p>
            <a:r>
              <a:rPr lang="en-US" altLang="ko-KR" dirty="0"/>
              <a:t>opponent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82670" y="1622792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α = -</a:t>
            </a:r>
            <a:r>
              <a:rPr lang="ko-KR" altLang="en-US" dirty="0"/>
              <a:t>∞</a:t>
            </a:r>
            <a:endParaRPr lang="en-US" altLang="ko-KR" dirty="0"/>
          </a:p>
          <a:p>
            <a:r>
              <a:rPr lang="en-US" altLang="ko-KR" dirty="0"/>
              <a:t>β = </a:t>
            </a:r>
            <a:r>
              <a:rPr lang="ko-KR" altLang="en-US" dirty="0"/>
              <a:t>∞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35543" y="4016427"/>
            <a:ext cx="1575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ko-KR" sz="1400" dirty="0"/>
              <a:t>β = </a:t>
            </a:r>
            <a:r>
              <a:rPr lang="en-US" altLang="ko-KR" sz="1400" dirty="0"/>
              <a:t>min(</a:t>
            </a:r>
            <a:r>
              <a:rPr lang="el-GR" altLang="ko-KR" sz="1400" dirty="0"/>
              <a:t>β, </a:t>
            </a:r>
            <a:r>
              <a:rPr lang="en-US" altLang="ko-KR" sz="1400" dirty="0"/>
              <a:t>value)</a:t>
            </a:r>
            <a:endParaRPr lang="ko-KR" altLang="en-US" sz="1400" dirty="0"/>
          </a:p>
        </p:txBody>
      </p:sp>
      <p:sp>
        <p:nvSpPr>
          <p:cNvPr id="52" name="직사각형 51"/>
          <p:cNvSpPr/>
          <p:nvPr/>
        </p:nvSpPr>
        <p:spPr>
          <a:xfrm>
            <a:off x="125104" y="2279381"/>
            <a:ext cx="162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l-GR" altLang="ko-KR" sz="1400" dirty="0"/>
              <a:t>α = </a:t>
            </a:r>
            <a:r>
              <a:rPr lang="en-US" altLang="ko-KR" sz="1400" dirty="0"/>
              <a:t>max(</a:t>
            </a:r>
            <a:r>
              <a:rPr lang="el-GR" altLang="ko-KR" sz="1400" dirty="0"/>
              <a:t>α, </a:t>
            </a:r>
            <a:r>
              <a:rPr lang="en-US" altLang="ko-KR" sz="1400" dirty="0"/>
              <a:t>value)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19CE3D-20C0-4A00-8A7A-AC77D78137A8}"/>
              </a:ext>
            </a:extLst>
          </p:cNvPr>
          <p:cNvSpPr txBox="1"/>
          <p:nvPr/>
        </p:nvSpPr>
        <p:spPr>
          <a:xfrm>
            <a:off x="2712892" y="3480304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α = -</a:t>
            </a:r>
            <a:r>
              <a:rPr lang="ko-KR" altLang="en-US" dirty="0">
                <a:solidFill>
                  <a:schemeClr val="accent2"/>
                </a:solidFill>
              </a:rPr>
              <a:t>∞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>
                <a:solidFill>
                  <a:schemeClr val="accent2"/>
                </a:solidFill>
              </a:rPr>
              <a:t>β = </a:t>
            </a:r>
            <a:r>
              <a:rPr lang="ko-KR" altLang="en-US" dirty="0">
                <a:solidFill>
                  <a:schemeClr val="accent2"/>
                </a:solidFill>
              </a:rPr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210028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Alpha-beta Pruning </a:t>
            </a:r>
            <a:r>
              <a:rPr lang="ko-KR" altLang="en-US" dirty="0"/>
              <a:t>적용 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4045051" y="1389712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순서도: 병합 5"/>
          <p:cNvSpPr/>
          <p:nvPr/>
        </p:nvSpPr>
        <p:spPr>
          <a:xfrm>
            <a:off x="1773614" y="3264210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7" name="순서도: 병합 6"/>
          <p:cNvSpPr/>
          <p:nvPr/>
        </p:nvSpPr>
        <p:spPr>
          <a:xfrm>
            <a:off x="4045052" y="3264210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" name="순서도: 병합 7"/>
          <p:cNvSpPr/>
          <p:nvPr/>
        </p:nvSpPr>
        <p:spPr>
          <a:xfrm>
            <a:off x="6367341" y="3264210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9" name="직선 연결선 8"/>
          <p:cNvCxnSpPr>
            <a:stCxn id="5" idx="3"/>
            <a:endCxn id="7" idx="0"/>
          </p:cNvCxnSpPr>
          <p:nvPr/>
        </p:nvCxnSpPr>
        <p:spPr>
          <a:xfrm>
            <a:off x="4535647" y="2261882"/>
            <a:ext cx="1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3"/>
            <a:endCxn id="6" idx="0"/>
          </p:cNvCxnSpPr>
          <p:nvPr/>
        </p:nvCxnSpPr>
        <p:spPr>
          <a:xfrm flipH="1">
            <a:off x="2264210" y="2261882"/>
            <a:ext cx="2271437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3"/>
            <a:endCxn id="8" idx="0"/>
          </p:cNvCxnSpPr>
          <p:nvPr/>
        </p:nvCxnSpPr>
        <p:spPr>
          <a:xfrm>
            <a:off x="4535647" y="2261882"/>
            <a:ext cx="2322290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15153" y="25095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535646" y="25095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866291" y="25095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sp>
        <p:nvSpPr>
          <p:cNvPr id="15" name="이등변 삼각형 14"/>
          <p:cNvSpPr/>
          <p:nvPr/>
        </p:nvSpPr>
        <p:spPr>
          <a:xfrm>
            <a:off x="1234119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>
            <a:off x="2285432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cxnSp>
        <p:nvCxnSpPr>
          <p:cNvPr id="17" name="직선 연결선 16"/>
          <p:cNvCxnSpPr>
            <a:stCxn id="6" idx="2"/>
            <a:endCxn id="15" idx="0"/>
          </p:cNvCxnSpPr>
          <p:nvPr/>
        </p:nvCxnSpPr>
        <p:spPr>
          <a:xfrm flipH="1">
            <a:off x="1724715" y="4136380"/>
            <a:ext cx="539495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2"/>
            <a:endCxn id="16" idx="0"/>
          </p:cNvCxnSpPr>
          <p:nvPr/>
        </p:nvCxnSpPr>
        <p:spPr>
          <a:xfrm>
            <a:off x="2264210" y="4136380"/>
            <a:ext cx="51181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50895" y="417280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2475710" y="417280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21" name="이등변 삼각형 20"/>
          <p:cNvSpPr/>
          <p:nvPr/>
        </p:nvSpPr>
        <p:spPr>
          <a:xfrm>
            <a:off x="3505037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22" name="이등변 삼각형 21"/>
          <p:cNvSpPr/>
          <p:nvPr/>
        </p:nvSpPr>
        <p:spPr>
          <a:xfrm>
            <a:off x="4556350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7" idx="2"/>
            <a:endCxn id="21" idx="0"/>
          </p:cNvCxnSpPr>
          <p:nvPr/>
        </p:nvCxnSpPr>
        <p:spPr>
          <a:xfrm flipH="1">
            <a:off x="3995633" y="4136380"/>
            <a:ext cx="540015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7" idx="2"/>
            <a:endCxn id="22" idx="0"/>
          </p:cNvCxnSpPr>
          <p:nvPr/>
        </p:nvCxnSpPr>
        <p:spPr>
          <a:xfrm>
            <a:off x="4535648" y="4136380"/>
            <a:ext cx="51129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21813" y="417280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4746628" y="417280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27" name="이등변 삼각형 26"/>
          <p:cNvSpPr/>
          <p:nvPr/>
        </p:nvSpPr>
        <p:spPr>
          <a:xfrm>
            <a:off x="5807983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8" name="이등변 삼각형 27"/>
          <p:cNvSpPr/>
          <p:nvPr/>
        </p:nvSpPr>
        <p:spPr>
          <a:xfrm>
            <a:off x="6859296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J</a:t>
            </a:r>
            <a:endParaRPr lang="ko-KR" altLang="en-US" dirty="0"/>
          </a:p>
        </p:txBody>
      </p:sp>
      <p:cxnSp>
        <p:nvCxnSpPr>
          <p:cNvPr id="29" name="직선 연결선 28"/>
          <p:cNvCxnSpPr>
            <a:stCxn id="8" idx="2"/>
            <a:endCxn id="27" idx="0"/>
          </p:cNvCxnSpPr>
          <p:nvPr/>
        </p:nvCxnSpPr>
        <p:spPr>
          <a:xfrm flipH="1">
            <a:off x="6298579" y="4136380"/>
            <a:ext cx="55935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8" idx="2"/>
            <a:endCxn id="28" idx="0"/>
          </p:cNvCxnSpPr>
          <p:nvPr/>
        </p:nvCxnSpPr>
        <p:spPr>
          <a:xfrm>
            <a:off x="6857937" y="4136380"/>
            <a:ext cx="491955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24759" y="417280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7049574" y="417280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1449218" y="569305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-50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57057" y="56930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841944" y="56930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70590" y="56930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95638" y="569305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-5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130496" y="56930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37503" y="1615551"/>
            <a:ext cx="80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MAX</a:t>
            </a:r>
            <a:br>
              <a:rPr lang="en-US" altLang="ko-KR" b="1" dirty="0"/>
            </a:br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7503" y="3351550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MIN</a:t>
            </a:r>
          </a:p>
          <a:p>
            <a:r>
              <a:rPr lang="en-US" altLang="ko-KR" dirty="0"/>
              <a:t>opponent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82670" y="1622792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α = -</a:t>
            </a:r>
            <a:r>
              <a:rPr lang="ko-KR" altLang="en-US" dirty="0"/>
              <a:t>∞</a:t>
            </a:r>
            <a:endParaRPr lang="en-US" altLang="ko-KR" dirty="0"/>
          </a:p>
          <a:p>
            <a:r>
              <a:rPr lang="en-US" altLang="ko-KR" dirty="0"/>
              <a:t>β = </a:t>
            </a:r>
            <a:r>
              <a:rPr lang="ko-KR" altLang="en-US" dirty="0"/>
              <a:t>∞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35543" y="4016427"/>
            <a:ext cx="1575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ko-KR" sz="1400" dirty="0"/>
              <a:t>β = </a:t>
            </a:r>
            <a:r>
              <a:rPr lang="en-US" altLang="ko-KR" sz="1400" dirty="0"/>
              <a:t>min(</a:t>
            </a:r>
            <a:r>
              <a:rPr lang="el-GR" altLang="ko-KR" sz="1400" dirty="0"/>
              <a:t>β, </a:t>
            </a:r>
            <a:r>
              <a:rPr lang="en-US" altLang="ko-KR" sz="1400" dirty="0"/>
              <a:t>value)</a:t>
            </a:r>
            <a:endParaRPr lang="ko-KR" altLang="en-US" sz="1400" dirty="0"/>
          </a:p>
        </p:txBody>
      </p:sp>
      <p:sp>
        <p:nvSpPr>
          <p:cNvPr id="52" name="직사각형 51"/>
          <p:cNvSpPr/>
          <p:nvPr/>
        </p:nvSpPr>
        <p:spPr>
          <a:xfrm>
            <a:off x="125104" y="2279381"/>
            <a:ext cx="162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l-GR" altLang="ko-KR" sz="1400" dirty="0"/>
              <a:t>α = </a:t>
            </a:r>
            <a:r>
              <a:rPr lang="en-US" altLang="ko-KR" sz="1400" dirty="0"/>
              <a:t>max(</a:t>
            </a:r>
            <a:r>
              <a:rPr lang="el-GR" altLang="ko-KR" sz="1400" dirty="0"/>
              <a:t>α, </a:t>
            </a:r>
            <a:r>
              <a:rPr lang="en-US" altLang="ko-KR" sz="1400" dirty="0"/>
              <a:t>value)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19CE3D-20C0-4A00-8A7A-AC77D78137A8}"/>
              </a:ext>
            </a:extLst>
          </p:cNvPr>
          <p:cNvSpPr txBox="1"/>
          <p:nvPr/>
        </p:nvSpPr>
        <p:spPr>
          <a:xfrm>
            <a:off x="2712892" y="3480304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α = -</a:t>
            </a:r>
            <a:r>
              <a:rPr lang="ko-KR" altLang="en-US" dirty="0">
                <a:solidFill>
                  <a:schemeClr val="accent2"/>
                </a:solidFill>
              </a:rPr>
              <a:t>∞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>
                <a:solidFill>
                  <a:schemeClr val="accent2"/>
                </a:solidFill>
              </a:rPr>
              <a:t>β = -50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32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Alpha-beta Pruning </a:t>
            </a:r>
            <a:r>
              <a:rPr lang="ko-KR" altLang="en-US" dirty="0"/>
              <a:t>적용 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4045051" y="1389712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순서도: 병합 5"/>
          <p:cNvSpPr/>
          <p:nvPr/>
        </p:nvSpPr>
        <p:spPr>
          <a:xfrm>
            <a:off x="1773614" y="3264210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7" name="순서도: 병합 6"/>
          <p:cNvSpPr/>
          <p:nvPr/>
        </p:nvSpPr>
        <p:spPr>
          <a:xfrm>
            <a:off x="4045052" y="3264210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" name="순서도: 병합 7"/>
          <p:cNvSpPr/>
          <p:nvPr/>
        </p:nvSpPr>
        <p:spPr>
          <a:xfrm>
            <a:off x="6367341" y="3264210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9" name="직선 연결선 8"/>
          <p:cNvCxnSpPr>
            <a:stCxn id="5" idx="3"/>
            <a:endCxn id="7" idx="0"/>
          </p:cNvCxnSpPr>
          <p:nvPr/>
        </p:nvCxnSpPr>
        <p:spPr>
          <a:xfrm>
            <a:off x="4535647" y="2261882"/>
            <a:ext cx="1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3"/>
            <a:endCxn id="6" idx="0"/>
          </p:cNvCxnSpPr>
          <p:nvPr/>
        </p:nvCxnSpPr>
        <p:spPr>
          <a:xfrm flipH="1">
            <a:off x="2264210" y="2261882"/>
            <a:ext cx="2271437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3"/>
            <a:endCxn id="8" idx="0"/>
          </p:cNvCxnSpPr>
          <p:nvPr/>
        </p:nvCxnSpPr>
        <p:spPr>
          <a:xfrm>
            <a:off x="4535647" y="2261882"/>
            <a:ext cx="2322290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15153" y="25095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535646" y="25095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866291" y="25095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sp>
        <p:nvSpPr>
          <p:cNvPr id="15" name="이등변 삼각형 14"/>
          <p:cNvSpPr/>
          <p:nvPr/>
        </p:nvSpPr>
        <p:spPr>
          <a:xfrm>
            <a:off x="1234119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>
            <a:off x="2285432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cxnSp>
        <p:nvCxnSpPr>
          <p:cNvPr id="17" name="직선 연결선 16"/>
          <p:cNvCxnSpPr>
            <a:stCxn id="6" idx="2"/>
            <a:endCxn id="15" idx="0"/>
          </p:cNvCxnSpPr>
          <p:nvPr/>
        </p:nvCxnSpPr>
        <p:spPr>
          <a:xfrm flipH="1">
            <a:off x="1724715" y="4136380"/>
            <a:ext cx="539495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2"/>
            <a:endCxn id="16" idx="0"/>
          </p:cNvCxnSpPr>
          <p:nvPr/>
        </p:nvCxnSpPr>
        <p:spPr>
          <a:xfrm>
            <a:off x="2264210" y="4136380"/>
            <a:ext cx="51181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50895" y="417280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2475710" y="417280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21" name="이등변 삼각형 20"/>
          <p:cNvSpPr/>
          <p:nvPr/>
        </p:nvSpPr>
        <p:spPr>
          <a:xfrm>
            <a:off x="3505037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22" name="이등변 삼각형 21"/>
          <p:cNvSpPr/>
          <p:nvPr/>
        </p:nvSpPr>
        <p:spPr>
          <a:xfrm>
            <a:off x="4556350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7" idx="2"/>
            <a:endCxn id="21" idx="0"/>
          </p:cNvCxnSpPr>
          <p:nvPr/>
        </p:nvCxnSpPr>
        <p:spPr>
          <a:xfrm flipH="1">
            <a:off x="3995633" y="4136380"/>
            <a:ext cx="540015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7" idx="2"/>
            <a:endCxn id="22" idx="0"/>
          </p:cNvCxnSpPr>
          <p:nvPr/>
        </p:nvCxnSpPr>
        <p:spPr>
          <a:xfrm>
            <a:off x="4535648" y="4136380"/>
            <a:ext cx="51129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21813" y="417280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4746628" y="417280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27" name="이등변 삼각형 26"/>
          <p:cNvSpPr/>
          <p:nvPr/>
        </p:nvSpPr>
        <p:spPr>
          <a:xfrm>
            <a:off x="5807983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8" name="이등변 삼각형 27"/>
          <p:cNvSpPr/>
          <p:nvPr/>
        </p:nvSpPr>
        <p:spPr>
          <a:xfrm>
            <a:off x="6859296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J</a:t>
            </a:r>
            <a:endParaRPr lang="ko-KR" altLang="en-US" dirty="0"/>
          </a:p>
        </p:txBody>
      </p:sp>
      <p:cxnSp>
        <p:nvCxnSpPr>
          <p:cNvPr id="29" name="직선 연결선 28"/>
          <p:cNvCxnSpPr>
            <a:stCxn id="8" idx="2"/>
            <a:endCxn id="27" idx="0"/>
          </p:cNvCxnSpPr>
          <p:nvPr/>
        </p:nvCxnSpPr>
        <p:spPr>
          <a:xfrm flipH="1">
            <a:off x="6298579" y="4136380"/>
            <a:ext cx="55935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8" idx="2"/>
            <a:endCxn id="28" idx="0"/>
          </p:cNvCxnSpPr>
          <p:nvPr/>
        </p:nvCxnSpPr>
        <p:spPr>
          <a:xfrm>
            <a:off x="6857937" y="4136380"/>
            <a:ext cx="491955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24759" y="417280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7049574" y="417280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1449218" y="569305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-50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57057" y="56930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50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41944" y="56930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70590" y="56930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95638" y="569305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-5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130496" y="56930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37503" y="1615551"/>
            <a:ext cx="80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MAX</a:t>
            </a:r>
            <a:br>
              <a:rPr lang="en-US" altLang="ko-KR" b="1" dirty="0"/>
            </a:br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7503" y="3351550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MIN</a:t>
            </a:r>
          </a:p>
          <a:p>
            <a:r>
              <a:rPr lang="en-US" altLang="ko-KR" dirty="0"/>
              <a:t>opponent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82670" y="1622792"/>
            <a:ext cx="100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α = -50</a:t>
            </a:r>
          </a:p>
          <a:p>
            <a:r>
              <a:rPr lang="en-US" altLang="ko-KR" dirty="0"/>
              <a:t>β = </a:t>
            </a:r>
            <a:r>
              <a:rPr lang="ko-KR" altLang="en-US" dirty="0"/>
              <a:t>∞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35543" y="4016427"/>
            <a:ext cx="1575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ko-KR" sz="1400" dirty="0"/>
              <a:t>β = </a:t>
            </a:r>
            <a:r>
              <a:rPr lang="en-US" altLang="ko-KR" sz="1400" dirty="0"/>
              <a:t>min(</a:t>
            </a:r>
            <a:r>
              <a:rPr lang="el-GR" altLang="ko-KR" sz="1400" dirty="0"/>
              <a:t>β, </a:t>
            </a:r>
            <a:r>
              <a:rPr lang="en-US" altLang="ko-KR" sz="1400" dirty="0"/>
              <a:t>value)</a:t>
            </a:r>
            <a:endParaRPr lang="ko-KR" altLang="en-US" sz="1400" dirty="0"/>
          </a:p>
        </p:txBody>
      </p:sp>
      <p:sp>
        <p:nvSpPr>
          <p:cNvPr id="52" name="직사각형 51"/>
          <p:cNvSpPr/>
          <p:nvPr/>
        </p:nvSpPr>
        <p:spPr>
          <a:xfrm>
            <a:off x="125104" y="2279381"/>
            <a:ext cx="162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l-GR" altLang="ko-KR" sz="1400" dirty="0"/>
              <a:t>α = </a:t>
            </a:r>
            <a:r>
              <a:rPr lang="en-US" altLang="ko-KR" sz="1400" dirty="0"/>
              <a:t>max(</a:t>
            </a:r>
            <a:r>
              <a:rPr lang="el-GR" altLang="ko-KR" sz="1400" dirty="0"/>
              <a:t>α, </a:t>
            </a:r>
            <a:r>
              <a:rPr lang="en-US" altLang="ko-KR" sz="1400" dirty="0"/>
              <a:t>value)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19CE3D-20C0-4A00-8A7A-AC77D78137A8}"/>
              </a:ext>
            </a:extLst>
          </p:cNvPr>
          <p:cNvSpPr txBox="1"/>
          <p:nvPr/>
        </p:nvSpPr>
        <p:spPr>
          <a:xfrm>
            <a:off x="2712892" y="3480304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α = -</a:t>
            </a:r>
            <a:r>
              <a:rPr lang="ko-KR" altLang="en-US" dirty="0">
                <a:solidFill>
                  <a:schemeClr val="accent2"/>
                </a:solidFill>
              </a:rPr>
              <a:t>∞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>
                <a:solidFill>
                  <a:schemeClr val="accent2"/>
                </a:solidFill>
              </a:rPr>
              <a:t>β = -50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A114A3-799E-4D58-A3AE-8A593174ABFB}"/>
              </a:ext>
            </a:extLst>
          </p:cNvPr>
          <p:cNvSpPr txBox="1"/>
          <p:nvPr/>
        </p:nvSpPr>
        <p:spPr>
          <a:xfrm>
            <a:off x="2825968" y="311675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-50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90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Alpha-beta Pruning </a:t>
            </a:r>
            <a:r>
              <a:rPr lang="ko-KR" altLang="en-US" dirty="0"/>
              <a:t>적용 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4045051" y="1389712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순서도: 병합 5"/>
          <p:cNvSpPr/>
          <p:nvPr/>
        </p:nvSpPr>
        <p:spPr>
          <a:xfrm>
            <a:off x="1773614" y="3264210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7" name="순서도: 병합 6"/>
          <p:cNvSpPr/>
          <p:nvPr/>
        </p:nvSpPr>
        <p:spPr>
          <a:xfrm>
            <a:off x="4045052" y="3264210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" name="순서도: 병합 7"/>
          <p:cNvSpPr/>
          <p:nvPr/>
        </p:nvSpPr>
        <p:spPr>
          <a:xfrm>
            <a:off x="6367341" y="3264210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9" name="직선 연결선 8"/>
          <p:cNvCxnSpPr>
            <a:stCxn id="5" idx="3"/>
            <a:endCxn id="7" idx="0"/>
          </p:cNvCxnSpPr>
          <p:nvPr/>
        </p:nvCxnSpPr>
        <p:spPr>
          <a:xfrm>
            <a:off x="4535647" y="2261882"/>
            <a:ext cx="1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3"/>
            <a:endCxn id="6" idx="0"/>
          </p:cNvCxnSpPr>
          <p:nvPr/>
        </p:nvCxnSpPr>
        <p:spPr>
          <a:xfrm flipH="1">
            <a:off x="2264210" y="2261882"/>
            <a:ext cx="2271437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3"/>
            <a:endCxn id="8" idx="0"/>
          </p:cNvCxnSpPr>
          <p:nvPr/>
        </p:nvCxnSpPr>
        <p:spPr>
          <a:xfrm>
            <a:off x="4535647" y="2261882"/>
            <a:ext cx="2322290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15153" y="25095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535646" y="25095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866291" y="25095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sp>
        <p:nvSpPr>
          <p:cNvPr id="15" name="이등변 삼각형 14"/>
          <p:cNvSpPr/>
          <p:nvPr/>
        </p:nvSpPr>
        <p:spPr>
          <a:xfrm>
            <a:off x="1234119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>
            <a:off x="2285432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cxnSp>
        <p:nvCxnSpPr>
          <p:cNvPr id="17" name="직선 연결선 16"/>
          <p:cNvCxnSpPr>
            <a:stCxn id="6" idx="2"/>
            <a:endCxn id="15" idx="0"/>
          </p:cNvCxnSpPr>
          <p:nvPr/>
        </p:nvCxnSpPr>
        <p:spPr>
          <a:xfrm flipH="1">
            <a:off x="1724715" y="4136380"/>
            <a:ext cx="539495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2"/>
            <a:endCxn id="16" idx="0"/>
          </p:cNvCxnSpPr>
          <p:nvPr/>
        </p:nvCxnSpPr>
        <p:spPr>
          <a:xfrm>
            <a:off x="2264210" y="4136380"/>
            <a:ext cx="51181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50895" y="417280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2475710" y="417280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21" name="이등변 삼각형 20"/>
          <p:cNvSpPr/>
          <p:nvPr/>
        </p:nvSpPr>
        <p:spPr>
          <a:xfrm>
            <a:off x="3505037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22" name="이등변 삼각형 21"/>
          <p:cNvSpPr/>
          <p:nvPr/>
        </p:nvSpPr>
        <p:spPr>
          <a:xfrm>
            <a:off x="4556350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7" idx="2"/>
            <a:endCxn id="21" idx="0"/>
          </p:cNvCxnSpPr>
          <p:nvPr/>
        </p:nvCxnSpPr>
        <p:spPr>
          <a:xfrm flipH="1">
            <a:off x="3995633" y="4136380"/>
            <a:ext cx="540015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7" idx="2"/>
            <a:endCxn id="22" idx="0"/>
          </p:cNvCxnSpPr>
          <p:nvPr/>
        </p:nvCxnSpPr>
        <p:spPr>
          <a:xfrm>
            <a:off x="4535648" y="4136380"/>
            <a:ext cx="51129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21813" y="417280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4746628" y="417280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27" name="이등변 삼각형 26"/>
          <p:cNvSpPr/>
          <p:nvPr/>
        </p:nvSpPr>
        <p:spPr>
          <a:xfrm>
            <a:off x="5807983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8" name="이등변 삼각형 27"/>
          <p:cNvSpPr/>
          <p:nvPr/>
        </p:nvSpPr>
        <p:spPr>
          <a:xfrm>
            <a:off x="6859296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J</a:t>
            </a:r>
            <a:endParaRPr lang="ko-KR" altLang="en-US" dirty="0"/>
          </a:p>
        </p:txBody>
      </p:sp>
      <p:cxnSp>
        <p:nvCxnSpPr>
          <p:cNvPr id="29" name="직선 연결선 28"/>
          <p:cNvCxnSpPr>
            <a:stCxn id="8" idx="2"/>
            <a:endCxn id="27" idx="0"/>
          </p:cNvCxnSpPr>
          <p:nvPr/>
        </p:nvCxnSpPr>
        <p:spPr>
          <a:xfrm flipH="1">
            <a:off x="6298579" y="4136380"/>
            <a:ext cx="55935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8" idx="2"/>
            <a:endCxn id="28" idx="0"/>
          </p:cNvCxnSpPr>
          <p:nvPr/>
        </p:nvCxnSpPr>
        <p:spPr>
          <a:xfrm>
            <a:off x="6857937" y="4136380"/>
            <a:ext cx="491955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24759" y="417280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7049574" y="417280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1449218" y="569305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-50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57057" y="56930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50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41944" y="56930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70590" y="56930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95638" y="569305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-5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130496" y="56930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37503" y="1615551"/>
            <a:ext cx="80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MAX</a:t>
            </a:r>
            <a:br>
              <a:rPr lang="en-US" altLang="ko-KR" b="1" dirty="0"/>
            </a:br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7503" y="3351550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MIN</a:t>
            </a:r>
          </a:p>
          <a:p>
            <a:r>
              <a:rPr lang="en-US" altLang="ko-KR" dirty="0"/>
              <a:t>opponent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82670" y="1622792"/>
            <a:ext cx="100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α = -50</a:t>
            </a:r>
          </a:p>
          <a:p>
            <a:r>
              <a:rPr lang="en-US" altLang="ko-KR" dirty="0"/>
              <a:t>β = </a:t>
            </a:r>
            <a:r>
              <a:rPr lang="ko-KR" altLang="en-US" dirty="0"/>
              <a:t>∞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35543" y="4016427"/>
            <a:ext cx="1575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ko-KR" sz="1400" dirty="0"/>
              <a:t>β = </a:t>
            </a:r>
            <a:r>
              <a:rPr lang="en-US" altLang="ko-KR" sz="1400" dirty="0"/>
              <a:t>min(</a:t>
            </a:r>
            <a:r>
              <a:rPr lang="el-GR" altLang="ko-KR" sz="1400" dirty="0"/>
              <a:t>β, </a:t>
            </a:r>
            <a:r>
              <a:rPr lang="en-US" altLang="ko-KR" sz="1400" dirty="0"/>
              <a:t>value)</a:t>
            </a:r>
            <a:endParaRPr lang="ko-KR" altLang="en-US" sz="1400" dirty="0"/>
          </a:p>
        </p:txBody>
      </p:sp>
      <p:sp>
        <p:nvSpPr>
          <p:cNvPr id="52" name="직사각형 51"/>
          <p:cNvSpPr/>
          <p:nvPr/>
        </p:nvSpPr>
        <p:spPr>
          <a:xfrm>
            <a:off x="125104" y="2279381"/>
            <a:ext cx="162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l-GR" altLang="ko-KR" sz="1400" dirty="0"/>
              <a:t>α = </a:t>
            </a:r>
            <a:r>
              <a:rPr lang="en-US" altLang="ko-KR" sz="1400" dirty="0"/>
              <a:t>max(</a:t>
            </a:r>
            <a:r>
              <a:rPr lang="el-GR" altLang="ko-KR" sz="1400" dirty="0"/>
              <a:t>α, </a:t>
            </a:r>
            <a:r>
              <a:rPr lang="en-US" altLang="ko-KR" sz="1400" dirty="0"/>
              <a:t>value)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19CE3D-20C0-4A00-8A7A-AC77D78137A8}"/>
              </a:ext>
            </a:extLst>
          </p:cNvPr>
          <p:cNvSpPr txBox="1"/>
          <p:nvPr/>
        </p:nvSpPr>
        <p:spPr>
          <a:xfrm>
            <a:off x="2712892" y="3480304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α = -</a:t>
            </a:r>
            <a:r>
              <a:rPr lang="ko-KR" altLang="en-US" dirty="0">
                <a:solidFill>
                  <a:schemeClr val="accent2"/>
                </a:solidFill>
              </a:rPr>
              <a:t>∞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>
                <a:solidFill>
                  <a:schemeClr val="accent2"/>
                </a:solidFill>
              </a:rPr>
              <a:t>β = -50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A114A3-799E-4D58-A3AE-8A593174ABFB}"/>
              </a:ext>
            </a:extLst>
          </p:cNvPr>
          <p:cNvSpPr txBox="1"/>
          <p:nvPr/>
        </p:nvSpPr>
        <p:spPr>
          <a:xfrm>
            <a:off x="2825968" y="311675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-50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ED87CA-FF00-4FB7-997C-1BDE378F8397}"/>
              </a:ext>
            </a:extLst>
          </p:cNvPr>
          <p:cNvSpPr txBox="1"/>
          <p:nvPr/>
        </p:nvSpPr>
        <p:spPr>
          <a:xfrm>
            <a:off x="4986641" y="3489054"/>
            <a:ext cx="100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α = -50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β = </a:t>
            </a:r>
            <a:r>
              <a:rPr lang="ko-KR" altLang="en-US" dirty="0">
                <a:solidFill>
                  <a:schemeClr val="accent2"/>
                </a:solidFill>
              </a:rPr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154027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Alpha-beta Pruning </a:t>
            </a:r>
            <a:r>
              <a:rPr lang="ko-KR" altLang="en-US" dirty="0"/>
              <a:t>적용 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4045051" y="1389712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순서도: 병합 5"/>
          <p:cNvSpPr/>
          <p:nvPr/>
        </p:nvSpPr>
        <p:spPr>
          <a:xfrm>
            <a:off x="1773614" y="3264210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7" name="순서도: 병합 6"/>
          <p:cNvSpPr/>
          <p:nvPr/>
        </p:nvSpPr>
        <p:spPr>
          <a:xfrm>
            <a:off x="4045052" y="3264210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" name="순서도: 병합 7"/>
          <p:cNvSpPr/>
          <p:nvPr/>
        </p:nvSpPr>
        <p:spPr>
          <a:xfrm>
            <a:off x="6367341" y="3264210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9" name="직선 연결선 8"/>
          <p:cNvCxnSpPr>
            <a:stCxn id="5" idx="3"/>
            <a:endCxn id="7" idx="0"/>
          </p:cNvCxnSpPr>
          <p:nvPr/>
        </p:nvCxnSpPr>
        <p:spPr>
          <a:xfrm>
            <a:off x="4535647" y="2261882"/>
            <a:ext cx="1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3"/>
            <a:endCxn id="6" idx="0"/>
          </p:cNvCxnSpPr>
          <p:nvPr/>
        </p:nvCxnSpPr>
        <p:spPr>
          <a:xfrm flipH="1">
            <a:off x="2264210" y="2261882"/>
            <a:ext cx="2271437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3"/>
            <a:endCxn id="8" idx="0"/>
          </p:cNvCxnSpPr>
          <p:nvPr/>
        </p:nvCxnSpPr>
        <p:spPr>
          <a:xfrm>
            <a:off x="4535647" y="2261882"/>
            <a:ext cx="2322290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15153" y="25095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535646" y="25095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866291" y="25095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sp>
        <p:nvSpPr>
          <p:cNvPr id="15" name="이등변 삼각형 14"/>
          <p:cNvSpPr/>
          <p:nvPr/>
        </p:nvSpPr>
        <p:spPr>
          <a:xfrm>
            <a:off x="1234119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>
            <a:off x="2285432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cxnSp>
        <p:nvCxnSpPr>
          <p:cNvPr id="17" name="직선 연결선 16"/>
          <p:cNvCxnSpPr>
            <a:stCxn id="6" idx="2"/>
            <a:endCxn id="15" idx="0"/>
          </p:cNvCxnSpPr>
          <p:nvPr/>
        </p:nvCxnSpPr>
        <p:spPr>
          <a:xfrm flipH="1">
            <a:off x="1724715" y="4136380"/>
            <a:ext cx="539495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2"/>
            <a:endCxn id="16" idx="0"/>
          </p:cNvCxnSpPr>
          <p:nvPr/>
        </p:nvCxnSpPr>
        <p:spPr>
          <a:xfrm>
            <a:off x="2264210" y="4136380"/>
            <a:ext cx="51181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50895" y="417280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2475710" y="417280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21" name="이등변 삼각형 20"/>
          <p:cNvSpPr/>
          <p:nvPr/>
        </p:nvSpPr>
        <p:spPr>
          <a:xfrm>
            <a:off x="3505037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22" name="이등변 삼각형 21"/>
          <p:cNvSpPr/>
          <p:nvPr/>
        </p:nvSpPr>
        <p:spPr>
          <a:xfrm>
            <a:off x="4556350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7" idx="2"/>
            <a:endCxn id="21" idx="0"/>
          </p:cNvCxnSpPr>
          <p:nvPr/>
        </p:nvCxnSpPr>
        <p:spPr>
          <a:xfrm flipH="1">
            <a:off x="3995633" y="4136380"/>
            <a:ext cx="540015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7" idx="2"/>
            <a:endCxn id="22" idx="0"/>
          </p:cNvCxnSpPr>
          <p:nvPr/>
        </p:nvCxnSpPr>
        <p:spPr>
          <a:xfrm>
            <a:off x="4535648" y="4136380"/>
            <a:ext cx="51129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21813" y="417280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4746628" y="417280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27" name="이등변 삼각형 26"/>
          <p:cNvSpPr/>
          <p:nvPr/>
        </p:nvSpPr>
        <p:spPr>
          <a:xfrm>
            <a:off x="5807983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8" name="이등변 삼각형 27"/>
          <p:cNvSpPr/>
          <p:nvPr/>
        </p:nvSpPr>
        <p:spPr>
          <a:xfrm>
            <a:off x="6859296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J</a:t>
            </a:r>
            <a:endParaRPr lang="ko-KR" altLang="en-US" dirty="0"/>
          </a:p>
        </p:txBody>
      </p:sp>
      <p:cxnSp>
        <p:nvCxnSpPr>
          <p:cNvPr id="29" name="직선 연결선 28"/>
          <p:cNvCxnSpPr>
            <a:stCxn id="8" idx="2"/>
            <a:endCxn id="27" idx="0"/>
          </p:cNvCxnSpPr>
          <p:nvPr/>
        </p:nvCxnSpPr>
        <p:spPr>
          <a:xfrm flipH="1">
            <a:off x="6298579" y="4136380"/>
            <a:ext cx="55935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8" idx="2"/>
            <a:endCxn id="28" idx="0"/>
          </p:cNvCxnSpPr>
          <p:nvPr/>
        </p:nvCxnSpPr>
        <p:spPr>
          <a:xfrm>
            <a:off x="6857937" y="4136380"/>
            <a:ext cx="491955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24759" y="417280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7049574" y="417280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1449218" y="569305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-50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57057" y="56930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50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41944" y="56930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1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70590" y="56930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95638" y="569305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-5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130496" y="56930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37503" y="1615551"/>
            <a:ext cx="80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MAX</a:t>
            </a:r>
            <a:br>
              <a:rPr lang="en-US" altLang="ko-KR" b="1" dirty="0"/>
            </a:br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7503" y="3351550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MIN</a:t>
            </a:r>
          </a:p>
          <a:p>
            <a:r>
              <a:rPr lang="en-US" altLang="ko-KR" dirty="0"/>
              <a:t>opponent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82670" y="1622792"/>
            <a:ext cx="100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α = -50</a:t>
            </a:r>
          </a:p>
          <a:p>
            <a:r>
              <a:rPr lang="en-US" altLang="ko-KR" dirty="0"/>
              <a:t>β = </a:t>
            </a:r>
            <a:r>
              <a:rPr lang="ko-KR" altLang="en-US" dirty="0"/>
              <a:t>∞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35543" y="4016427"/>
            <a:ext cx="1575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ko-KR" sz="1400" dirty="0"/>
              <a:t>β = </a:t>
            </a:r>
            <a:r>
              <a:rPr lang="en-US" altLang="ko-KR" sz="1400" dirty="0"/>
              <a:t>min(</a:t>
            </a:r>
            <a:r>
              <a:rPr lang="el-GR" altLang="ko-KR" sz="1400" dirty="0"/>
              <a:t>β, </a:t>
            </a:r>
            <a:r>
              <a:rPr lang="en-US" altLang="ko-KR" sz="1400" dirty="0"/>
              <a:t>value)</a:t>
            </a:r>
            <a:endParaRPr lang="ko-KR" altLang="en-US" sz="1400" dirty="0"/>
          </a:p>
        </p:txBody>
      </p:sp>
      <p:sp>
        <p:nvSpPr>
          <p:cNvPr id="52" name="직사각형 51"/>
          <p:cNvSpPr/>
          <p:nvPr/>
        </p:nvSpPr>
        <p:spPr>
          <a:xfrm>
            <a:off x="125104" y="2279381"/>
            <a:ext cx="162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l-GR" altLang="ko-KR" sz="1400" dirty="0"/>
              <a:t>α = </a:t>
            </a:r>
            <a:r>
              <a:rPr lang="en-US" altLang="ko-KR" sz="1400" dirty="0"/>
              <a:t>max(</a:t>
            </a:r>
            <a:r>
              <a:rPr lang="el-GR" altLang="ko-KR" sz="1400" dirty="0"/>
              <a:t>α, </a:t>
            </a:r>
            <a:r>
              <a:rPr lang="en-US" altLang="ko-KR" sz="1400" dirty="0"/>
              <a:t>value)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19CE3D-20C0-4A00-8A7A-AC77D78137A8}"/>
              </a:ext>
            </a:extLst>
          </p:cNvPr>
          <p:cNvSpPr txBox="1"/>
          <p:nvPr/>
        </p:nvSpPr>
        <p:spPr>
          <a:xfrm>
            <a:off x="2712892" y="3480304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α = -</a:t>
            </a:r>
            <a:r>
              <a:rPr lang="ko-KR" altLang="en-US" dirty="0">
                <a:solidFill>
                  <a:schemeClr val="accent2"/>
                </a:solidFill>
              </a:rPr>
              <a:t>∞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>
                <a:solidFill>
                  <a:schemeClr val="accent2"/>
                </a:solidFill>
              </a:rPr>
              <a:t>β = -50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A114A3-799E-4D58-A3AE-8A593174ABFB}"/>
              </a:ext>
            </a:extLst>
          </p:cNvPr>
          <p:cNvSpPr txBox="1"/>
          <p:nvPr/>
        </p:nvSpPr>
        <p:spPr>
          <a:xfrm>
            <a:off x="2825968" y="311675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-50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ED87CA-FF00-4FB7-997C-1BDE378F8397}"/>
              </a:ext>
            </a:extLst>
          </p:cNvPr>
          <p:cNvSpPr txBox="1"/>
          <p:nvPr/>
        </p:nvSpPr>
        <p:spPr>
          <a:xfrm>
            <a:off x="4986641" y="3489054"/>
            <a:ext cx="100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α = -50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β = 1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96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Alpha-beta Pruning </a:t>
            </a:r>
            <a:r>
              <a:rPr lang="ko-KR" altLang="en-US" dirty="0"/>
              <a:t>적용 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4045051" y="1389712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순서도: 병합 5"/>
          <p:cNvSpPr/>
          <p:nvPr/>
        </p:nvSpPr>
        <p:spPr>
          <a:xfrm>
            <a:off x="1773614" y="3264210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7" name="순서도: 병합 6"/>
          <p:cNvSpPr/>
          <p:nvPr/>
        </p:nvSpPr>
        <p:spPr>
          <a:xfrm>
            <a:off x="4045052" y="3264210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" name="순서도: 병합 7"/>
          <p:cNvSpPr/>
          <p:nvPr/>
        </p:nvSpPr>
        <p:spPr>
          <a:xfrm>
            <a:off x="6367341" y="3264210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9" name="직선 연결선 8"/>
          <p:cNvCxnSpPr>
            <a:stCxn id="5" idx="3"/>
            <a:endCxn id="7" idx="0"/>
          </p:cNvCxnSpPr>
          <p:nvPr/>
        </p:nvCxnSpPr>
        <p:spPr>
          <a:xfrm>
            <a:off x="4535647" y="2261882"/>
            <a:ext cx="1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3"/>
            <a:endCxn id="6" idx="0"/>
          </p:cNvCxnSpPr>
          <p:nvPr/>
        </p:nvCxnSpPr>
        <p:spPr>
          <a:xfrm flipH="1">
            <a:off x="2264210" y="2261882"/>
            <a:ext cx="2271437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3"/>
            <a:endCxn id="8" idx="0"/>
          </p:cNvCxnSpPr>
          <p:nvPr/>
        </p:nvCxnSpPr>
        <p:spPr>
          <a:xfrm>
            <a:off x="4535647" y="2261882"/>
            <a:ext cx="2322290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15153" y="25095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535646" y="25095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866291" y="25095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sp>
        <p:nvSpPr>
          <p:cNvPr id="15" name="이등변 삼각형 14"/>
          <p:cNvSpPr/>
          <p:nvPr/>
        </p:nvSpPr>
        <p:spPr>
          <a:xfrm>
            <a:off x="1234119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>
            <a:off x="2285432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cxnSp>
        <p:nvCxnSpPr>
          <p:cNvPr id="17" name="직선 연결선 16"/>
          <p:cNvCxnSpPr>
            <a:stCxn id="6" idx="2"/>
            <a:endCxn id="15" idx="0"/>
          </p:cNvCxnSpPr>
          <p:nvPr/>
        </p:nvCxnSpPr>
        <p:spPr>
          <a:xfrm flipH="1">
            <a:off x="1724715" y="4136380"/>
            <a:ext cx="539495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2"/>
            <a:endCxn id="16" idx="0"/>
          </p:cNvCxnSpPr>
          <p:nvPr/>
        </p:nvCxnSpPr>
        <p:spPr>
          <a:xfrm>
            <a:off x="2264210" y="4136380"/>
            <a:ext cx="51181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50895" y="417280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2475710" y="417280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21" name="이등변 삼각형 20"/>
          <p:cNvSpPr/>
          <p:nvPr/>
        </p:nvSpPr>
        <p:spPr>
          <a:xfrm>
            <a:off x="3505037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22" name="이등변 삼각형 21"/>
          <p:cNvSpPr/>
          <p:nvPr/>
        </p:nvSpPr>
        <p:spPr>
          <a:xfrm>
            <a:off x="4556350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7" idx="2"/>
            <a:endCxn id="21" idx="0"/>
          </p:cNvCxnSpPr>
          <p:nvPr/>
        </p:nvCxnSpPr>
        <p:spPr>
          <a:xfrm flipH="1">
            <a:off x="3995633" y="4136380"/>
            <a:ext cx="540015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7" idx="2"/>
            <a:endCxn id="22" idx="0"/>
          </p:cNvCxnSpPr>
          <p:nvPr/>
        </p:nvCxnSpPr>
        <p:spPr>
          <a:xfrm>
            <a:off x="4535648" y="4136380"/>
            <a:ext cx="51129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21813" y="417280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4746628" y="417280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27" name="이등변 삼각형 26"/>
          <p:cNvSpPr/>
          <p:nvPr/>
        </p:nvSpPr>
        <p:spPr>
          <a:xfrm>
            <a:off x="5807983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8" name="이등변 삼각형 27"/>
          <p:cNvSpPr/>
          <p:nvPr/>
        </p:nvSpPr>
        <p:spPr>
          <a:xfrm>
            <a:off x="6859296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J</a:t>
            </a:r>
            <a:endParaRPr lang="ko-KR" altLang="en-US" dirty="0"/>
          </a:p>
        </p:txBody>
      </p:sp>
      <p:cxnSp>
        <p:nvCxnSpPr>
          <p:cNvPr id="29" name="직선 연결선 28"/>
          <p:cNvCxnSpPr>
            <a:stCxn id="8" idx="2"/>
            <a:endCxn id="27" idx="0"/>
          </p:cNvCxnSpPr>
          <p:nvPr/>
        </p:nvCxnSpPr>
        <p:spPr>
          <a:xfrm flipH="1">
            <a:off x="6298579" y="4136380"/>
            <a:ext cx="55935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8" idx="2"/>
            <a:endCxn id="28" idx="0"/>
          </p:cNvCxnSpPr>
          <p:nvPr/>
        </p:nvCxnSpPr>
        <p:spPr>
          <a:xfrm>
            <a:off x="6857937" y="4136380"/>
            <a:ext cx="491955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24759" y="417280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7049574" y="417280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1449218" y="569305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-50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57057" y="56930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50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41944" y="56930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1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70590" y="56930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3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95638" y="569305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-5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130496" y="56930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37503" y="1615551"/>
            <a:ext cx="80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MAX</a:t>
            </a:r>
            <a:br>
              <a:rPr lang="en-US" altLang="ko-KR" b="1" dirty="0"/>
            </a:br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7503" y="3351550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MIN</a:t>
            </a:r>
          </a:p>
          <a:p>
            <a:r>
              <a:rPr lang="en-US" altLang="ko-KR" dirty="0"/>
              <a:t>opponent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82670" y="1622792"/>
            <a:ext cx="83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α = 1</a:t>
            </a:r>
          </a:p>
          <a:p>
            <a:r>
              <a:rPr lang="en-US" altLang="ko-KR" dirty="0"/>
              <a:t>β = </a:t>
            </a:r>
            <a:r>
              <a:rPr lang="ko-KR" altLang="en-US" dirty="0"/>
              <a:t>∞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35543" y="4016427"/>
            <a:ext cx="1575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ko-KR" sz="1400" dirty="0"/>
              <a:t>β = </a:t>
            </a:r>
            <a:r>
              <a:rPr lang="en-US" altLang="ko-KR" sz="1400" dirty="0"/>
              <a:t>min(</a:t>
            </a:r>
            <a:r>
              <a:rPr lang="el-GR" altLang="ko-KR" sz="1400" dirty="0"/>
              <a:t>β, </a:t>
            </a:r>
            <a:r>
              <a:rPr lang="en-US" altLang="ko-KR" sz="1400" dirty="0"/>
              <a:t>value)</a:t>
            </a:r>
            <a:endParaRPr lang="ko-KR" altLang="en-US" sz="1400" dirty="0"/>
          </a:p>
        </p:txBody>
      </p:sp>
      <p:sp>
        <p:nvSpPr>
          <p:cNvPr id="52" name="직사각형 51"/>
          <p:cNvSpPr/>
          <p:nvPr/>
        </p:nvSpPr>
        <p:spPr>
          <a:xfrm>
            <a:off x="125104" y="2279381"/>
            <a:ext cx="162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l-GR" altLang="ko-KR" sz="1400" dirty="0"/>
              <a:t>α = </a:t>
            </a:r>
            <a:r>
              <a:rPr lang="en-US" altLang="ko-KR" sz="1400" dirty="0"/>
              <a:t>max(</a:t>
            </a:r>
            <a:r>
              <a:rPr lang="el-GR" altLang="ko-KR" sz="1400" dirty="0"/>
              <a:t>α, </a:t>
            </a:r>
            <a:r>
              <a:rPr lang="en-US" altLang="ko-KR" sz="1400" dirty="0"/>
              <a:t>value)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19CE3D-20C0-4A00-8A7A-AC77D78137A8}"/>
              </a:ext>
            </a:extLst>
          </p:cNvPr>
          <p:cNvSpPr txBox="1"/>
          <p:nvPr/>
        </p:nvSpPr>
        <p:spPr>
          <a:xfrm>
            <a:off x="2712892" y="3480304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α = -</a:t>
            </a:r>
            <a:r>
              <a:rPr lang="ko-KR" altLang="en-US" dirty="0">
                <a:solidFill>
                  <a:schemeClr val="accent2"/>
                </a:solidFill>
              </a:rPr>
              <a:t>∞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>
                <a:solidFill>
                  <a:schemeClr val="accent2"/>
                </a:solidFill>
              </a:rPr>
              <a:t>β = -50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A114A3-799E-4D58-A3AE-8A593174ABFB}"/>
              </a:ext>
            </a:extLst>
          </p:cNvPr>
          <p:cNvSpPr txBox="1"/>
          <p:nvPr/>
        </p:nvSpPr>
        <p:spPr>
          <a:xfrm>
            <a:off x="2825968" y="311675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-50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ED87CA-FF00-4FB7-997C-1BDE378F8397}"/>
              </a:ext>
            </a:extLst>
          </p:cNvPr>
          <p:cNvSpPr txBox="1"/>
          <p:nvPr/>
        </p:nvSpPr>
        <p:spPr>
          <a:xfrm>
            <a:off x="4986641" y="3489054"/>
            <a:ext cx="100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α = -50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β = 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52891E-4FE4-4E42-AD5B-64E4086A203F}"/>
              </a:ext>
            </a:extLst>
          </p:cNvPr>
          <p:cNvSpPr txBox="1"/>
          <p:nvPr/>
        </p:nvSpPr>
        <p:spPr>
          <a:xfrm>
            <a:off x="5097405" y="31187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13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Alpha-beta Pruning </a:t>
            </a:r>
            <a:r>
              <a:rPr lang="ko-KR" altLang="en-US" dirty="0"/>
              <a:t>적용 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4045051" y="1389712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순서도: 병합 5"/>
          <p:cNvSpPr/>
          <p:nvPr/>
        </p:nvSpPr>
        <p:spPr>
          <a:xfrm>
            <a:off x="1773614" y="3264210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7" name="순서도: 병합 6"/>
          <p:cNvSpPr/>
          <p:nvPr/>
        </p:nvSpPr>
        <p:spPr>
          <a:xfrm>
            <a:off x="4045052" y="3264210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" name="순서도: 병합 7"/>
          <p:cNvSpPr/>
          <p:nvPr/>
        </p:nvSpPr>
        <p:spPr>
          <a:xfrm>
            <a:off x="6367341" y="3264210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9" name="직선 연결선 8"/>
          <p:cNvCxnSpPr>
            <a:stCxn id="5" idx="3"/>
            <a:endCxn id="7" idx="0"/>
          </p:cNvCxnSpPr>
          <p:nvPr/>
        </p:nvCxnSpPr>
        <p:spPr>
          <a:xfrm>
            <a:off x="4535647" y="2261882"/>
            <a:ext cx="1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3"/>
            <a:endCxn id="6" idx="0"/>
          </p:cNvCxnSpPr>
          <p:nvPr/>
        </p:nvCxnSpPr>
        <p:spPr>
          <a:xfrm flipH="1">
            <a:off x="2264210" y="2261882"/>
            <a:ext cx="2271437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3"/>
            <a:endCxn id="8" idx="0"/>
          </p:cNvCxnSpPr>
          <p:nvPr/>
        </p:nvCxnSpPr>
        <p:spPr>
          <a:xfrm>
            <a:off x="4535647" y="2261882"/>
            <a:ext cx="2322290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15153" y="25095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535646" y="25095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866291" y="25095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sp>
        <p:nvSpPr>
          <p:cNvPr id="15" name="이등변 삼각형 14"/>
          <p:cNvSpPr/>
          <p:nvPr/>
        </p:nvSpPr>
        <p:spPr>
          <a:xfrm>
            <a:off x="1234119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>
            <a:off x="2285432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cxnSp>
        <p:nvCxnSpPr>
          <p:cNvPr id="17" name="직선 연결선 16"/>
          <p:cNvCxnSpPr>
            <a:stCxn id="6" idx="2"/>
            <a:endCxn id="15" idx="0"/>
          </p:cNvCxnSpPr>
          <p:nvPr/>
        </p:nvCxnSpPr>
        <p:spPr>
          <a:xfrm flipH="1">
            <a:off x="1724715" y="4136380"/>
            <a:ext cx="539495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2"/>
            <a:endCxn id="16" idx="0"/>
          </p:cNvCxnSpPr>
          <p:nvPr/>
        </p:nvCxnSpPr>
        <p:spPr>
          <a:xfrm>
            <a:off x="2264210" y="4136380"/>
            <a:ext cx="51181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50895" y="417280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2475710" y="417280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21" name="이등변 삼각형 20"/>
          <p:cNvSpPr/>
          <p:nvPr/>
        </p:nvSpPr>
        <p:spPr>
          <a:xfrm>
            <a:off x="3505037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22" name="이등변 삼각형 21"/>
          <p:cNvSpPr/>
          <p:nvPr/>
        </p:nvSpPr>
        <p:spPr>
          <a:xfrm>
            <a:off x="4556350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7" idx="2"/>
            <a:endCxn id="21" idx="0"/>
          </p:cNvCxnSpPr>
          <p:nvPr/>
        </p:nvCxnSpPr>
        <p:spPr>
          <a:xfrm flipH="1">
            <a:off x="3995633" y="4136380"/>
            <a:ext cx="540015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7" idx="2"/>
            <a:endCxn id="22" idx="0"/>
          </p:cNvCxnSpPr>
          <p:nvPr/>
        </p:nvCxnSpPr>
        <p:spPr>
          <a:xfrm>
            <a:off x="4535648" y="4136380"/>
            <a:ext cx="51129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21813" y="417280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4746628" y="417280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27" name="이등변 삼각형 26"/>
          <p:cNvSpPr/>
          <p:nvPr/>
        </p:nvSpPr>
        <p:spPr>
          <a:xfrm>
            <a:off x="5807983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8" name="이등변 삼각형 27"/>
          <p:cNvSpPr/>
          <p:nvPr/>
        </p:nvSpPr>
        <p:spPr>
          <a:xfrm>
            <a:off x="6859296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J</a:t>
            </a:r>
            <a:endParaRPr lang="ko-KR" altLang="en-US" dirty="0"/>
          </a:p>
        </p:txBody>
      </p:sp>
      <p:cxnSp>
        <p:nvCxnSpPr>
          <p:cNvPr id="29" name="직선 연결선 28"/>
          <p:cNvCxnSpPr>
            <a:stCxn id="8" idx="2"/>
            <a:endCxn id="27" idx="0"/>
          </p:cNvCxnSpPr>
          <p:nvPr/>
        </p:nvCxnSpPr>
        <p:spPr>
          <a:xfrm flipH="1">
            <a:off x="6298579" y="4136380"/>
            <a:ext cx="55935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8" idx="2"/>
            <a:endCxn id="28" idx="0"/>
          </p:cNvCxnSpPr>
          <p:nvPr/>
        </p:nvCxnSpPr>
        <p:spPr>
          <a:xfrm>
            <a:off x="6857937" y="4136380"/>
            <a:ext cx="491955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24759" y="417280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7049574" y="417280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1449218" y="569305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-50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57057" y="56930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50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41944" y="56930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1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70590" y="56930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3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95638" y="569305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-5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130496" y="56930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37503" y="1615551"/>
            <a:ext cx="80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MAX</a:t>
            </a:r>
            <a:br>
              <a:rPr lang="en-US" altLang="ko-KR" b="1" dirty="0"/>
            </a:br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7503" y="3351550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MIN</a:t>
            </a:r>
          </a:p>
          <a:p>
            <a:r>
              <a:rPr lang="en-US" altLang="ko-KR" dirty="0"/>
              <a:t>opponent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82670" y="1622792"/>
            <a:ext cx="83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α = 1</a:t>
            </a:r>
          </a:p>
          <a:p>
            <a:r>
              <a:rPr lang="en-US" altLang="ko-KR" dirty="0"/>
              <a:t>β = </a:t>
            </a:r>
            <a:r>
              <a:rPr lang="ko-KR" altLang="en-US" dirty="0"/>
              <a:t>∞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35543" y="4016427"/>
            <a:ext cx="1575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ko-KR" sz="1400" dirty="0"/>
              <a:t>β = </a:t>
            </a:r>
            <a:r>
              <a:rPr lang="en-US" altLang="ko-KR" sz="1400" dirty="0"/>
              <a:t>min(</a:t>
            </a:r>
            <a:r>
              <a:rPr lang="el-GR" altLang="ko-KR" sz="1400" dirty="0"/>
              <a:t>β, </a:t>
            </a:r>
            <a:r>
              <a:rPr lang="en-US" altLang="ko-KR" sz="1400" dirty="0"/>
              <a:t>value)</a:t>
            </a:r>
            <a:endParaRPr lang="ko-KR" altLang="en-US" sz="1400" dirty="0"/>
          </a:p>
        </p:txBody>
      </p:sp>
      <p:sp>
        <p:nvSpPr>
          <p:cNvPr id="52" name="직사각형 51"/>
          <p:cNvSpPr/>
          <p:nvPr/>
        </p:nvSpPr>
        <p:spPr>
          <a:xfrm>
            <a:off x="125104" y="2279381"/>
            <a:ext cx="162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l-GR" altLang="ko-KR" sz="1400" dirty="0"/>
              <a:t>α = </a:t>
            </a:r>
            <a:r>
              <a:rPr lang="en-US" altLang="ko-KR" sz="1400" dirty="0"/>
              <a:t>max(</a:t>
            </a:r>
            <a:r>
              <a:rPr lang="el-GR" altLang="ko-KR" sz="1400" dirty="0"/>
              <a:t>α, </a:t>
            </a:r>
            <a:r>
              <a:rPr lang="en-US" altLang="ko-KR" sz="1400" dirty="0"/>
              <a:t>value)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19CE3D-20C0-4A00-8A7A-AC77D78137A8}"/>
              </a:ext>
            </a:extLst>
          </p:cNvPr>
          <p:cNvSpPr txBox="1"/>
          <p:nvPr/>
        </p:nvSpPr>
        <p:spPr>
          <a:xfrm>
            <a:off x="2712892" y="3480304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α = -</a:t>
            </a:r>
            <a:r>
              <a:rPr lang="ko-KR" altLang="en-US" dirty="0">
                <a:solidFill>
                  <a:schemeClr val="accent2"/>
                </a:solidFill>
              </a:rPr>
              <a:t>∞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>
                <a:solidFill>
                  <a:schemeClr val="accent2"/>
                </a:solidFill>
              </a:rPr>
              <a:t>β = -50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A114A3-799E-4D58-A3AE-8A593174ABFB}"/>
              </a:ext>
            </a:extLst>
          </p:cNvPr>
          <p:cNvSpPr txBox="1"/>
          <p:nvPr/>
        </p:nvSpPr>
        <p:spPr>
          <a:xfrm>
            <a:off x="2825968" y="311675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-50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ED87CA-FF00-4FB7-997C-1BDE378F8397}"/>
              </a:ext>
            </a:extLst>
          </p:cNvPr>
          <p:cNvSpPr txBox="1"/>
          <p:nvPr/>
        </p:nvSpPr>
        <p:spPr>
          <a:xfrm>
            <a:off x="4986641" y="3489054"/>
            <a:ext cx="100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α = -50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β = 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52891E-4FE4-4E42-AD5B-64E4086A203F}"/>
              </a:ext>
            </a:extLst>
          </p:cNvPr>
          <p:cNvSpPr txBox="1"/>
          <p:nvPr/>
        </p:nvSpPr>
        <p:spPr>
          <a:xfrm>
            <a:off x="5097405" y="31187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E267E2-A92F-4B89-965A-74A6BA847990}"/>
              </a:ext>
            </a:extLst>
          </p:cNvPr>
          <p:cNvSpPr txBox="1"/>
          <p:nvPr/>
        </p:nvSpPr>
        <p:spPr>
          <a:xfrm>
            <a:off x="7417294" y="3429000"/>
            <a:ext cx="83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α = 1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β = </a:t>
            </a:r>
            <a:r>
              <a:rPr lang="ko-KR" altLang="en-US" dirty="0">
                <a:solidFill>
                  <a:schemeClr val="accent2"/>
                </a:solidFill>
              </a:rPr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117149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16108</TotalTime>
  <Words>774</Words>
  <Application>Microsoft Office PowerPoint</Application>
  <PresentationFormat>화면 슬라이드 쇼(4:3)</PresentationFormat>
  <Paragraphs>402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Alpha-beta Pruning 적용 예</vt:lpstr>
      <vt:lpstr>Alpha-beta Pruning 적용 예</vt:lpstr>
      <vt:lpstr>Alpha-beta Pruning 적용 예</vt:lpstr>
      <vt:lpstr>Alpha-beta Pruning 적용 예</vt:lpstr>
      <vt:lpstr>Alpha-beta Pruning 적용 예</vt:lpstr>
      <vt:lpstr>Alpha-beta Pruning 적용 예</vt:lpstr>
      <vt:lpstr>Alpha-beta Pruning 적용 예</vt:lpstr>
      <vt:lpstr>Alpha-beta Pruning 적용 예</vt:lpstr>
      <vt:lpstr>Alpha-beta Pruning 적용 예</vt:lpstr>
      <vt:lpstr>Alpha-beta Pruning 적용 예</vt:lpstr>
    </vt:vector>
  </TitlesOfParts>
  <Company>POSTECH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류성한 (Seonghan Ryu)</dc:creator>
  <cp:lastModifiedBy>Daehwan Nam</cp:lastModifiedBy>
  <cp:revision>1987</cp:revision>
  <cp:lastPrinted>2017-03-15T11:41:30Z</cp:lastPrinted>
  <dcterms:created xsi:type="dcterms:W3CDTF">2017-02-27T07:24:51Z</dcterms:created>
  <dcterms:modified xsi:type="dcterms:W3CDTF">2018-11-21T12:16:09Z</dcterms:modified>
</cp:coreProperties>
</file>