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96" r:id="rId3"/>
    <p:sldId id="300" r:id="rId4"/>
    <p:sldId id="297" r:id="rId5"/>
    <p:sldId id="301" r:id="rId6"/>
    <p:sldId id="298" r:id="rId7"/>
    <p:sldId id="302" r:id="rId8"/>
    <p:sldId id="303" r:id="rId9"/>
    <p:sldId id="309" r:id="rId10"/>
    <p:sldId id="310" r:id="rId11"/>
    <p:sldId id="311" r:id="rId12"/>
    <p:sldId id="308" r:id="rId13"/>
    <p:sldId id="313" r:id="rId14"/>
    <p:sldId id="315" r:id="rId15"/>
    <p:sldId id="316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BBA2D1F-E88D-431A-877F-97C11ED6EE09}" styleName="Light Style 3 - Body/Background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dk1"/>
              </a:solidFill>
              <a:prstDash val="dash"/>
            </a:ln>
          </a:left>
          <a:right>
            <a:ln w="32700" cmpd="sng">
              <a:solidFill>
                <a:schemeClr val="dk1"/>
              </a:solidFill>
              <a:prstDash val="dash"/>
            </a:ln>
          </a:right>
          <a:top>
            <a:ln w="32700" cmpd="sng">
              <a:solidFill>
                <a:schemeClr val="dk1"/>
              </a:solidFill>
              <a:prstDash val="dash"/>
            </a:ln>
          </a:top>
          <a:bottom>
            <a:ln w="32700" cmpd="sng">
              <a:solidFill>
                <a:schemeClr val="dk1"/>
              </a:solidFill>
              <a:prstDash val="dash"/>
            </a:ln>
          </a:bottom>
          <a:insideH>
            <a:ln w="22700" cmpd="sng">
              <a:solidFill>
                <a:schemeClr val="dk1"/>
              </a:solidFill>
              <a:prstDash val="sysDot"/>
            </a:ln>
          </a:insideH>
          <a:insideV>
            <a:ln w="22700" cmpd="sng">
              <a:solidFill>
                <a:schemeClr val="dk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39DB40-7DE7-46ED-BBB9-22F33E5FE7EB}" styleName="Normal Style 1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197D153-9C0F-45A4-A76D-B5DC2E27B64C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4"/>
      </a:tcTxStyle>
      <a:tcStyle>
        <a:tcBdr>
          <a:top>
            <a:ln w="6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4">
          <a:shade val="40000"/>
        </a:schemeClr>
      </a:tcTxStyle>
      <a:tcStyle>
        <a:tcBdr/>
        <a:fill>
          <a:solidFill>
            <a:schemeClr val="accent4">
              <a:alpha val="4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1E6E245E-6321-4B8E-A7A8-78F8680412BD}" styleName="Generic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Ref idx="0">
              <a:schemeClr val="accent4"/>
            </a:lnRef>
          </a:insideH>
          <a:insideV>
            <a:lnRef idx="0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4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6B76CA6B-5DA6-45C4-B833-132EAC621518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3"/>
              </a:solidFill>
              <a:prstDash val="dash"/>
            </a:ln>
          </a:left>
          <a:right>
            <a:ln w="32700" cmpd="sng">
              <a:solidFill>
                <a:schemeClr val="accent3"/>
              </a:solidFill>
              <a:prstDash val="dash"/>
            </a:ln>
          </a:right>
          <a:top>
            <a:ln w="32700" cmpd="sng">
              <a:solidFill>
                <a:schemeClr val="accent3"/>
              </a:solidFill>
              <a:prstDash val="dash"/>
            </a:ln>
          </a:top>
          <a:bottom>
            <a:ln w="32700" cmpd="sng">
              <a:solidFill>
                <a:schemeClr val="accent3"/>
              </a:solidFill>
              <a:prstDash val="dash"/>
            </a:ln>
          </a:bottom>
          <a:insideH>
            <a:ln w="22700" cmpd="sng">
              <a:solidFill>
                <a:schemeClr val="accent3"/>
              </a:solidFill>
              <a:prstDash val="sysDot"/>
            </a:ln>
          </a:insideH>
          <a:insideV>
            <a:ln w="22700" cmpd="sng">
              <a:solidFill>
                <a:schemeClr val="accent3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BFE82C6-8956-4E4D-8A03-91500DEAC9FB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4"/>
              </a:solidFill>
              <a:prstDash val="dash"/>
            </a:ln>
          </a:left>
          <a:right>
            <a:ln w="32700" cmpd="sng">
              <a:solidFill>
                <a:schemeClr val="accent4"/>
              </a:solidFill>
              <a:prstDash val="dash"/>
            </a:ln>
          </a:right>
          <a:top>
            <a:ln w="32700" cmpd="sng">
              <a:solidFill>
                <a:schemeClr val="accent4"/>
              </a:solidFill>
              <a:prstDash val="dash"/>
            </a:ln>
          </a:top>
          <a:bottom>
            <a:ln w="32700" cmpd="sng">
              <a:solidFill>
                <a:schemeClr val="accent4"/>
              </a:solidFill>
              <a:prstDash val="dash"/>
            </a:ln>
          </a:bottom>
          <a:insideH>
            <a:ln w="22700" cmpd="sng">
              <a:solidFill>
                <a:schemeClr val="accent4"/>
              </a:solidFill>
              <a:prstDash val="sysDot"/>
            </a:ln>
          </a:insideH>
          <a:insideV>
            <a:ln w="22700" cmpd="sng">
              <a:solidFill>
                <a:schemeClr val="accent4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32" y="-108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010" y="2505670"/>
            <a:ext cx="2878455" cy="902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5400">
                <a:solidFill>
                  <a:schemeClr val="bg1"/>
                </a:solidFill>
              </a:rPr>
              <a:t>머신러닝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xmlns:dsp="http://schemas.microsoft.com/office/drawing/2008/diagram" xmlns:dgm="http://schemas.openxmlformats.org/drawingml/2006/diagram" xmlns:c="http://schemas.openxmlformats.org/drawingml/2006/chart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xmlns:dsp="http://schemas.microsoft.com/office/drawing/2008/diagram" xmlns:dgm="http://schemas.openxmlformats.org/drawingml/2006/diagram" xmlns:c="http://schemas.openxmlformats.org/drawingml/2006/chart" id="{E00961E7-5079-4C40-88CA-C2ABE8F1C792}"/>
              </a:ext>
            </a:extLst>
          </p:cNvPr>
          <p:cNvSpPr txBox="1"/>
          <p:nvPr/>
        </p:nvSpPr>
        <p:spPr>
          <a:xfrm>
            <a:off x="5104381" y="3917911"/>
            <a:ext cx="198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202347015 </a:t>
            </a:r>
            <a:r>
              <a:rPr lang="ko-KR" altLang="en-US" dirty="0">
                <a:solidFill>
                  <a:schemeClr val="bg1"/>
                </a:solidFill>
              </a:rPr>
              <a:t>이설희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dsp="http://schemas.microsoft.com/office/drawing/2008/diagram" xmlns:dgm="http://schemas.openxmlformats.org/drawingml/2006/diagram" xmlns:c="http://schemas.openxmlformats.org/drawingml/2006/chart" id="{E7ACFB93-F4D8-4884-F316-CCDA231A7C81}"/>
              </a:ext>
            </a:extLst>
          </p:cNvPr>
          <p:cNvSpPr/>
          <p:nvPr/>
        </p:nvSpPr>
        <p:spPr>
          <a:xfrm>
            <a:off x="9618785" y="6427177"/>
            <a:ext cx="2573215" cy="43082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6703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학습 및 테스트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데이터셋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준비과정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33303" y="3723758"/>
            <a:ext cx="482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07507" y="3723758"/>
            <a:ext cx="4799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34767" y="3723758"/>
            <a:ext cx="4863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89710" y="2151529"/>
            <a:ext cx="8782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271010" y="2151529"/>
            <a:ext cx="8782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33260" y="2151529"/>
            <a:ext cx="8782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785985" y="2151529"/>
            <a:ext cx="8782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4653" y="3429000"/>
            <a:ext cx="1752169" cy="90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</a:t>
            </a:r>
            <a:r>
              <a:rPr lang="ko-KR" altLang="en-US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에는 레이블 데이터</a:t>
            </a:r>
            <a:r>
              <a:rPr lang="en-US" altLang="ko-KR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pPr lvl="0" algn="ctr">
              <a:lnSpc>
                <a:spcPct val="120000"/>
              </a:lnSpc>
              <a:defRPr/>
            </a:pPr>
            <a:r>
              <a:rPr lang="en-US" altLang="ko-KR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</a:t>
            </a:r>
            <a:r>
              <a:rPr lang="ko-KR" altLang="en-US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에는 나머지 데이터로 변수값  저장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56508" y="3429000"/>
            <a:ext cx="1682895" cy="90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train </a:t>
            </a:r>
            <a:r>
              <a:rPr lang="ko-KR" altLang="en-US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</a:t>
            </a:r>
            <a:r>
              <a:rPr lang="en-US" altLang="ko-KR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80%</a:t>
            </a:r>
          </a:p>
          <a:p>
            <a:pPr lvl="0" algn="ctr">
              <a:lnSpc>
                <a:spcPct val="120000"/>
              </a:lnSpc>
              <a:defRPr/>
            </a:pPr>
            <a:r>
              <a:rPr lang="en-US" altLang="ko-KR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test</a:t>
            </a:r>
            <a:r>
              <a:rPr lang="ko-KR" altLang="en-US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데이터 </a:t>
            </a:r>
            <a:r>
              <a:rPr lang="en-US" altLang="ko-KR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20%</a:t>
            </a: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15067" y="3429000"/>
            <a:ext cx="1682895" cy="118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차원 데이터 배열에서 이미지를 나타내기 위해 차원 (28, 28)으로 변형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22558" y="3543300"/>
            <a:ext cx="1795462" cy="88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one-hot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5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인코딩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방식을 통하여 데이터 </a:t>
            </a:r>
            <a:endParaRPr lang="en-US" altLang="ko-KR" sz="15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15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매핑</a:t>
            </a:r>
            <a:endParaRPr lang="ko-KR" altLang="en-US" sz="15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직사각형 1"/>
          <p:cNvSpPr/>
          <p:nvPr/>
        </p:nvSpPr>
        <p:spPr>
          <a:xfrm>
            <a:off x="9618785" y="6427177"/>
            <a:ext cx="2573215" cy="43082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</p:spTree>
    <p:extLst>
      <p:ext uri="{BB962C8B-B14F-4D97-AF65-F5344CB8AC3E}">
        <p14:creationId xmlns:p14="http://schemas.microsoft.com/office/powerpoint/2010/main" val="146821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304757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618785" y="6427177"/>
            <a:ext cx="2573215" cy="430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64" name="TextBox 8"/>
          <p:cNvSpPr txBox="1"/>
          <p:nvPr/>
        </p:nvSpPr>
        <p:spPr>
          <a:xfrm>
            <a:off x="329602" y="111525"/>
            <a:ext cx="3457538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모델 분석</a:t>
            </a:r>
            <a:r>
              <a:rPr kumimoji="0" lang="en-US" altLang="ko-KR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 - </a:t>
            </a:r>
            <a:r>
              <a:rPr kumimoji="0" lang="ko-KR" altLang="en-US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활용 코드</a:t>
            </a:r>
          </a:p>
        </p:txBody>
      </p:sp>
      <p:pic>
        <p:nvPicPr>
          <p:cNvPr id="2095" name="그림 209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6481" y="1029599"/>
            <a:ext cx="7777668" cy="3385146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097" name="그림 2096"/>
          <p:cNvPicPr>
            <a:picLocks noChangeAspect="1"/>
          </p:cNvPicPr>
          <p:nvPr/>
        </p:nvPicPr>
        <p:blipFill rotWithShape="1">
          <a:blip r:embed="rId3"/>
          <a:srcRect l="2840"/>
          <a:stretch>
            <a:fillRect/>
          </a:stretch>
        </p:blipFill>
        <p:spPr>
          <a:xfrm>
            <a:off x="516328" y="5501496"/>
            <a:ext cx="9454370" cy="1112807"/>
          </a:xfrm>
          <a:prstGeom prst="rect">
            <a:avLst/>
          </a:prstGeom>
          <a:ln>
            <a:solidFill>
              <a:schemeClr val="dk1"/>
            </a:solidFill>
          </a:ln>
        </p:spPr>
      </p:pic>
      <p:graphicFrame>
        <p:nvGraphicFramePr>
          <p:cNvPr id="2096" name="표 4"/>
          <p:cNvGraphicFramePr>
            <a:graphicFrameLocks noGrp="1"/>
          </p:cNvGraphicFramePr>
          <p:nvPr/>
        </p:nvGraphicFramePr>
        <p:xfrm>
          <a:off x="7730492" y="1775346"/>
          <a:ext cx="4309110" cy="3781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8636"/>
                <a:gridCol w="1550474"/>
              </a:tblGrid>
              <a:tr h="3581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Input (28x28x1)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Output shape</a:t>
                      </a:r>
                      <a:endParaRPr lang="ko-KR" altLang="en-US" sz="1400"/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Conv (3x3) </a:t>
                      </a:r>
                      <a:r>
                        <a:rPr lang="ko-KR" altLang="en-US" sz="1200"/>
                        <a:t>채널</a:t>
                      </a:r>
                      <a:r>
                        <a:rPr lang="en-US" altLang="ko-KR" sz="1200"/>
                        <a:t> 32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26</a:t>
                      </a:r>
                      <a:r>
                        <a:rPr lang="ko-KR" altLang="en-US" sz="1400"/>
                        <a:t>x2</a:t>
                      </a:r>
                      <a:r>
                        <a:rPr lang="en-US" altLang="ko-KR" sz="1400"/>
                        <a:t>6</a:t>
                      </a:r>
                      <a:r>
                        <a:rPr lang="ko-KR" altLang="en-US" sz="1400"/>
                        <a:t>x</a:t>
                      </a:r>
                      <a:r>
                        <a:rPr lang="en-US" altLang="ko-KR" sz="1400"/>
                        <a:t>32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  <a:tr h="307281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Maxpool (2x2) stride=2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/>
                        <a:t>1</a:t>
                      </a:r>
                      <a:r>
                        <a:rPr lang="en-US" altLang="ko-KR" sz="1400"/>
                        <a:t>3x</a:t>
                      </a:r>
                      <a:r>
                        <a:rPr lang="ko-KR" altLang="en-US" sz="1400"/>
                        <a:t>1</a:t>
                      </a:r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x</a:t>
                      </a:r>
                      <a:r>
                        <a:rPr lang="en-US" altLang="ko-KR" sz="1400"/>
                        <a:t>32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Conv (3x3) </a:t>
                      </a:r>
                      <a:r>
                        <a:rPr lang="ko-KR" altLang="en-US" sz="1200"/>
                        <a:t>채널</a:t>
                      </a:r>
                      <a:r>
                        <a:rPr lang="en-US" altLang="ko-KR" sz="1200"/>
                        <a:t> 64, padding = ‘same’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/>
                        <a:t>1</a:t>
                      </a:r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x1</a:t>
                      </a:r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x</a:t>
                      </a:r>
                      <a:r>
                        <a:rPr lang="en-US" altLang="ko-KR" sz="1400"/>
                        <a:t>64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  <a:tr h="307281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Maxpool (2x2) stride=2</a:t>
                      </a:r>
                      <a:endParaRPr lang="ko-KR" altLang="en-US" sz="120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6x6x64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Conv (3x3) </a:t>
                      </a:r>
                      <a:r>
                        <a:rPr lang="ko-KR" altLang="en-US" sz="1200"/>
                        <a:t>채널</a:t>
                      </a:r>
                      <a:r>
                        <a:rPr lang="en-US" altLang="ko-KR" sz="1200"/>
                        <a:t> 128, padding = ‘valid’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4x4x128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  <a:tr h="307281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Maxpool (2x2) stride=2</a:t>
                      </a:r>
                      <a:endParaRPr lang="ko-KR" altLang="en-US" sz="120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2x2x128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  <a:tr h="30728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Flatten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512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  <a:tr h="307282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Dense 64, relu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64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  <a:tr h="307282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Dense 128, relu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128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  <a:tr h="307281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Dense 26, softmax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26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98" name="TextBox 2097"/>
          <p:cNvSpPr txBox="1"/>
          <p:nvPr/>
        </p:nvSpPr>
        <p:spPr>
          <a:xfrm>
            <a:off x="516708" y="4954790"/>
            <a:ext cx="2376535" cy="498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정확도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: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0.9559</a:t>
            </a:r>
          </a:p>
        </p:txBody>
      </p:sp>
    </p:spTree>
    <p:extLst>
      <p:ext uri="{BB962C8B-B14F-4D97-AF65-F5344CB8AC3E}">
        <p14:creationId xmlns:p14="http://schemas.microsoft.com/office/powerpoint/2010/main" val="225133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304757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618785" y="6427177"/>
            <a:ext cx="2573215" cy="430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64" name="TextBox 8"/>
          <p:cNvSpPr txBox="1"/>
          <p:nvPr/>
        </p:nvSpPr>
        <p:spPr>
          <a:xfrm>
            <a:off x="329606" y="111525"/>
            <a:ext cx="3457534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모델 분석</a:t>
            </a:r>
            <a:r>
              <a:rPr kumimoji="0" lang="en-US" altLang="ko-KR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 - </a:t>
            </a:r>
            <a:r>
              <a:rPr kumimoji="0" lang="ko-KR" altLang="en-US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수정 코드</a:t>
            </a:r>
          </a:p>
        </p:txBody>
      </p:sp>
      <p:pic>
        <p:nvPicPr>
          <p:cNvPr id="2071" name="그림 2070"/>
          <p:cNvPicPr>
            <a:picLocks noChangeAspect="1"/>
          </p:cNvPicPr>
          <p:nvPr/>
        </p:nvPicPr>
        <p:blipFill rotWithShape="1">
          <a:blip r:embed="rId2"/>
          <a:srcRect t="58770"/>
          <a:stretch>
            <a:fillRect/>
          </a:stretch>
        </p:blipFill>
        <p:spPr>
          <a:xfrm>
            <a:off x="718928" y="5118939"/>
            <a:ext cx="10023894" cy="1187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72" name="그림 207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163" y="1199838"/>
            <a:ext cx="8172348" cy="2366744"/>
          </a:xfrm>
          <a:prstGeom prst="rect">
            <a:avLst/>
          </a:prstGeom>
          <a:ln>
            <a:solidFill>
              <a:schemeClr val="dk1"/>
            </a:solidFill>
          </a:ln>
        </p:spPr>
      </p:pic>
      <p:graphicFrame>
        <p:nvGraphicFramePr>
          <p:cNvPr id="2073" name="표 4"/>
          <p:cNvGraphicFramePr>
            <a:graphicFrameLocks noGrp="1"/>
          </p:cNvGraphicFramePr>
          <p:nvPr/>
        </p:nvGraphicFramePr>
        <p:xfrm>
          <a:off x="7251068" y="1992140"/>
          <a:ext cx="4309110" cy="2877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8636"/>
                <a:gridCol w="1550474"/>
              </a:tblGrid>
              <a:tr h="3581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Input (28x28x1)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Output shape</a:t>
                      </a:r>
                      <a:endParaRPr lang="ko-KR" altLang="en-US" sz="1400"/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Conv (3x3) </a:t>
                      </a:r>
                      <a:r>
                        <a:rPr lang="ko-KR" altLang="en-US" sz="1200"/>
                        <a:t>채널</a:t>
                      </a:r>
                      <a:r>
                        <a:rPr lang="en-US" altLang="ko-KR" sz="1200"/>
                        <a:t> 32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28</a:t>
                      </a:r>
                      <a:r>
                        <a:rPr lang="ko-KR" altLang="en-US" sz="1400"/>
                        <a:t>x2</a:t>
                      </a: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x</a:t>
                      </a:r>
                      <a:r>
                        <a:rPr lang="en-US" altLang="ko-KR" sz="1400"/>
                        <a:t>32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  <a:tr h="307281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Conv (3x3) </a:t>
                      </a:r>
                      <a:r>
                        <a:rPr lang="ko-KR" altLang="en-US" sz="1200"/>
                        <a:t>채널</a:t>
                      </a:r>
                      <a:r>
                        <a:rPr lang="en-US" altLang="ko-KR" sz="1200"/>
                        <a:t> 64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28x28</a:t>
                      </a:r>
                      <a:r>
                        <a:rPr lang="ko-KR" altLang="en-US" sz="1400"/>
                        <a:t>x</a:t>
                      </a:r>
                      <a:r>
                        <a:rPr lang="en-US" altLang="ko-KR" sz="1400"/>
                        <a:t>64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Maxpool (2x2)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14x14x64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  <a:tr h="307281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Dropout (25%)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14x14x64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  <a:tr h="272414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Flatten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12544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  <a:tr h="307281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Dense 64, relu</a:t>
                      </a:r>
                      <a:endParaRPr lang="ko-KR" altLang="en-US" sz="120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256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  <a:tr h="307281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Dropout (25%)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256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  <a:tr h="307282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Dense 64, softmax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26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75" name="TextBox 2074"/>
          <p:cNvSpPr txBox="1"/>
          <p:nvPr/>
        </p:nvSpPr>
        <p:spPr>
          <a:xfrm>
            <a:off x="738957" y="4552623"/>
            <a:ext cx="2376536" cy="498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정확도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: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0.9424</a:t>
            </a:r>
          </a:p>
        </p:txBody>
      </p:sp>
    </p:spTree>
    <p:extLst>
      <p:ext uri="{BB962C8B-B14F-4D97-AF65-F5344CB8AC3E}">
        <p14:creationId xmlns:p14="http://schemas.microsoft.com/office/powerpoint/2010/main" val="403410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304757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618785" y="6427177"/>
            <a:ext cx="2573215" cy="430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64" name="TextBox 8"/>
          <p:cNvSpPr txBox="1"/>
          <p:nvPr/>
        </p:nvSpPr>
        <p:spPr>
          <a:xfrm>
            <a:off x="329606" y="111525"/>
            <a:ext cx="3286084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모델 분석 비교 요약</a:t>
            </a:r>
          </a:p>
        </p:txBody>
      </p:sp>
      <p:graphicFrame>
        <p:nvGraphicFramePr>
          <p:cNvPr id="2077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78876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/>
                <a:gridCol w="3628781"/>
                <a:gridCol w="3628781"/>
              </a:tblGrid>
              <a:tr h="76121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조건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모델 </a:t>
                      </a:r>
                      <a:r>
                        <a:rPr lang="en-US" altLang="ko-KR" sz="24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24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24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4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활용코드</a:t>
                      </a:r>
                      <a:r>
                        <a:rPr lang="en-US" altLang="ko-KR" sz="24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모델 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수정코드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76121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레이어 개수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121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Dropout 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레이어 사용 여부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121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Convolution 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레이어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padding(same, valid)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padding(same)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76121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Dense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레이어 개수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121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2200" b="1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정확도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b="1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0.9559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b="1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0.9424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9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304757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618785" y="5880197"/>
            <a:ext cx="2573215" cy="430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64" name="TextBox 8"/>
          <p:cNvSpPr txBox="1"/>
          <p:nvPr/>
        </p:nvSpPr>
        <p:spPr>
          <a:xfrm>
            <a:off x="329606" y="111525"/>
            <a:ext cx="2076409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테스트 결과</a:t>
            </a:r>
          </a:p>
        </p:txBody>
      </p:sp>
      <p:sp>
        <p:nvSpPr>
          <p:cNvPr id="2070" name="직사각형 1"/>
          <p:cNvSpPr/>
          <p:nvPr/>
        </p:nvSpPr>
        <p:spPr>
          <a:xfrm>
            <a:off x="9618785" y="6427177"/>
            <a:ext cx="2573215" cy="43082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pic>
        <p:nvPicPr>
          <p:cNvPr id="2072" name="그림 2071"/>
          <p:cNvPicPr>
            <a:picLocks noChangeAspect="1"/>
          </p:cNvPicPr>
          <p:nvPr/>
        </p:nvPicPr>
        <p:blipFill rotWithShape="1">
          <a:blip r:embed="rId2"/>
          <a:srcRect r="5340" b="60480"/>
          <a:stretch>
            <a:fillRect/>
          </a:stretch>
        </p:blipFill>
        <p:spPr>
          <a:xfrm>
            <a:off x="432817" y="2224792"/>
            <a:ext cx="6077570" cy="232269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073" name="그림 20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06291" y="1095375"/>
            <a:ext cx="4727137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8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304757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618785" y="5880197"/>
            <a:ext cx="2573215" cy="430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64" name="TextBox 8"/>
          <p:cNvSpPr txBox="1"/>
          <p:nvPr/>
        </p:nvSpPr>
        <p:spPr>
          <a:xfrm>
            <a:off x="329606" y="111525"/>
            <a:ext cx="1714459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모델 저장</a:t>
            </a:r>
          </a:p>
        </p:txBody>
      </p:sp>
      <p:sp>
        <p:nvSpPr>
          <p:cNvPr id="2070" name="직사각형 1"/>
          <p:cNvSpPr/>
          <p:nvPr/>
        </p:nvSpPr>
        <p:spPr>
          <a:xfrm>
            <a:off x="9618785" y="6427177"/>
            <a:ext cx="2573215" cy="43082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pic>
        <p:nvPicPr>
          <p:cNvPr id="2077" name="그림 207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8892" y="2247810"/>
            <a:ext cx="10383390" cy="287672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078" name="직사각형 2077"/>
          <p:cNvSpPr/>
          <p:nvPr/>
        </p:nvSpPr>
        <p:spPr>
          <a:xfrm>
            <a:off x="1371883" y="4306811"/>
            <a:ext cx="1649334" cy="685327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</p:spTree>
    <p:extLst>
      <p:ext uri="{BB962C8B-B14F-4D97-AF65-F5344CB8AC3E}">
        <p14:creationId xmlns:p14="http://schemas.microsoft.com/office/powerpoint/2010/main" val="355632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=""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2699079" y="3075057"/>
            <a:ext cx="6793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93340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목차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97289" y="1897594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706990" y="1897594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648125" y="2084471"/>
            <a:ext cx="3946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600" spc="-30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4084" y="2130762"/>
            <a:ext cx="2423068" cy="574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bg1"/>
                </a:solidFill>
                <a:latin typeface="+mn-ea"/>
              </a:rPr>
              <a:t>프로젝트 주제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97289" y="3217095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06990" y="3217095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58759" y="3414310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600" spc="-30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4084" y="3429000"/>
            <a:ext cx="1708692" cy="571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bg1"/>
                </a:solidFill>
                <a:latin typeface="+mn-ea"/>
              </a:rPr>
              <a:t>코드 분석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297289" y="4536596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06990" y="4536596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58759" y="4733811"/>
            <a:ext cx="3946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600" spc="-30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4084" y="4748501"/>
            <a:ext cx="92764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bg1"/>
                </a:solidFill>
                <a:latin typeface="+mn-ea"/>
              </a:rPr>
              <a:t>결과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618785" y="6427177"/>
            <a:ext cx="2573215" cy="430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7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47310" y="2021840"/>
            <a:ext cx="1964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/>
              <a:t>프로젝트 주제는</a:t>
            </a:r>
            <a:r>
              <a:rPr lang="en-US" altLang="ko-KR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4260" y="3075057"/>
            <a:ext cx="4964430" cy="694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4000" spc="-300"/>
              <a:t>알파벳 손글씨 다중분류</a:t>
            </a:r>
          </a:p>
        </p:txBody>
      </p:sp>
      <p:sp>
        <p:nvSpPr>
          <p:cNvPr id="5" name="직사각형 1"/>
          <p:cNvSpPr/>
          <p:nvPr/>
        </p:nvSpPr>
        <p:spPr>
          <a:xfrm>
            <a:off x="9618785" y="6427177"/>
            <a:ext cx="2573215" cy="430823"/>
          </a:xfrm>
          <a:prstGeom prst="rect">
            <a:avLst/>
          </a:prstGeom>
          <a:solidFill>
            <a:srgbClr val="CAB5B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</p:spTree>
    <p:extLst>
      <p:ext uri="{BB962C8B-B14F-4D97-AF65-F5344CB8AC3E}">
        <p14:creationId xmlns:p14="http://schemas.microsoft.com/office/powerpoint/2010/main" val="547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304757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618785" y="6427177"/>
            <a:ext cx="2573215" cy="430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64" name="TextBox 8"/>
          <p:cNvSpPr txBox="1"/>
          <p:nvPr/>
        </p:nvSpPr>
        <p:spPr>
          <a:xfrm>
            <a:off x="329606" y="111525"/>
            <a:ext cx="2771734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Kaggle - Alphabet</a:t>
            </a:r>
          </a:p>
        </p:txBody>
      </p:sp>
      <p:pic>
        <p:nvPicPr>
          <p:cNvPr id="2066" name="그림 206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7631" y="1666440"/>
            <a:ext cx="10256737" cy="42984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67" name="직사각형 2066"/>
          <p:cNvSpPr/>
          <p:nvPr/>
        </p:nvSpPr>
        <p:spPr>
          <a:xfrm>
            <a:off x="3686458" y="4230609"/>
            <a:ext cx="7469109" cy="999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4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799" y="892291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304757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618785" y="6427177"/>
            <a:ext cx="2573215" cy="430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64" name="TextBox 8"/>
          <p:cNvSpPr txBox="1"/>
          <p:nvPr/>
        </p:nvSpPr>
        <p:spPr>
          <a:xfrm>
            <a:off x="329604" y="111525"/>
            <a:ext cx="320988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사용한 데이터 코드</a:t>
            </a:r>
          </a:p>
        </p:txBody>
      </p:sp>
      <p:pic>
        <p:nvPicPr>
          <p:cNvPr id="2068" name="그림 206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992" y="1880223"/>
            <a:ext cx="10676015" cy="3852011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82410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304757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618785" y="6427177"/>
            <a:ext cx="2573215" cy="430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64" name="TextBox 8"/>
          <p:cNvSpPr txBox="1"/>
          <p:nvPr/>
        </p:nvSpPr>
        <p:spPr>
          <a:xfrm>
            <a:off x="329604" y="111525"/>
            <a:ext cx="338133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코랩 </a:t>
            </a:r>
            <a:r>
              <a:rPr kumimoji="0" lang="en-US" altLang="ko-KR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-</a:t>
            </a:r>
            <a:r>
              <a:rPr kumimoji="0" lang="ko-KR" altLang="en-US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 구글 드라이브</a:t>
            </a:r>
          </a:p>
        </p:txBody>
      </p:sp>
      <p:pic>
        <p:nvPicPr>
          <p:cNvPr id="2072" name="그림 207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9730" y="1814193"/>
            <a:ext cx="10391693" cy="39725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71" name="그림 207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68055" y="1421023"/>
            <a:ext cx="4226943" cy="2303252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248470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304757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618785" y="6427177"/>
            <a:ext cx="2573215" cy="430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64" name="TextBox 8"/>
          <p:cNvSpPr txBox="1"/>
          <p:nvPr/>
        </p:nvSpPr>
        <p:spPr>
          <a:xfrm>
            <a:off x="329602" y="111525"/>
            <a:ext cx="4600537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코드 분석 </a:t>
            </a:r>
            <a:r>
              <a:rPr kumimoji="0" lang="en-US" altLang="ko-KR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-</a:t>
            </a:r>
            <a:r>
              <a:rPr kumimoji="0" lang="ko-KR" altLang="en-US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 데이터 정보 확인</a:t>
            </a:r>
          </a:p>
        </p:txBody>
      </p:sp>
      <p:pic>
        <p:nvPicPr>
          <p:cNvPr id="2073" name="그림 207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6521" y="1299865"/>
            <a:ext cx="10078857" cy="42582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74" name="그림 207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14841" y="3843158"/>
            <a:ext cx="4601217" cy="25625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75" name="직사각형 2074"/>
          <p:cNvSpPr/>
          <p:nvPr/>
        </p:nvSpPr>
        <p:spPr>
          <a:xfrm>
            <a:off x="876583" y="4830686"/>
            <a:ext cx="1649334" cy="685327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</p:spTree>
    <p:extLst>
      <p:ext uri="{BB962C8B-B14F-4D97-AF65-F5344CB8AC3E}">
        <p14:creationId xmlns:p14="http://schemas.microsoft.com/office/powerpoint/2010/main" val="256297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그림 2077"/>
          <p:cNvPicPr>
            <a:picLocks noChangeAspect="1"/>
          </p:cNvPicPr>
          <p:nvPr/>
        </p:nvPicPr>
        <p:blipFill rotWithShape="1">
          <a:blip r:embed="rId2"/>
          <a:srcRect b="28760"/>
          <a:stretch>
            <a:fillRect/>
          </a:stretch>
        </p:blipFill>
        <p:spPr>
          <a:xfrm>
            <a:off x="540254" y="1127152"/>
            <a:ext cx="11111491" cy="3279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304757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618785" y="6427177"/>
            <a:ext cx="2573215" cy="430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64" name="TextBox 8"/>
          <p:cNvSpPr txBox="1"/>
          <p:nvPr/>
        </p:nvSpPr>
        <p:spPr>
          <a:xfrm>
            <a:off x="329604" y="111525"/>
            <a:ext cx="5391111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코드 분석 </a:t>
            </a:r>
            <a:r>
              <a:rPr kumimoji="0" lang="en-US" altLang="ko-KR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-</a:t>
            </a:r>
            <a:r>
              <a:rPr kumimoji="0" lang="ko-KR" altLang="en-US" sz="3200" b="0" i="0" u="none" strike="noStrike" kern="1200" cap="none" spc="-300" normalizeH="0" baseline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 데이터셋 분할 및 변형</a:t>
            </a:r>
          </a:p>
        </p:txBody>
      </p:sp>
      <p:pic>
        <p:nvPicPr>
          <p:cNvPr id="2079" name="그림 20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2081" name="그림 208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cxnSp>
        <p:nvCxnSpPr>
          <p:cNvPr id="2084" name="직선 화살표 연결선 2083"/>
          <p:cNvCxnSpPr/>
          <p:nvPr/>
        </p:nvCxnSpPr>
        <p:spPr>
          <a:xfrm>
            <a:off x="5814851" y="3886199"/>
            <a:ext cx="56229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5" name="그림 208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6259" y="4481372"/>
            <a:ext cx="7459946" cy="216245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2086" name="TextBox 2085"/>
          <p:cNvSpPr txBox="1"/>
          <p:nvPr/>
        </p:nvSpPr>
        <p:spPr>
          <a:xfrm>
            <a:off x="4014741" y="6031117"/>
            <a:ext cx="2376535" cy="498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채널 수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1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 추가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(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흑백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)</a:t>
            </a:r>
          </a:p>
        </p:txBody>
      </p:sp>
      <p:pic>
        <p:nvPicPr>
          <p:cNvPr id="2083" name="그림 208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08193" y="2569595"/>
            <a:ext cx="5295802" cy="22712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63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304757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618785" y="6427177"/>
            <a:ext cx="2573215" cy="430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64" name="TextBox 8"/>
          <p:cNvSpPr txBox="1"/>
          <p:nvPr/>
        </p:nvSpPr>
        <p:spPr>
          <a:xfrm>
            <a:off x="329603" y="111525"/>
            <a:ext cx="555632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-300" normalizeH="0" baseline="0" dirty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코드 분석 </a:t>
            </a:r>
            <a:r>
              <a:rPr kumimoji="0" lang="en-US" altLang="ko-KR" sz="3200" b="0" i="0" u="none" strike="noStrike" kern="1200" cap="none" spc="-300" normalizeH="0" baseline="0" dirty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-</a:t>
            </a:r>
            <a:r>
              <a:rPr kumimoji="0" lang="ko-KR" altLang="en-US" sz="3200" b="0" i="0" u="none" strike="noStrike" kern="1200" cap="none" spc="-300" normalizeH="0" baseline="0" dirty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 </a:t>
            </a:r>
            <a:r>
              <a:rPr kumimoji="0" lang="en-US" altLang="ko-KR" sz="3200" b="0" i="0" u="none" strike="noStrike" kern="1200" cap="none" spc="-300" normalizeH="0" baseline="0" dirty="0" smtClean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one-hot</a:t>
            </a:r>
            <a:r>
              <a:rPr kumimoji="0" lang="ko-KR" altLang="en-US" sz="3200" b="0" i="0" u="none" strike="noStrike" kern="1200" cap="none" spc="-300" normalizeH="0" baseline="0" dirty="0" smtClean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 </a:t>
            </a:r>
            <a:r>
              <a:rPr kumimoji="0" lang="ko-KR" altLang="en-US" sz="3200" b="0" i="0" u="none" strike="noStrike" kern="1200" cap="none" spc="-300" normalizeH="0" baseline="0" dirty="0" err="1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인코딩</a:t>
            </a:r>
            <a:r>
              <a:rPr kumimoji="0" lang="ko-KR" altLang="en-US" sz="3200" b="0" i="0" u="none" strike="noStrike" kern="1200" cap="none" spc="-300" normalizeH="0" baseline="0" dirty="0">
                <a:solidFill>
                  <a:srgbClr val="262626"/>
                </a:solidFill>
                <a:latin typeface="마루 부리 Beta"/>
                <a:ea typeface="마루 부리 Beta"/>
                <a:cs typeface="마루 부리 Beta"/>
              </a:rPr>
              <a:t> 방식</a:t>
            </a:r>
          </a:p>
        </p:txBody>
      </p:sp>
      <p:pic>
        <p:nvPicPr>
          <p:cNvPr id="2084" name="그림 208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4003" y="3171825"/>
            <a:ext cx="5884296" cy="2255807"/>
          </a:xfrm>
          <a:prstGeom prst="rect">
            <a:avLst/>
          </a:prstGeom>
          <a:ln>
            <a:solidFill>
              <a:schemeClr val="dk1"/>
            </a:solidFill>
          </a:ln>
        </p:spPr>
      </p:pic>
      <p:graphicFrame>
        <p:nvGraphicFramePr>
          <p:cNvPr id="2085" name="표 15"/>
          <p:cNvGraphicFramePr>
            <a:graphicFrameLocks noGrp="1"/>
          </p:cNvGraphicFramePr>
          <p:nvPr/>
        </p:nvGraphicFramePr>
        <p:xfrm>
          <a:off x="6885354" y="4905375"/>
          <a:ext cx="4464024" cy="1144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661"/>
                <a:gridCol w="744661"/>
                <a:gridCol w="744661"/>
                <a:gridCol w="743347"/>
                <a:gridCol w="743347"/>
                <a:gridCol w="743347"/>
              </a:tblGrid>
              <a:tr h="51836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...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626535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86" name="직선 화살표 연결선 2085"/>
          <p:cNvCxnSpPr/>
          <p:nvPr/>
        </p:nvCxnSpPr>
        <p:spPr>
          <a:xfrm>
            <a:off x="5986301" y="4314825"/>
            <a:ext cx="562298" cy="0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2087" name="TextBox 2086"/>
          <p:cNvSpPr txBox="1"/>
          <p:nvPr/>
        </p:nvSpPr>
        <p:spPr>
          <a:xfrm>
            <a:off x="6829425" y="4392817"/>
            <a:ext cx="4538710" cy="42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500" i="0" u="none" strike="noStrike" kern="1200" cap="none" spc="0" normalizeH="0" baseline="0" dirty="0" err="1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y_train</a:t>
            </a: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은 </a:t>
            </a:r>
            <a:r>
              <a:rPr kumimoji="0" lang="en-US" altLang="ko-KR" sz="1500" i="0" u="none" strike="noStrike" kern="1200" cap="none" spc="0" normalizeH="0" baseline="0" dirty="0" err="1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x_train</a:t>
            </a: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 데이터의 라벨 </a:t>
            </a:r>
            <a:r>
              <a:rPr kumimoji="0" lang="en-US" altLang="ko-KR" sz="1500" i="0" u="none" strike="noStrike" kern="1200" cap="none" spc="0" normalizeH="0" baseline="0" dirty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(</a:t>
            </a: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클래스</a:t>
            </a:r>
            <a:r>
              <a:rPr kumimoji="0" lang="en-US" altLang="ko-KR" sz="1500" i="0" u="none" strike="noStrike" kern="1200" cap="none" spc="0" normalizeH="0" baseline="0" dirty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)</a:t>
            </a:r>
          </a:p>
        </p:txBody>
      </p:sp>
      <p:sp>
        <p:nvSpPr>
          <p:cNvPr id="2088" name="TextBox 2087"/>
          <p:cNvSpPr txBox="1"/>
          <p:nvPr/>
        </p:nvSpPr>
        <p:spPr>
          <a:xfrm>
            <a:off x="6762749" y="3916567"/>
            <a:ext cx="32274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[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one-hot </a:t>
            </a:r>
            <a:r>
              <a:rPr kumimoji="0" lang="ko-KR" altLang="en-US" sz="1800" b="1" i="0" u="none" strike="noStrike" kern="1200" cap="none" spc="0" normalizeH="0" baseline="0" dirty="0" err="1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인코딩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 방식</a:t>
            </a: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]</a:t>
            </a:r>
          </a:p>
        </p:txBody>
      </p:sp>
      <p:pic>
        <p:nvPicPr>
          <p:cNvPr id="2093" name="그림 209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3375" y="1459585"/>
            <a:ext cx="11466978" cy="1321617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091" name="TextBox 2090"/>
          <p:cNvSpPr txBox="1"/>
          <p:nvPr/>
        </p:nvSpPr>
        <p:spPr>
          <a:xfrm>
            <a:off x="4907732" y="1421015"/>
            <a:ext cx="2376535" cy="498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A ~ Z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: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0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~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07022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360</Words>
  <Application>Microsoft Office PowerPoint</Application>
  <PresentationFormat>사용자 지정</PresentationFormat>
  <Paragraphs>115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weits</cp:lastModifiedBy>
  <cp:revision>179</cp:revision>
  <dcterms:created xsi:type="dcterms:W3CDTF">2020-11-18T01:48:02Z</dcterms:created>
  <dcterms:modified xsi:type="dcterms:W3CDTF">2023-12-06T02:50:20Z</dcterms:modified>
  <cp:version/>
</cp:coreProperties>
</file>