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3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D00"/>
    <a:srgbClr val="65909C"/>
    <a:srgbClr val="366D7D"/>
    <a:srgbClr val="FFFFFF"/>
    <a:srgbClr val="797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855" autoAdjust="0"/>
    <p:restoredTop sz="94660"/>
  </p:normalViewPr>
  <p:slideViewPr>
    <p:cSldViewPr>
      <p:cViewPr varScale="1">
        <p:scale>
          <a:sx n="71" d="100"/>
          <a:sy n="71" d="100"/>
        </p:scale>
        <p:origin x="4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888A7752-73DE-404C-BA6F-63DEF987950B}" type="datetimeFigureOut">
              <a:pPr/>
              <a:t>2019-05-28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AEC00428-765A-4708-ADE2-3AAB557AF17C}" type="slidenum"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7426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46F9336-B969-4777-A086-89AFF267947B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8009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E70A162-F285-4991-BF8E-26281BF06A69}" type="slidenum">
              <a:rPr lang="ko-KR" altLang="en-US" smtClean="0"/>
              <a:pPr/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9358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1BC839-B46E-45DE-8CF6-D2031F22C86B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7543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CB92EB-DFAA-4515-BE71-824DF0F02B01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7604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7DE2939-6232-4755-A2A8-42A102347F00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7913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74026FB-DA09-48F9-AFD4-3A342F117200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5946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BCA5FF8-0F0B-49F1-B575-E9EAF069A4D4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1228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E7A4946-D58B-4C05-9FD7-8291A894F16C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7192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437625"/>
            <a:ext cx="2575386" cy="29174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61" y="3429000"/>
            <a:ext cx="2575386" cy="29174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58" y="3454875"/>
            <a:ext cx="2575386" cy="2917455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538058" y="3437625"/>
            <a:ext cx="8066390" cy="291745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5"/>
          <p:cNvSpPr/>
          <p:nvPr userDrawn="1"/>
        </p:nvSpPr>
        <p:spPr>
          <a:xfrm>
            <a:off x="8625" y="15110"/>
            <a:ext cx="9126708" cy="3422515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/>
          <p:cNvSpPr/>
          <p:nvPr userDrawn="1"/>
        </p:nvSpPr>
        <p:spPr>
          <a:xfrm>
            <a:off x="1691680" y="4649583"/>
            <a:ext cx="271047" cy="939657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Shape 8"/>
          <p:cNvSpPr>
            <a:spLocks noGrp="1"/>
          </p:cNvSpPr>
          <p:nvPr userDrawn="1">
            <p:ph type="subTitle" idx="1"/>
          </p:nvPr>
        </p:nvSpPr>
        <p:spPr>
          <a:xfrm>
            <a:off x="2009555" y="4654310"/>
            <a:ext cx="5073755" cy="934930"/>
          </a:xfrm>
          <a:solidFill>
            <a:srgbClr val="F0AD00">
              <a:alpha val="95000"/>
            </a:srgbClr>
          </a:solidFill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2400" b="1" cap="none" spc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lang="ko-KR" altLang="en-US" dirty="0" smtClean="0"/>
              <a:t>마스터 부제목 스타일 편집</a:t>
            </a:r>
            <a:endParaRPr lang="ko-KR" dirty="0"/>
          </a:p>
        </p:txBody>
      </p:sp>
      <p:sp>
        <p:nvSpPr>
          <p:cNvPr id="28" name="Shape 27"/>
          <p:cNvSpPr>
            <a:spLocks noGrp="1"/>
          </p:cNvSpPr>
          <p:nvPr userDrawn="1"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latinLnBrk="1">
              <a:defRPr lang="ko-KR"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13260A6-F008-48B4-8EE9-99AC2060C267}" type="datetime1">
              <a:rPr lang="ko-KR" altLang="en-US" smtClean="0"/>
              <a:t>2019-05-28</a:t>
            </a:fld>
            <a:endParaRPr lang="en-US" altLang="en-US" sz="1600"/>
          </a:p>
        </p:txBody>
      </p:sp>
      <p:sp>
        <p:nvSpPr>
          <p:cNvPr id="17" name="Shape 16"/>
          <p:cNvSpPr>
            <a:spLocks noGrp="1"/>
          </p:cNvSpPr>
          <p:nvPr userDrawn="1"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Shape 28"/>
          <p:cNvSpPr>
            <a:spLocks noGrp="1"/>
          </p:cNvSpPr>
          <p:nvPr userDrawn="1"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4B5ADC2-7248-4799-8E52-477E151C3EE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4" name="Rectangle 32"/>
          <p:cNvSpPr/>
          <p:nvPr userDrawn="1"/>
        </p:nvSpPr>
        <p:spPr>
          <a:xfrm>
            <a:off x="2009555" y="4654310"/>
            <a:ext cx="5073756" cy="93493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8" name="Shape 7"/>
          <p:cNvSpPr>
            <a:spLocks noGrp="1"/>
          </p:cNvSpPr>
          <p:nvPr userDrawn="1">
            <p:ph type="ctrTitle"/>
          </p:nvPr>
        </p:nvSpPr>
        <p:spPr>
          <a:xfrm>
            <a:off x="1098013" y="1748766"/>
            <a:ext cx="6949474" cy="1221085"/>
          </a:xfrm>
          <a:solidFill>
            <a:srgbClr val="366D7D">
              <a:alpha val="95000"/>
            </a:srgbClr>
          </a:solidFill>
        </p:spPr>
        <p:txBody>
          <a:bodyPr anchor="ctr" anchorCtr="0"/>
          <a:lstStyle>
            <a:lvl1pPr algn="ctr" latinLnBrk="1">
              <a:defRPr lang="ko-KR" sz="3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81454" y="1718060"/>
            <a:ext cx="288032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1" name="Rectangle 20"/>
          <p:cNvSpPr/>
          <p:nvPr userDrawn="1"/>
        </p:nvSpPr>
        <p:spPr>
          <a:xfrm>
            <a:off x="1089737" y="1719328"/>
            <a:ext cx="6966377" cy="1272953"/>
          </a:xfrm>
          <a:prstGeom prst="rect">
            <a:avLst/>
          </a:prstGeom>
          <a:noFill/>
          <a:ln w="1270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A2CA61A-A745-47DB-93D7-4AB2D658F369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9B291CD-8DA3-432B-9495-9C7F2E25386C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79809" y="152400"/>
            <a:ext cx="8170769" cy="9906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4302660" y="6356350"/>
            <a:ext cx="2289048" cy="365760"/>
          </a:xfrm>
        </p:spPr>
        <p:txBody>
          <a:bodyPr/>
          <a:lstStyle/>
          <a:p>
            <a:pPr algn="r"/>
            <a:fld id="{40101D6B-7DA2-47A5-B5D7-90F47AC5058A}" type="datetime1">
              <a:rPr lang="ko-KR" altLang="en-US" smtClean="0"/>
              <a:t>2019-05-28</a:t>
            </a:fld>
            <a:endParaRPr lang="ko-KR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683568" y="6356350"/>
            <a:ext cx="3505200" cy="365760"/>
          </a:xfrm>
        </p:spPr>
        <p:txBody>
          <a:bodyPr/>
          <a:lstStyle/>
          <a:p>
            <a:endParaRPr lang="ko-KR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7812360" y="6356350"/>
            <a:ext cx="874440" cy="365760"/>
          </a:xfrm>
        </p:spPr>
        <p:txBody>
          <a:bodyPr/>
          <a:lstStyle>
            <a:lvl1pPr algn="r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4B5ADC2-7248-4799-8E52-477E151C3EE9}" type="slidenum">
              <a:rPr lang="en-US" altLang="ko-KR" b="1" smtClean="0"/>
              <a:pPr/>
              <a:t>‹#›</a:t>
            </a:fld>
            <a:endParaRPr lang="en-US" altLang="en-US" dirty="0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492986" y="1260134"/>
            <a:ext cx="8167936" cy="4888200"/>
          </a:xfrm>
          <a:solidFill>
            <a:schemeClr val="bg1">
              <a:alpha val="65000"/>
            </a:schemeClr>
          </a:solidFill>
        </p:spPr>
        <p:txBody>
          <a:bodyPr/>
          <a:lstStyle>
            <a:lvl1pPr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 latinLnBrk="1">
              <a:buNone/>
              <a:defRPr lang="ko-KR"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44DDD21-B466-4478-B937-E1FF55F6E55F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828B-368D-4DD4-9FC8-4C45B7EB7223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157-F1F4-4938-8B89-71E2F3FC3135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4185720" y="6356350"/>
            <a:ext cx="2289048" cy="365760"/>
          </a:xfrm>
        </p:spPr>
        <p:txBody>
          <a:bodyPr/>
          <a:lstStyle/>
          <a:p>
            <a:pPr algn="r"/>
            <a:fld id="{F68DC9FA-8B12-4E4A-9D31-359B91F61C40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683568" y="6356350"/>
            <a:ext cx="3505200" cy="365760"/>
          </a:xfrm>
        </p:spPr>
        <p:txBody>
          <a:bodyPr/>
          <a:lstStyle/>
          <a:p>
            <a:endParaRPr lang="ko-KR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7690920" y="6356350"/>
            <a:ext cx="995880" cy="365760"/>
          </a:xfrm>
        </p:spPr>
        <p:txBody>
          <a:bodyPr/>
          <a:lstStyle>
            <a:lvl1pPr algn="r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4B5ADC2-7248-4799-8E52-477E151C3EE9}" type="slidenum">
              <a:rPr lang="en-US" altLang="ko-KR" b="1" smtClean="0"/>
              <a:pPr/>
              <a:t>‹#›</a:t>
            </a:fld>
            <a:endParaRPr lang="en-US" alt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7" name="직사각형 6"/>
          <p:cNvSpPr/>
          <p:nvPr userDrawn="1"/>
        </p:nvSpPr>
        <p:spPr>
          <a:xfrm>
            <a:off x="454367" y="764704"/>
            <a:ext cx="8232433" cy="54006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3C8-8C30-4149-85E8-632A664A8707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 latinLnBrk="1">
              <a:buNone/>
              <a:defRPr lang="ko-KR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1">
              <a:lnSpc>
                <a:spcPts val="2200"/>
              </a:lnSpc>
              <a:spcAft>
                <a:spcPts val="1000"/>
              </a:spcAft>
              <a:buNone/>
              <a:defRPr lang="ko-KR" sz="1600">
                <a:solidFill>
                  <a:schemeClr val="tx2"/>
                </a:solidFill>
              </a:defRPr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931541-0274-4262-9CDB-C46A71AB91D4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 latinLnBrk="1">
              <a:buNone/>
              <a:defRPr lang="ko-KR"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1">
              <a:spcBef>
                <a:spcPts val="600"/>
              </a:spcBef>
              <a:buNone/>
              <a:defRPr lang="ko-KR" sz="32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1">
              <a:buFontTx/>
              <a:buNone/>
              <a:defRPr lang="ko-KR" sz="1400"/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E0C75A-8011-4990-806A-A7D6A06208E1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92986" y="152400"/>
            <a:ext cx="8170769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96434" y="1287853"/>
            <a:ext cx="8164487" cy="483420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>
            <a:normAutofit/>
          </a:bodyPr>
          <a:lstStyle/>
          <a:p>
            <a:pPr lvl="0"/>
            <a:r>
              <a:rPr lang="ko-KR" dirty="0"/>
              <a:t>마스터 텍스트 스타일을 편집합니다</a:t>
            </a:r>
          </a:p>
          <a:p>
            <a:pPr lvl="1"/>
            <a:r>
              <a:rPr lang="ko-KR" dirty="0"/>
              <a:t>둘째 수준</a:t>
            </a:r>
          </a:p>
          <a:p>
            <a:pPr lvl="2"/>
            <a:r>
              <a:rPr lang="ko-KR" dirty="0"/>
              <a:t>셋째 </a:t>
            </a:r>
            <a:r>
              <a:rPr lang="ko-KR" dirty="0" smtClean="0"/>
              <a:t>수준</a:t>
            </a:r>
          </a:p>
          <a:p>
            <a:pPr lvl="3"/>
            <a:r>
              <a:rPr lang="ko-KR" dirty="0" smtClean="0"/>
              <a:t>넷째 수준</a:t>
            </a:r>
          </a:p>
          <a:p>
            <a:pPr lvl="4"/>
            <a:r>
              <a:rPr lang="ko-KR" dirty="0" smtClean="0"/>
              <a:t>다섯째 수준</a:t>
            </a:r>
            <a:endParaRPr lang="ko-KR" dirty="0"/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  <a:latin typeface="인덕M" panose="02020603020101020101" pitchFamily="18" charset="-127"/>
                <a:ea typeface="인덕M" panose="02020603020101020101" pitchFamily="18" charset="-127"/>
              </a:defRPr>
            </a:lvl1pPr>
          </a:lstStyle>
          <a:p>
            <a:pPr algn="r"/>
            <a:fld id="{A433598D-4CCC-4B77-A1B9-4384E03BADEE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latinLnBrk="1">
              <a:defRPr lang="ko-KR" sz="1400">
                <a:solidFill>
                  <a:schemeClr val="tx2"/>
                </a:solidFill>
                <a:latin typeface="인덕M" panose="02020603020101020101" pitchFamily="18" charset="-127"/>
                <a:ea typeface="인덕M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>
                    <a:lumMod val="75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defRPr>
            </a:lvl1pPr>
          </a:lstStyle>
          <a:p>
            <a:fld id="{D4B5ADC2-7248-4799-8E52-477E151C3EE9}" type="slidenum">
              <a:rPr lang="en-US" altLang="ko-KR" b="1" smtClean="0"/>
              <a:pPr/>
              <a:t>‹#›</a:t>
            </a:fld>
            <a:endParaRPr lang="en-US" altLang="en-US" sz="1600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1" name="Rectangle 20"/>
          <p:cNvSpPr/>
          <p:nvPr userDrawn="1"/>
        </p:nvSpPr>
        <p:spPr>
          <a:xfrm>
            <a:off x="454366" y="139823"/>
            <a:ext cx="8232433" cy="101725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2" name="Rectangle 21"/>
          <p:cNvSpPr/>
          <p:nvPr userDrawn="1"/>
        </p:nvSpPr>
        <p:spPr>
          <a:xfrm>
            <a:off x="251519" y="149226"/>
            <a:ext cx="202845" cy="100785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5" name="Rectangle 32"/>
          <p:cNvSpPr/>
          <p:nvPr userDrawn="1"/>
        </p:nvSpPr>
        <p:spPr>
          <a:xfrm>
            <a:off x="457200" y="1231256"/>
            <a:ext cx="8229599" cy="4933936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6" name="Rectangle 31"/>
          <p:cNvSpPr/>
          <p:nvPr userDrawn="1"/>
        </p:nvSpPr>
        <p:spPr>
          <a:xfrm>
            <a:off x="251517" y="1234506"/>
            <a:ext cx="202847" cy="4930686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lang="ko-KR" sz="4000" b="1" kern="1200">
          <a:solidFill>
            <a:schemeClr val="tx2">
              <a:lumMod val="75000"/>
            </a:schemeClr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4">
            <a:lumMod val="50000"/>
          </a:schemeClr>
        </a:buClr>
        <a:buSzPct val="100000"/>
        <a:buFont typeface="Wingdings" panose="05000000000000000000" pitchFamily="2" charset="2"/>
        <a:buChar char="X"/>
        <a:defRPr lang="ko-KR" sz="3600" b="1" kern="1200">
          <a:solidFill>
            <a:schemeClr val="tx2">
              <a:lumMod val="75000"/>
            </a:schemeClr>
          </a:solidFill>
          <a:latin typeface="+mn-ea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rgbClr val="0070C0"/>
        </a:buClr>
        <a:buSzPct val="90000"/>
        <a:buFont typeface="Wingdings" panose="05000000000000000000" pitchFamily="2" charset="2"/>
        <a:buChar char="v"/>
        <a:defRPr lang="ko-KR" sz="3200" kern="1200">
          <a:solidFill>
            <a:schemeClr val="tx2">
              <a:lumMod val="75000"/>
            </a:schemeClr>
          </a:solidFill>
          <a:latin typeface="+mn-ea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accent1">
            <a:lumMod val="50000"/>
          </a:schemeClr>
        </a:buClr>
        <a:buSzPct val="100000"/>
        <a:buFont typeface="Wingdings" panose="05000000000000000000" pitchFamily="2" charset="2"/>
        <a:buChar char="Ø"/>
        <a:defRPr lang="ko-KR" sz="2800" kern="1200">
          <a:solidFill>
            <a:schemeClr val="tx2">
              <a:lumMod val="75000"/>
            </a:schemeClr>
          </a:solidFill>
          <a:latin typeface="+mn-ea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lumMod val="50000"/>
          </a:schemeClr>
        </a:buClr>
        <a:buSzPct val="90000"/>
        <a:buFont typeface="Wingdings"/>
        <a:buChar char=""/>
        <a:defRPr lang="ko-KR" sz="2800" kern="1200">
          <a:solidFill>
            <a:schemeClr val="tx2"/>
          </a:solidFill>
          <a:latin typeface="+mn-ea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4">
            <a:lumMod val="50000"/>
          </a:schemeClr>
        </a:buClr>
        <a:buSzPct val="70000"/>
        <a:buFont typeface="Wingdings" panose="05000000000000000000" pitchFamily="2" charset="2"/>
        <a:buChar char="§"/>
        <a:defRPr lang="ko-KR" sz="2800" kern="1200">
          <a:solidFill>
            <a:schemeClr val="tx2"/>
          </a:solidFill>
          <a:latin typeface="+mn-ea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ko-K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유응구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(egyou@induk.ac.kr)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http://lms.induk.ac.kr</a:t>
            </a:r>
          </a:p>
        </p:txBody>
      </p:sp>
      <p:sp>
        <p:nvSpPr>
          <p:cNvPr id="12290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객체지향 프로그래밍</a:t>
            </a:r>
            <a:r>
              <a:rPr lang="en-US" altLang="ko-KR" smtClean="0"/>
              <a:t>4</a:t>
            </a:r>
            <a:br>
              <a:rPr lang="en-US" altLang="ko-KR" smtClean="0"/>
            </a:br>
            <a:r>
              <a:rPr lang="ko-KR" altLang="en-US" smtClean="0"/>
              <a:t>패키지</a:t>
            </a:r>
            <a:r>
              <a:rPr lang="en-US" altLang="ko-KR" smtClean="0"/>
              <a:t>(package)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593738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절대 경로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상대 경로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err="1" smtClean="0"/>
              <a:t>otherpackage.OPInheritance</a:t>
            </a:r>
            <a:r>
              <a:rPr lang="ko-KR" altLang="en-US" sz="3100" dirty="0" smtClean="0"/>
              <a:t>와 </a:t>
            </a:r>
            <a:r>
              <a:rPr lang="en-US" altLang="ko-KR" sz="3100" dirty="0" err="1" smtClean="0"/>
              <a:t>OPNoInheritance</a:t>
            </a:r>
            <a:endParaRPr lang="ko-KR" altLang="en-US" sz="3100" dirty="0" smtClean="0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EF44F-B50A-4354-B87D-3F20FF1FF90A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9809" y="3820455"/>
            <a:ext cx="8206991" cy="22621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/>
              <a:t>package </a:t>
            </a:r>
            <a:r>
              <a:rPr kumimoji="0" lang="en-US" altLang="ko-KR" dirty="0" err="1"/>
              <a:t>otherpackage</a:t>
            </a:r>
            <a:r>
              <a:rPr kumimoji="0" lang="en-US" altLang="ko-KR" dirty="0"/>
              <a:t>;</a:t>
            </a:r>
          </a:p>
          <a:p>
            <a:pPr>
              <a:defRPr/>
            </a:pPr>
            <a:endParaRPr kumimoji="0" lang="en-US" altLang="ko-KR" dirty="0"/>
          </a:p>
          <a:p>
            <a:pPr>
              <a:defRPr/>
            </a:pPr>
            <a:r>
              <a:rPr kumimoji="0" lang="en-US" altLang="ko-KR" dirty="0"/>
              <a:t>public class </a:t>
            </a:r>
            <a:r>
              <a:rPr kumimoji="0" lang="en-US" altLang="ko-KR" dirty="0" err="1"/>
              <a:t>OPNoInheritance</a:t>
            </a:r>
            <a:r>
              <a:rPr kumimoji="0" lang="en-US" altLang="ko-KR" dirty="0"/>
              <a:t> {</a:t>
            </a:r>
          </a:p>
          <a:p>
            <a:pPr>
              <a:defRPr/>
            </a:pPr>
            <a:r>
              <a:rPr kumimoji="0" lang="en-US" altLang="ko-KR" dirty="0"/>
              <a:t>	String </a:t>
            </a:r>
            <a:r>
              <a:rPr kumimoji="0" lang="en-US" altLang="ko-KR" dirty="0" err="1"/>
              <a:t>defaultVal</a:t>
            </a:r>
            <a:r>
              <a:rPr kumimoji="0" lang="en-US" altLang="ko-KR" dirty="0"/>
              <a:t> = "default : other, no inherit";</a:t>
            </a:r>
          </a:p>
          <a:p>
            <a:pPr>
              <a:defRPr/>
            </a:pPr>
            <a:r>
              <a:rPr kumimoji="0" lang="en-US" altLang="ko-KR" dirty="0"/>
              <a:t>	protected String </a:t>
            </a:r>
            <a:r>
              <a:rPr kumimoji="0" lang="en-US" altLang="ko-KR" dirty="0" err="1"/>
              <a:t>protectedVal</a:t>
            </a:r>
            <a:r>
              <a:rPr kumimoji="0" lang="en-US" altLang="ko-KR" dirty="0"/>
              <a:t> = "protected : other, no inherit";</a:t>
            </a:r>
          </a:p>
          <a:p>
            <a:pPr>
              <a:defRPr/>
            </a:pPr>
            <a:r>
              <a:rPr kumimoji="0" lang="en-US" altLang="ko-KR" dirty="0"/>
              <a:t>	public String </a:t>
            </a:r>
            <a:r>
              <a:rPr kumimoji="0" lang="en-US" altLang="ko-KR" dirty="0" err="1"/>
              <a:t>publicVal</a:t>
            </a:r>
            <a:r>
              <a:rPr kumimoji="0" lang="en-US" altLang="ko-KR" dirty="0"/>
              <a:t> = "public : other, no inherit";</a:t>
            </a:r>
          </a:p>
          <a:p>
            <a:pPr>
              <a:defRPr/>
            </a:pPr>
            <a:r>
              <a:rPr kumimoji="0" lang="en-US" altLang="ko-KR" dirty="0"/>
              <a:t>}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92987" y="1284560"/>
            <a:ext cx="8193814" cy="22621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otherpackage</a:t>
            </a:r>
            <a:r>
              <a:rPr lang="en-US" altLang="ko-KR" dirty="0"/>
              <a:t>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OPInheritance</a:t>
            </a:r>
            <a:r>
              <a:rPr lang="en-US" altLang="ko-KR" dirty="0"/>
              <a:t> { // </a:t>
            </a:r>
            <a:r>
              <a:rPr lang="ko-KR" altLang="en-US" dirty="0"/>
              <a:t>다른 패키지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String </a:t>
            </a:r>
            <a:r>
              <a:rPr lang="en-US" altLang="ko-KR" dirty="0" err="1"/>
              <a:t>defaultVal</a:t>
            </a:r>
            <a:r>
              <a:rPr lang="en-US" altLang="ko-KR" dirty="0"/>
              <a:t> = "default : other, inherit";</a:t>
            </a:r>
          </a:p>
          <a:p>
            <a:pPr>
              <a:defRPr/>
            </a:pPr>
            <a:r>
              <a:rPr lang="en-US" altLang="ko-KR" dirty="0"/>
              <a:t>	protected String </a:t>
            </a:r>
            <a:r>
              <a:rPr lang="en-US" altLang="ko-KR" dirty="0" err="1"/>
              <a:t>protectedVal</a:t>
            </a:r>
            <a:r>
              <a:rPr lang="en-US" altLang="ko-KR" dirty="0"/>
              <a:t> = "protected : other, inherit";</a:t>
            </a:r>
          </a:p>
          <a:p>
            <a:pPr>
              <a:defRPr/>
            </a:pPr>
            <a:r>
              <a:rPr lang="en-US" altLang="ko-KR" dirty="0"/>
              <a:t>	public String </a:t>
            </a:r>
            <a:r>
              <a:rPr lang="en-US" altLang="ko-KR" dirty="0" err="1"/>
              <a:t>publicVal</a:t>
            </a:r>
            <a:r>
              <a:rPr lang="en-US" altLang="ko-KR" dirty="0"/>
              <a:t> = "public : other, inherit";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4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절대 경로를 이용한 사용</a:t>
            </a:r>
            <a:endParaRPr lang="en-US" altLang="ko-KR" dirty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FBE157-41E1-4DCC-B5EF-EE289A6E63E9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smtClean="0"/>
              <a:t>클래스가 </a:t>
            </a:r>
            <a:r>
              <a:rPr lang="ko-KR" altLang="en-US" dirty="0"/>
              <a:t>속한 패키지 이름도 기술해야 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6" name="내용 개체 틀 5"/>
          <p:cNvSpPr txBox="1">
            <a:spLocks/>
          </p:cNvSpPr>
          <p:nvPr/>
        </p:nvSpPr>
        <p:spPr bwMode="auto">
          <a:xfrm>
            <a:off x="179388" y="2205038"/>
            <a:ext cx="87852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kumimoji="0"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92985" y="1916832"/>
            <a:ext cx="8193815" cy="44395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package esay10; // </a:t>
            </a:r>
            <a:r>
              <a:rPr lang="ko-KR" altLang="en-US" dirty="0"/>
              <a:t>다른 패키지 선언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AbsolutePath</a:t>
            </a:r>
            <a:r>
              <a:rPr lang="en-US" altLang="ko-KR" dirty="0"/>
              <a:t> extends </a:t>
            </a:r>
            <a:r>
              <a:rPr lang="en-US" altLang="ko-KR" dirty="0" err="1"/>
              <a:t>OPInheritance</a:t>
            </a:r>
            <a:r>
              <a:rPr lang="en-US" altLang="ko-KR" dirty="0"/>
              <a:t>{ </a:t>
            </a:r>
          </a:p>
          <a:p>
            <a:pPr>
              <a:defRPr/>
            </a:pPr>
            <a:r>
              <a:rPr lang="en-US" altLang="ko-KR" dirty="0"/>
              <a:t>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>
              <a:defRPr/>
            </a:pPr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otherpackage.AccessModifier</a:t>
            </a:r>
            <a:r>
              <a:rPr lang="en-US" altLang="ko-KR" dirty="0">
                <a:solidFill>
                  <a:srgbClr val="FF0000"/>
                </a:solidFill>
              </a:rPr>
              <a:t> am = new </a:t>
            </a:r>
            <a:r>
              <a:rPr lang="en-US" altLang="ko-KR" dirty="0" err="1">
                <a:solidFill>
                  <a:srgbClr val="FF0000"/>
                </a:solidFill>
              </a:rPr>
              <a:t>otherpackage.AccessModifier</a:t>
            </a:r>
            <a:r>
              <a:rPr lang="en-US" altLang="ko-KR" dirty="0">
                <a:solidFill>
                  <a:srgbClr val="FF0000"/>
                </a:solidFill>
              </a:rPr>
              <a:t>(); 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       //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OPInheritance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클래스의 서브 클래스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       //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System.out.println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am.defaultVal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); // default is invisible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System.out.println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am.protectedVal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); // protected is visible</a:t>
            </a:r>
          </a:p>
          <a:p>
            <a:pPr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am.publicVal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</a:t>
            </a:r>
          </a:p>
          <a:p>
            <a:pPr>
              <a:defRPr/>
            </a:pPr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otherpackage.OPNoInheritance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opni</a:t>
            </a:r>
            <a:r>
              <a:rPr lang="en-US" altLang="ko-KR" dirty="0">
                <a:solidFill>
                  <a:srgbClr val="FF0000"/>
                </a:solidFill>
              </a:rPr>
              <a:t> = new </a:t>
            </a:r>
            <a:r>
              <a:rPr lang="en-US" altLang="ko-KR" dirty="0" err="1">
                <a:solidFill>
                  <a:srgbClr val="FF0000"/>
                </a:solidFill>
              </a:rPr>
              <a:t>otherpackage.OPNoInheritance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>
              <a:defRPr/>
            </a:pPr>
            <a:r>
              <a:rPr lang="en-US" altLang="ko-KR" dirty="0"/>
              <a:t>        //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opni.defaultVal</a:t>
            </a:r>
            <a:r>
              <a:rPr lang="en-US" altLang="ko-KR" dirty="0"/>
              <a:t>); // default is invisible</a:t>
            </a:r>
          </a:p>
          <a:p>
            <a:pPr>
              <a:defRPr/>
            </a:pPr>
            <a:r>
              <a:rPr lang="en-US" altLang="ko-KR" dirty="0"/>
              <a:t>        //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opni.protectedVal</a:t>
            </a:r>
            <a:r>
              <a:rPr lang="en-US" altLang="ko-KR" dirty="0"/>
              <a:t>); // protected is invisible</a:t>
            </a:r>
          </a:p>
          <a:p>
            <a:pPr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opni.publicVal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8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상대 경로의 이용한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altLang="ko-KR" b="1" smtClean="0"/>
              <a:pPr/>
              <a:t>12</a:t>
            </a:fld>
            <a:endParaRPr lang="en-US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otherpackage</a:t>
            </a:r>
            <a:r>
              <a:rPr lang="en-US" altLang="ko-KR" dirty="0"/>
              <a:t>.*;</a:t>
            </a:r>
            <a:endParaRPr lang="ko-KR" altLang="en-US" sz="36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80120" y="1916113"/>
            <a:ext cx="8206680" cy="434935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70000" lnSpcReduction="20000"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package esay10; // </a:t>
            </a:r>
            <a:r>
              <a:rPr lang="ko-KR" altLang="en-US" dirty="0"/>
              <a:t>패키지 선언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otherpackage</a:t>
            </a:r>
            <a:r>
              <a:rPr lang="en-US" altLang="ko-KR" dirty="0"/>
              <a:t>.*; // </a:t>
            </a:r>
            <a:r>
              <a:rPr lang="ko-KR" altLang="en-US" dirty="0"/>
              <a:t>패키지 사용</a:t>
            </a:r>
            <a:r>
              <a:rPr lang="en-US" altLang="ko-KR" dirty="0"/>
              <a:t>, </a:t>
            </a:r>
            <a:r>
              <a:rPr lang="ko-KR" altLang="en-US" dirty="0"/>
              <a:t>참조할 클래스의 위치를 알려줌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AccessModifier</a:t>
            </a:r>
            <a:r>
              <a:rPr lang="en-US" altLang="ko-KR" dirty="0"/>
              <a:t> extends </a:t>
            </a:r>
            <a:r>
              <a:rPr lang="en-US" altLang="ko-KR" dirty="0" err="1"/>
              <a:t>OPInheritance</a:t>
            </a:r>
            <a:r>
              <a:rPr lang="en-US" altLang="ko-KR" dirty="0"/>
              <a:t>{ </a:t>
            </a:r>
          </a:p>
          <a:p>
            <a:pPr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SamePackage</a:t>
            </a:r>
            <a:r>
              <a:rPr lang="en-US" altLang="ko-KR" dirty="0"/>
              <a:t> </a:t>
            </a:r>
            <a:r>
              <a:rPr lang="en-US" altLang="ko-KR" dirty="0" err="1"/>
              <a:t>sp</a:t>
            </a:r>
            <a:r>
              <a:rPr lang="en-US" altLang="ko-KR" dirty="0"/>
              <a:t> = new </a:t>
            </a:r>
            <a:r>
              <a:rPr lang="en-US" altLang="ko-KR" dirty="0" err="1"/>
              <a:t>SamePackage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sp.defaultVal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sp.protectedVal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sp.publicVal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	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AccessModifier</a:t>
            </a:r>
            <a:r>
              <a:rPr lang="en-US" altLang="ko-KR" dirty="0"/>
              <a:t> am = new </a:t>
            </a:r>
            <a:r>
              <a:rPr lang="en-US" altLang="ko-KR" dirty="0" err="1"/>
              <a:t>AccessModifier</a:t>
            </a:r>
            <a:r>
              <a:rPr lang="en-US" altLang="ko-KR" dirty="0"/>
              <a:t>();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en-US" altLang="ko-KR" dirty="0" err="1">
                <a:solidFill>
                  <a:srgbClr val="FF0000"/>
                </a:solidFill>
              </a:rPr>
              <a:t>OPInheritance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클래스의 서브 클래스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dirty="0"/>
              <a:t>		//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am.defaultVal</a:t>
            </a:r>
            <a:r>
              <a:rPr lang="en-US" altLang="ko-KR" dirty="0"/>
              <a:t>); // default is invisible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am.protectedVal</a:t>
            </a:r>
            <a:r>
              <a:rPr lang="en-US" altLang="ko-KR" dirty="0"/>
              <a:t>); </a:t>
            </a:r>
            <a:r>
              <a:rPr lang="en-US" altLang="ko-KR" dirty="0">
                <a:solidFill>
                  <a:srgbClr val="FF0000"/>
                </a:solidFill>
              </a:rPr>
              <a:t>// protected is visible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am.publicVal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	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OPNoInheritance</a:t>
            </a:r>
            <a:r>
              <a:rPr lang="en-US" altLang="ko-KR" dirty="0"/>
              <a:t> </a:t>
            </a:r>
            <a:r>
              <a:rPr lang="en-US" altLang="ko-KR" dirty="0" err="1"/>
              <a:t>opni</a:t>
            </a:r>
            <a:r>
              <a:rPr lang="en-US" altLang="ko-KR" dirty="0"/>
              <a:t> = new </a:t>
            </a:r>
            <a:r>
              <a:rPr lang="en-US" altLang="ko-KR" dirty="0" err="1"/>
              <a:t>OPNoInheritance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		//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opni.defaultVal</a:t>
            </a:r>
            <a:r>
              <a:rPr lang="en-US" altLang="ko-KR" dirty="0"/>
              <a:t>); // default is invisible</a:t>
            </a:r>
          </a:p>
          <a:p>
            <a:pPr>
              <a:defRPr/>
            </a:pPr>
            <a:r>
              <a:rPr lang="en-US" altLang="ko-KR" dirty="0"/>
              <a:t>		//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opni.protectedVal</a:t>
            </a:r>
            <a:r>
              <a:rPr lang="en-US" altLang="ko-KR" dirty="0"/>
              <a:t>); // protected is invisible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opni.publicVal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}</a:t>
            </a:r>
          </a:p>
          <a:p>
            <a:pPr>
              <a:defRPr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07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같은 패키지에서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SamePackage.java</a:t>
            </a:r>
            <a:endParaRPr lang="ko-KR" altLang="en-US" dirty="0" smtClean="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ADFDF3-B7A4-4BBD-8873-173458EB5AD9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80120" y="1268760"/>
            <a:ext cx="8206680" cy="302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package esay10;</a:t>
            </a:r>
          </a:p>
          <a:p>
            <a:pPr>
              <a:defRPr/>
            </a:pPr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SamePackage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	private String </a:t>
            </a:r>
            <a:r>
              <a:rPr lang="en-US" altLang="ko-KR" dirty="0" err="1"/>
              <a:t>privateVal</a:t>
            </a:r>
            <a:r>
              <a:rPr lang="en-US" altLang="ko-KR" dirty="0"/>
              <a:t>; // </a:t>
            </a:r>
            <a:r>
              <a:rPr lang="ko-KR" altLang="en-US" dirty="0"/>
              <a:t>클래스 내부에서만 접근 가능함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	String </a:t>
            </a:r>
            <a:r>
              <a:rPr lang="en-US" altLang="ko-KR" dirty="0" err="1"/>
              <a:t>defaultVal</a:t>
            </a:r>
            <a:r>
              <a:rPr lang="en-US" altLang="ko-KR" dirty="0"/>
              <a:t> = "default : same package";</a:t>
            </a:r>
          </a:p>
          <a:p>
            <a:pPr>
              <a:defRPr/>
            </a:pPr>
            <a:r>
              <a:rPr lang="en-US" altLang="ko-KR" dirty="0"/>
              <a:t>	protected String </a:t>
            </a:r>
            <a:r>
              <a:rPr lang="en-US" altLang="ko-KR" dirty="0" err="1"/>
              <a:t>protectedVal</a:t>
            </a:r>
            <a:r>
              <a:rPr lang="en-US" altLang="ko-KR" dirty="0"/>
              <a:t> = "protected : same package";</a:t>
            </a:r>
          </a:p>
          <a:p>
            <a:pPr>
              <a:defRPr/>
            </a:pPr>
            <a:r>
              <a:rPr lang="en-US" altLang="ko-KR" dirty="0"/>
              <a:t>	public String </a:t>
            </a:r>
            <a:r>
              <a:rPr lang="en-US" altLang="ko-KR" dirty="0" err="1"/>
              <a:t>publicVal</a:t>
            </a:r>
            <a:r>
              <a:rPr lang="en-US" altLang="ko-KR" dirty="0"/>
              <a:t> = "public : same package";</a:t>
            </a:r>
            <a:br>
              <a:rPr lang="en-US" altLang="ko-KR" dirty="0"/>
            </a:br>
            <a:r>
              <a:rPr lang="en-US" altLang="ko-KR" dirty="0"/>
              <a:t>	public void print() {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privateVal</a:t>
            </a:r>
            <a:r>
              <a:rPr lang="en-US" altLang="ko-KR" dirty="0"/>
              <a:t> = "private : in class";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privateVal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}</a:t>
            </a:r>
          </a:p>
          <a:p>
            <a:pPr>
              <a:defRPr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104456" y="3957120"/>
            <a:ext cx="4572000" cy="203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실행 결과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 : same package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protected : same package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: same package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protected : other, inherit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: other, inherit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: other, no inherit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BBFDB6-377C-4B9E-AC73-47C5F896231F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디폴트 패키지</a:t>
            </a:r>
            <a:r>
              <a:rPr lang="en-US" altLang="ko-KR" dirty="0" smtClean="0"/>
              <a:t>(default package)</a:t>
            </a:r>
          </a:p>
          <a:p>
            <a:pPr lvl="1">
              <a:defRPr/>
            </a:pPr>
            <a:r>
              <a:rPr lang="ko-KR" altLang="en-US" dirty="0" smtClean="0"/>
              <a:t>소스 코드에 </a:t>
            </a:r>
            <a:r>
              <a:rPr lang="en-US" altLang="ko-KR" dirty="0" smtClean="0"/>
              <a:t>package </a:t>
            </a:r>
            <a:r>
              <a:rPr lang="ko-KR" altLang="en-US" dirty="0" smtClean="0"/>
              <a:t>정보를 명시하지 않아서 </a:t>
            </a:r>
            <a:r>
              <a:rPr lang="ko-KR" altLang="en-US" dirty="0" smtClean="0">
                <a:solidFill>
                  <a:srgbClr val="FF0000"/>
                </a:solidFill>
              </a:rPr>
              <a:t> 패키지 이름이 없는</a:t>
            </a:r>
            <a:r>
              <a:rPr lang="ko-KR" altLang="en-US" dirty="0" smtClean="0"/>
              <a:t> 패키지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현재 작업 디렉토리를 대상 디렉토리로 사용함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간단하여 테스트 프로그램 작성시 사용함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다른 패키지에 포함된 클래스들이 접근할 수 없음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즉 </a:t>
            </a:r>
            <a:r>
              <a:rPr lang="en-US" altLang="ko-KR" dirty="0" smtClean="0">
                <a:solidFill>
                  <a:srgbClr val="FF0000"/>
                </a:solidFill>
              </a:rPr>
              <a:t>import </a:t>
            </a:r>
            <a:r>
              <a:rPr lang="ko-KR" altLang="en-US" dirty="0" smtClean="0">
                <a:solidFill>
                  <a:srgbClr val="FF0000"/>
                </a:solidFill>
              </a:rPr>
              <a:t>할 수 없음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C40B6F-53BE-4DDB-9CEC-7F4B677E5AD9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5" name="내용 개체 틀 6"/>
          <p:cNvSpPr txBox="1">
            <a:spLocks/>
          </p:cNvSpPr>
          <p:nvPr/>
        </p:nvSpPr>
        <p:spPr bwMode="auto">
          <a:xfrm>
            <a:off x="475450" y="2945160"/>
            <a:ext cx="8210624" cy="1694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 smtClean="0"/>
              <a:t>public class </a:t>
            </a:r>
            <a:r>
              <a:rPr kumimoji="0" lang="en-US" altLang="ko-KR" dirty="0" err="1" smtClean="0"/>
              <a:t>DefaultPackageTest</a:t>
            </a:r>
            <a:r>
              <a:rPr kumimoji="0" lang="en-US" altLang="ko-KR" dirty="0" smtClean="0"/>
              <a:t> {</a:t>
            </a:r>
          </a:p>
          <a:p>
            <a:pPr>
              <a:defRPr/>
            </a:pPr>
            <a:r>
              <a:rPr kumimoji="0" lang="en-US" altLang="ko-KR" dirty="0" smtClean="0"/>
              <a:t>	public static void main(String[] </a:t>
            </a:r>
            <a:r>
              <a:rPr kumimoji="0" lang="en-US" altLang="ko-KR" dirty="0" err="1" smtClean="0"/>
              <a:t>args</a:t>
            </a:r>
            <a:r>
              <a:rPr kumimoji="0" lang="en-US" altLang="ko-KR" dirty="0" smtClean="0"/>
              <a:t>) {</a:t>
            </a:r>
          </a:p>
          <a:p>
            <a:pPr>
              <a:defRPr/>
            </a:pPr>
            <a:r>
              <a:rPr kumimoji="0" lang="en-US" altLang="ko-KR" dirty="0" smtClean="0"/>
              <a:t>		</a:t>
            </a:r>
            <a:r>
              <a:rPr kumimoji="0" lang="en-US" altLang="ko-KR" dirty="0" err="1" smtClean="0"/>
              <a:t>DefaultPackage</a:t>
            </a:r>
            <a:r>
              <a:rPr kumimoji="0" lang="en-US" altLang="ko-KR" dirty="0" smtClean="0"/>
              <a:t> </a:t>
            </a:r>
            <a:r>
              <a:rPr kumimoji="0" lang="en-US" altLang="ko-KR" dirty="0" err="1" smtClean="0"/>
              <a:t>dp</a:t>
            </a:r>
            <a:r>
              <a:rPr kumimoji="0" lang="en-US" altLang="ko-KR" dirty="0" smtClean="0"/>
              <a:t> = new </a:t>
            </a:r>
            <a:r>
              <a:rPr kumimoji="0" lang="en-US" altLang="ko-KR" dirty="0" err="1" smtClean="0"/>
              <a:t>DefaultPackage</a:t>
            </a:r>
            <a:r>
              <a:rPr kumimoji="0" lang="en-US" altLang="ko-KR" dirty="0" smtClean="0"/>
              <a:t>();</a:t>
            </a:r>
          </a:p>
          <a:p>
            <a:pPr>
              <a:defRPr/>
            </a:pPr>
            <a:r>
              <a:rPr kumimoji="0" lang="en-US" altLang="ko-KR" dirty="0" smtClean="0"/>
              <a:t>		</a:t>
            </a:r>
            <a:r>
              <a:rPr kumimoji="0" lang="en-US" altLang="ko-KR" dirty="0" err="1" smtClean="0"/>
              <a:t>dp.cannotAccess</a:t>
            </a:r>
            <a:r>
              <a:rPr kumimoji="0" lang="en-US" altLang="ko-KR" dirty="0" smtClean="0"/>
              <a:t>();</a:t>
            </a:r>
          </a:p>
          <a:p>
            <a:pPr>
              <a:defRPr/>
            </a:pPr>
            <a:r>
              <a:rPr kumimoji="0" lang="en-US" altLang="ko-KR" dirty="0" smtClean="0"/>
              <a:t>	}</a:t>
            </a:r>
          </a:p>
          <a:p>
            <a:pPr>
              <a:defRPr/>
            </a:pPr>
            <a:r>
              <a:rPr kumimoji="0" lang="en-US" altLang="ko-KR" dirty="0" smtClean="0"/>
              <a:t>}</a:t>
            </a:r>
            <a:endParaRPr kumimoji="0" lang="ko-KR" altLang="en-US" dirty="0"/>
          </a:p>
        </p:txBody>
      </p:sp>
      <p:sp>
        <p:nvSpPr>
          <p:cNvPr id="7" name="내용 개체 틀 6"/>
          <p:cNvSpPr txBox="1">
            <a:spLocks/>
          </p:cNvSpPr>
          <p:nvPr/>
        </p:nvSpPr>
        <p:spPr bwMode="auto">
          <a:xfrm>
            <a:off x="490567" y="1268760"/>
            <a:ext cx="8210624" cy="1505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DefaultPackage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	public void </a:t>
            </a:r>
            <a:r>
              <a:rPr lang="en-US" altLang="ko-KR" dirty="0" err="1"/>
              <a:t>cannotAccess</a:t>
            </a:r>
            <a:r>
              <a:rPr lang="en-US" altLang="ko-KR" dirty="0"/>
              <a:t>() {</a:t>
            </a:r>
          </a:p>
          <a:p>
            <a:pPr>
              <a:defRPr/>
            </a:pPr>
            <a:r>
              <a:rPr lang="en-US" altLang="ko-KR" dirty="0"/>
              <a:t>		</a:t>
            </a:r>
          </a:p>
          <a:p>
            <a:pPr>
              <a:defRPr/>
            </a:pPr>
            <a:r>
              <a:rPr lang="en-US" altLang="ko-KR" dirty="0"/>
              <a:t>	}</a:t>
            </a:r>
          </a:p>
          <a:p>
            <a:pPr>
              <a:defRPr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506" y="1248544"/>
            <a:ext cx="3917950" cy="16764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8" name="내용 개체 틀 6"/>
          <p:cNvSpPr txBox="1">
            <a:spLocks/>
          </p:cNvSpPr>
          <p:nvPr/>
        </p:nvSpPr>
        <p:spPr bwMode="auto">
          <a:xfrm>
            <a:off x="467544" y="4725145"/>
            <a:ext cx="8210624" cy="1877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package another;</a:t>
            </a:r>
          </a:p>
          <a:p>
            <a:pPr>
              <a:defRPr/>
            </a:pPr>
            <a:r>
              <a:rPr lang="en-US" altLang="ko-KR" dirty="0"/>
              <a:t>// import</a:t>
            </a:r>
            <a:r>
              <a:rPr lang="ko-KR" altLang="en-US" dirty="0"/>
              <a:t>할 수 없음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DefaultPackageTest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DefaultPackage</a:t>
            </a:r>
            <a:r>
              <a:rPr lang="en-US" altLang="ko-KR" dirty="0"/>
              <a:t> </a:t>
            </a:r>
            <a:r>
              <a:rPr lang="en-US" altLang="ko-KR" dirty="0" err="1"/>
              <a:t>dp</a:t>
            </a:r>
            <a:r>
              <a:rPr lang="en-US" altLang="ko-KR" dirty="0"/>
              <a:t> = new </a:t>
            </a:r>
            <a:r>
              <a:rPr lang="en-US" altLang="ko-KR" dirty="0" err="1"/>
              <a:t>DefaultPackage</a:t>
            </a:r>
            <a:r>
              <a:rPr lang="en-US" altLang="ko-KR" dirty="0"/>
              <a:t>(); // </a:t>
            </a:r>
            <a:r>
              <a:rPr lang="ko-KR" altLang="en-US" dirty="0"/>
              <a:t>오류 발생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dp.cannotAccess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	}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9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콘솔에서 </a:t>
            </a:r>
            <a:r>
              <a:rPr lang="en-US" altLang="ko-KR" smtClean="0"/>
              <a:t>package </a:t>
            </a:r>
            <a:r>
              <a:rPr lang="ko-KR" altLang="en-US" smtClean="0"/>
              <a:t>사용하기</a:t>
            </a:r>
          </a:p>
        </p:txBody>
      </p:sp>
      <p:sp>
        <p:nvSpPr>
          <p:cNvPr id="3379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C800EC-404C-4C66-9C1B-0FD849B8E8A3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패키지 구조를 고려하여 소스 코드 저장</a:t>
            </a:r>
          </a:p>
          <a:p>
            <a:pPr lvl="1">
              <a:defRPr/>
            </a:pPr>
            <a:r>
              <a:rPr lang="ko-KR" altLang="en-US" dirty="0"/>
              <a:t>패키지 이름에서 </a:t>
            </a:r>
            <a:r>
              <a:rPr lang="en-US" altLang="ko-KR" dirty="0" smtClean="0"/>
              <a:t>'.'</a:t>
            </a:r>
            <a:r>
              <a:rPr lang="ko-KR" altLang="en-US" dirty="0" smtClean="0"/>
              <a:t>은 </a:t>
            </a:r>
            <a:r>
              <a:rPr lang="ko-KR" altLang="en-US" dirty="0"/>
              <a:t>디렉토리에서 </a:t>
            </a:r>
            <a:r>
              <a:rPr lang="en-US" altLang="ko-KR" dirty="0" smtClean="0"/>
              <a:t>'\' </a:t>
            </a:r>
            <a:r>
              <a:rPr lang="ko-KR" altLang="en-US" dirty="0"/>
              <a:t>역할을 함</a:t>
            </a:r>
          </a:p>
          <a:p>
            <a:pPr lvl="2">
              <a:defRPr/>
            </a:pPr>
            <a:r>
              <a:rPr lang="en-US" altLang="ko-KR" dirty="0"/>
              <a:t>easy10. </a:t>
            </a:r>
            <a:r>
              <a:rPr lang="en-US" altLang="ko-KR" dirty="0" err="1" smtClean="0"/>
              <a:t>AccessModifier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easy10\AccessModifier.java</a:t>
            </a:r>
            <a:r>
              <a:rPr lang="ko-KR" altLang="en-US" dirty="0"/>
              <a:t>로 저장</a:t>
            </a:r>
          </a:p>
          <a:p>
            <a:pPr lvl="2">
              <a:defRPr/>
            </a:pPr>
            <a:r>
              <a:rPr lang="en-US" altLang="ko-KR" dirty="0" smtClean="0"/>
              <a:t>easy10.SamePackage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easy10\SamePackage.java</a:t>
            </a:r>
            <a:r>
              <a:rPr lang="ko-KR" altLang="en-US" dirty="0"/>
              <a:t>로 저장</a:t>
            </a:r>
          </a:p>
          <a:p>
            <a:pPr lvl="2">
              <a:defRPr/>
            </a:pPr>
            <a:r>
              <a:rPr lang="en-US" altLang="ko-KR" dirty="0" err="1" smtClean="0"/>
              <a:t>otherpackage.OPInheritance</a:t>
            </a:r>
            <a:r>
              <a:rPr lang="ko-KR" altLang="en-US" dirty="0" smtClean="0"/>
              <a:t>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otherpackage</a:t>
            </a:r>
            <a:r>
              <a:rPr lang="en-US" altLang="ko-KR" dirty="0" smtClean="0"/>
              <a:t>\OPInheritance.java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err="1" smtClean="0"/>
              <a:t>otherpackage.OPNoInheritance</a:t>
            </a:r>
            <a:r>
              <a:rPr lang="ko-KR" altLang="en-US" dirty="0"/>
              <a:t>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otherpackage</a:t>
            </a:r>
            <a:r>
              <a:rPr lang="en-US" altLang="ko-KR" dirty="0" smtClean="0"/>
              <a:t>\OPNoInheritance.java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3482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150673-2D18-41CF-8DE1-0BC4D64BEAA0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 smtClean="0"/>
              <a:t>소스 코드 컴파일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위치 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새굴림" panose="02030600000101010101" pitchFamily="18" charset="-127"/>
              </a:rPr>
              <a:t>‘easy10’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디렉토리의 부모 디렉토리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명령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javac</a:t>
            </a:r>
            <a:r>
              <a:rPr lang="en-US" altLang="ko-KR" dirty="0" smtClean="0"/>
              <a:t> easy10\*.java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 smtClean="0"/>
              <a:t>easy10.AccessModifier.class, easy10.SamePackage.class </a:t>
            </a:r>
            <a:r>
              <a:rPr lang="ko-KR" altLang="en-US" dirty="0" smtClean="0"/>
              <a:t>파일이 생성됨</a:t>
            </a:r>
          </a:p>
          <a:p>
            <a:pPr lvl="1">
              <a:lnSpc>
                <a:spcPct val="90000"/>
              </a:lnSpc>
              <a:defRPr/>
            </a:pPr>
            <a:endParaRPr lang="ko-KR" alt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소스 코드와 클래스 파일이 같은 디렉토리에 존재하면 관리가 어려움</a:t>
            </a:r>
          </a:p>
        </p:txBody>
      </p:sp>
    </p:spTree>
    <p:extLst>
      <p:ext uri="{BB962C8B-B14F-4D97-AF65-F5344CB8AC3E}">
        <p14:creationId xmlns:p14="http://schemas.microsoft.com/office/powerpoint/2010/main" val="37115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36869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7ECB5C-3B47-4AE2-B426-2695EA457533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클래스 파일 관리</a:t>
            </a:r>
          </a:p>
          <a:p>
            <a:pPr lvl="1">
              <a:defRPr/>
            </a:pPr>
            <a:r>
              <a:rPr lang="ko-KR" altLang="en-US" dirty="0" smtClean="0"/>
              <a:t>소스 코드와 클래스 파일을 독립적으로 관리할 수 있음</a:t>
            </a:r>
          </a:p>
          <a:p>
            <a:pPr lvl="1">
              <a:defRPr/>
            </a:pPr>
            <a:r>
              <a:rPr lang="en-US" altLang="ko-KR" dirty="0" err="1" smtClean="0"/>
              <a:t>javac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새굴림" panose="02030600000101010101" pitchFamily="18" charset="-127"/>
              </a:rPr>
              <a:t>–</a:t>
            </a:r>
            <a:r>
              <a:rPr lang="en-US" altLang="ko-KR" dirty="0" smtClean="0"/>
              <a:t>d </a:t>
            </a:r>
            <a:r>
              <a:rPr lang="en-US" altLang="ko-KR" dirty="0" smtClean="0">
                <a:solidFill>
                  <a:srgbClr val="FF0066"/>
                </a:solidFill>
              </a:rPr>
              <a:t>../classes</a:t>
            </a:r>
            <a:r>
              <a:rPr lang="en-US" altLang="ko-KR" dirty="0" smtClean="0"/>
              <a:t> *.java</a:t>
            </a:r>
          </a:p>
          <a:p>
            <a:pPr lvl="2">
              <a:defRPr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속한 모든 자바 파일을 </a:t>
            </a:r>
            <a:r>
              <a:rPr lang="ko-KR" altLang="en-US" dirty="0" err="1" smtClean="0"/>
              <a:t>컴파일하여</a:t>
            </a:r>
            <a:r>
              <a:rPr lang="ko-KR" altLang="en-US" dirty="0" smtClean="0"/>
              <a:t> 상위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새굴림" panose="02030600000101010101" pitchFamily="18" charset="-127"/>
              </a:rPr>
              <a:t>‘</a:t>
            </a:r>
            <a:r>
              <a:rPr lang="en-US" altLang="ko-KR" dirty="0" smtClean="0"/>
              <a:t>classes</a:t>
            </a:r>
            <a:r>
              <a:rPr lang="en-US" altLang="ko-KR" dirty="0" smtClean="0">
                <a:latin typeface="새굴림" panose="02030600000101010101" pitchFamily="18" charset="-127"/>
              </a:rPr>
              <a:t>’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저장</a:t>
            </a:r>
          </a:p>
          <a:p>
            <a:pPr lvl="2">
              <a:defRPr/>
            </a:pPr>
            <a:endParaRPr lang="en-US" altLang="ko-KR" dirty="0" smtClean="0">
              <a:solidFill>
                <a:srgbClr val="FF0066"/>
              </a:solidFill>
            </a:endParaRPr>
          </a:p>
        </p:txBody>
      </p:sp>
      <p:sp>
        <p:nvSpPr>
          <p:cNvPr id="36868" name="AutoShape 4"/>
          <p:cNvSpPr>
            <a:spLocks/>
          </p:cNvSpPr>
          <p:nvPr/>
        </p:nvSpPr>
        <p:spPr bwMode="auto">
          <a:xfrm>
            <a:off x="5292725" y="4365625"/>
            <a:ext cx="2803525" cy="833438"/>
          </a:xfrm>
          <a:prstGeom prst="borderCallout2">
            <a:avLst>
              <a:gd name="adj1" fmla="val 13713"/>
              <a:gd name="adj2" fmla="val -2718"/>
              <a:gd name="adj3" fmla="val 13713"/>
              <a:gd name="adj4" fmla="val -19083"/>
              <a:gd name="adj5" fmla="val -164602"/>
              <a:gd name="adj6" fmla="val -35685"/>
            </a:avLst>
          </a:prstGeom>
          <a:solidFill>
            <a:schemeClr val="bg1"/>
          </a:solidFill>
          <a:ln w="38100">
            <a:solidFill>
              <a:srgbClr val="FF0066"/>
            </a:solidFill>
            <a:prstDash val="sysDot"/>
            <a:miter lim="800000"/>
            <a:headEnd type="none" w="sm" len="sm"/>
            <a:tailEnd type="triangle" w="med" len="med"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FF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지정한 디렉토리가 존재해야 함</a:t>
            </a:r>
          </a:p>
        </p:txBody>
      </p:sp>
    </p:spTree>
    <p:extLst>
      <p:ext uri="{BB962C8B-B14F-4D97-AF65-F5344CB8AC3E}">
        <p14:creationId xmlns:p14="http://schemas.microsoft.com/office/powerpoint/2010/main" val="10731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Eclipse</a:t>
            </a:r>
            <a:r>
              <a:rPr lang="ko-KR" altLang="en-US" smtClean="0"/>
              <a:t>에서 </a:t>
            </a:r>
            <a:r>
              <a:rPr lang="en-US" altLang="ko-KR" smtClean="0"/>
              <a:t>package </a:t>
            </a:r>
            <a:r>
              <a:rPr lang="ko-KR" altLang="en-US" smtClean="0"/>
              <a:t>사용하기</a:t>
            </a:r>
          </a:p>
        </p:txBody>
      </p:sp>
      <p:sp>
        <p:nvSpPr>
          <p:cNvPr id="38916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9DF6C5-873F-4CA7-A45B-63BA1E27FFC9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pic>
        <p:nvPicPr>
          <p:cNvPr id="38914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47" y="1260475"/>
            <a:ext cx="4166619" cy="4887913"/>
          </a:xfrm>
        </p:spPr>
      </p:pic>
      <p:sp>
        <p:nvSpPr>
          <p:cNvPr id="4" name="직사각형 3"/>
          <p:cNvSpPr/>
          <p:nvPr/>
        </p:nvSpPr>
        <p:spPr>
          <a:xfrm>
            <a:off x="2268538" y="2133600"/>
            <a:ext cx="4606925" cy="28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6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학습에 앞서</a:t>
            </a:r>
          </a:p>
        </p:txBody>
      </p:sp>
      <p:sp>
        <p:nvSpPr>
          <p:cNvPr id="14340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CB4CBC-2395-4CD5-A4F0-6FD09BDC7CBC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 smtClean="0"/>
              <a:t>학습 배경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자바 프로그램은 다수의 클래스와 인터페이스들 뿐 아니라 다양한 자원들을 포함하고 있기 때문에 이들을 관리하는 것은 매우 중요하다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/>
              <a:t>연관성 있는 프로그래밍 요소를 하나의 집합 또는 모음으로 다룰 수 </a:t>
            </a:r>
            <a:r>
              <a:rPr lang="ko-KR" altLang="en-US" dirty="0" smtClean="0"/>
              <a:t>있다면 관리가 편리해진다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연관된 클래스와 인터페이스를 효율적으로 관리할 수 있는 방법에 대하여 알아보고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통해 프로젝트 관리 능력을 배양한다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71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JAR (Java Archive) </a:t>
            </a:r>
            <a:r>
              <a:rPr lang="ko-KR" altLang="en-US" smtClean="0"/>
              <a:t>파일</a:t>
            </a:r>
          </a:p>
        </p:txBody>
      </p:sp>
      <p:sp>
        <p:nvSpPr>
          <p:cNvPr id="3994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808281-8199-4F5D-B5D4-B89C0401D74C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 smtClean="0"/>
              <a:t>what</a:t>
            </a:r>
          </a:p>
          <a:p>
            <a:pPr lvl="1">
              <a:defRPr/>
            </a:pPr>
            <a:r>
              <a:rPr lang="ko-KR" altLang="en-US" dirty="0" smtClean="0"/>
              <a:t>연관된 패키지나 클래스 파일들을 묶어서 만든 파일 </a:t>
            </a:r>
          </a:p>
          <a:p>
            <a:pPr lvl="2">
              <a:defRPr/>
            </a:pPr>
            <a:r>
              <a:rPr lang="ko-KR" altLang="en-US" dirty="0" smtClean="0"/>
              <a:t>여러 개의 파일을 하나의 파일처럼 관리하고 배포할 수 있음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pkzip</a:t>
            </a:r>
            <a:r>
              <a:rPr lang="ko-KR" altLang="en-US" dirty="0"/>
              <a:t>을 </a:t>
            </a:r>
            <a:r>
              <a:rPr lang="ko-KR" altLang="en-US" dirty="0" smtClean="0"/>
              <a:t>기반으로 함</a:t>
            </a:r>
          </a:p>
          <a:p>
            <a:pPr>
              <a:defRPr/>
            </a:pPr>
            <a:r>
              <a:rPr lang="ko-KR" altLang="en-US" dirty="0" smtClean="0"/>
              <a:t>실행 가능한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만들기</a:t>
            </a:r>
          </a:p>
          <a:p>
            <a:pPr lvl="1">
              <a:defRPr/>
            </a:pPr>
            <a:r>
              <a:rPr lang="en-US" altLang="ko-KR" dirty="0" smtClean="0"/>
              <a:t>manifest.txt </a:t>
            </a:r>
            <a:r>
              <a:rPr lang="ko-KR" altLang="en-US" dirty="0" smtClean="0"/>
              <a:t>파일을 생성</a:t>
            </a:r>
          </a:p>
          <a:p>
            <a:pPr marL="971550" lvl="1" indent="-457200">
              <a:buFont typeface="+mj-lt"/>
              <a:buAutoNum type="arabicPeriod"/>
              <a:defRPr/>
            </a:pPr>
            <a:r>
              <a:rPr lang="en-US" altLang="ko-KR" dirty="0" smtClean="0"/>
              <a:t>Main-Class: easy10.AccessModifier</a:t>
            </a:r>
          </a:p>
          <a:p>
            <a:pPr marL="971550" lvl="1" indent="-457200">
              <a:buFont typeface="+mj-lt"/>
              <a:buAutoNum type="arabicPeriod"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u="sng" dirty="0" smtClean="0">
                <a:solidFill>
                  <a:srgbClr val="FF0066"/>
                </a:solidFill>
              </a:rPr>
              <a:t>행의 끝에서 </a:t>
            </a:r>
            <a:r>
              <a:rPr lang="ko-KR" altLang="en-US" u="sng" dirty="0" err="1" smtClean="0">
                <a:solidFill>
                  <a:srgbClr val="FF0066"/>
                </a:solidFill>
              </a:rPr>
              <a:t>엔터키</a:t>
            </a:r>
            <a:r>
              <a:rPr lang="ko-KR" altLang="en-US" u="sng" dirty="0" smtClean="0">
                <a:solidFill>
                  <a:srgbClr val="FF0066"/>
                </a:solidFill>
              </a:rPr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29765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4198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C18BAE-38BE-42AC-AF93-ED613BDA5C2B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defRPr/>
            </a:pPr>
            <a:r>
              <a:rPr lang="en-US" altLang="ko-KR" dirty="0" smtClean="0"/>
              <a:t>jar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>
              <a:lnSpc>
                <a:spcPct val="90000"/>
              </a:lnSpc>
              <a:defRPr/>
            </a:pPr>
            <a:r>
              <a:rPr lang="en-US" altLang="ko-KR" dirty="0" smtClean="0"/>
              <a:t>jar </a:t>
            </a:r>
            <a:r>
              <a:rPr lang="en-US" altLang="ko-KR" dirty="0" err="1" smtClean="0"/>
              <a:t>cvmf</a:t>
            </a:r>
            <a:r>
              <a:rPr lang="en-US" altLang="ko-KR" dirty="0" smtClean="0"/>
              <a:t> manifest.txt pack.jar easy10</a:t>
            </a:r>
          </a:p>
          <a:p>
            <a:pPr lvl="3">
              <a:lnSpc>
                <a:spcPct val="9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현재 디렉토리에 존재하는 </a:t>
            </a:r>
            <a:r>
              <a:rPr lang="en-US" altLang="ko-KR" dirty="0" smtClean="0">
                <a:solidFill>
                  <a:schemeClr val="tx1"/>
                </a:solidFill>
              </a:rPr>
              <a:t>manifest.txt </a:t>
            </a:r>
            <a:r>
              <a:rPr lang="ko-KR" altLang="en-US" dirty="0" smtClean="0">
                <a:solidFill>
                  <a:schemeClr val="tx1"/>
                </a:solidFill>
              </a:rPr>
              <a:t>파일과 </a:t>
            </a:r>
            <a:r>
              <a:rPr lang="en-US" altLang="ko-KR" dirty="0" smtClean="0">
                <a:solidFill>
                  <a:schemeClr val="tx1"/>
                </a:solidFill>
              </a:rPr>
              <a:t>easy10 </a:t>
            </a:r>
            <a:r>
              <a:rPr lang="ko-KR" altLang="en-US" dirty="0" smtClean="0">
                <a:solidFill>
                  <a:schemeClr val="tx1"/>
                </a:solidFill>
              </a:rPr>
              <a:t>디렉토리 아래에 존재하는 클래스 파일들을 </a:t>
            </a:r>
            <a:r>
              <a:rPr lang="en-US" altLang="ko-KR" dirty="0"/>
              <a:t>packtest.jar </a:t>
            </a:r>
            <a:r>
              <a:rPr lang="ko-KR" altLang="en-US" dirty="0" smtClean="0">
                <a:solidFill>
                  <a:schemeClr val="tx1"/>
                </a:solidFill>
              </a:rPr>
              <a:t>로 생성</a:t>
            </a:r>
            <a:endParaRPr lang="ko-KR" alt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altLang="ko-KR" dirty="0" smtClean="0"/>
              <a:t>jar </a:t>
            </a:r>
            <a:r>
              <a:rPr lang="ko-KR" altLang="en-US" dirty="0" smtClean="0"/>
              <a:t>실행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 smtClean="0"/>
              <a:t>java </a:t>
            </a:r>
            <a:r>
              <a:rPr lang="en-US" altLang="ko-KR" dirty="0" smtClean="0">
                <a:latin typeface="새굴림" panose="02030600000101010101" pitchFamily="18" charset="-127"/>
              </a:rPr>
              <a:t>–</a:t>
            </a:r>
            <a:r>
              <a:rPr lang="en-US" altLang="ko-KR" dirty="0" smtClean="0"/>
              <a:t>jar pack.jar 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ko-KR" dirty="0" smtClean="0"/>
              <a:t>easy10</a:t>
            </a:r>
            <a:r>
              <a:rPr lang="ko-KR" altLang="en-US" dirty="0" smtClean="0"/>
              <a:t>의 부모 디렉토리에서 </a:t>
            </a:r>
            <a:r>
              <a:rPr lang="en-US" altLang="ko-KR" dirty="0" smtClean="0"/>
              <a:t>java easy10.AccessModifier</a:t>
            </a:r>
            <a:r>
              <a:rPr lang="ko-KR" altLang="en-US" dirty="0" smtClean="0"/>
              <a:t>를 실행한 것과 동일</a:t>
            </a:r>
          </a:p>
        </p:txBody>
      </p:sp>
      <p:pic>
        <p:nvPicPr>
          <p:cNvPr id="4198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9"/>
          <a:stretch>
            <a:fillRect/>
          </a:stretch>
        </p:blipFill>
        <p:spPr bwMode="auto">
          <a:xfrm>
            <a:off x="182563" y="4652963"/>
            <a:ext cx="88534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0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CF3F6-61BC-4EB2-851C-6882D976C7DB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pic>
        <p:nvPicPr>
          <p:cNvPr id="44034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47" y="1599669"/>
            <a:ext cx="6447619" cy="4209524"/>
          </a:xfrm>
        </p:spPr>
      </p:pic>
    </p:spTree>
    <p:extLst>
      <p:ext uri="{BB962C8B-B14F-4D97-AF65-F5344CB8AC3E}">
        <p14:creationId xmlns:p14="http://schemas.microsoft.com/office/powerpoint/2010/main" val="897764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Eclipse</a:t>
            </a:r>
            <a:r>
              <a:rPr lang="ko-KR" altLang="en-US" smtClean="0"/>
              <a:t>에서 실행 </a:t>
            </a:r>
            <a:r>
              <a:rPr lang="en-US" altLang="ko-KR" smtClean="0"/>
              <a:t>jar </a:t>
            </a:r>
            <a:r>
              <a:rPr lang="ko-KR" altLang="en-US" smtClean="0"/>
              <a:t>만들기</a:t>
            </a:r>
            <a:endParaRPr lang="en-US" altLang="ko-KR" smtClean="0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7F0C0-A781-4A3F-892A-B7C1C8EF25E8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pic>
        <p:nvPicPr>
          <p:cNvPr id="45058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69" y="1260475"/>
            <a:ext cx="4131974" cy="4887913"/>
          </a:xfrm>
        </p:spPr>
      </p:pic>
      <p:sp>
        <p:nvSpPr>
          <p:cNvPr id="6" name="직사각형 5"/>
          <p:cNvSpPr/>
          <p:nvPr/>
        </p:nvSpPr>
        <p:spPr>
          <a:xfrm>
            <a:off x="2555875" y="3830638"/>
            <a:ext cx="2376488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46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822B9-898C-4D1A-A82D-43546896065D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pic>
        <p:nvPicPr>
          <p:cNvPr id="46082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89" y="1260475"/>
            <a:ext cx="4665735" cy="4887913"/>
          </a:xfrm>
        </p:spPr>
      </p:pic>
    </p:spTree>
    <p:extLst>
      <p:ext uri="{BB962C8B-B14F-4D97-AF65-F5344CB8AC3E}">
        <p14:creationId xmlns:p14="http://schemas.microsoft.com/office/powerpoint/2010/main" val="29542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후 기대 효과</a:t>
            </a:r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CFAC2C-EC53-4388-A2E7-B83832BAEE9B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연관된 클래스와 인터페이스를 효율적으로 관리할 수 있는 </a:t>
            </a:r>
            <a:r>
              <a:rPr lang="ko-KR" altLang="en-US" dirty="0" smtClean="0"/>
              <a:t>방법인 패키지에 대하여 설명할 수 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이름 충돌 문제 해결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패키지를 선언하고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방법으로 사용할 수 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디폴트 패키지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절대 경로</a:t>
            </a:r>
            <a:r>
              <a:rPr lang="en-US" altLang="ko-KR" dirty="0"/>
              <a:t>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상대 경로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Console vs. Eclipse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손쉬운 </a:t>
            </a:r>
            <a:r>
              <a:rPr lang="ko-KR" altLang="en-US" dirty="0"/>
              <a:t>배포를 위한 </a:t>
            </a:r>
            <a:r>
              <a:rPr lang="ko-KR" altLang="en-US" dirty="0" err="1" smtClean="0"/>
              <a:t>아카이브</a:t>
            </a:r>
            <a:r>
              <a:rPr lang="ko-KR" altLang="en-US" dirty="0" smtClean="0"/>
              <a:t> 파일</a:t>
            </a:r>
            <a:r>
              <a:rPr lang="en-US" altLang="ko-KR" dirty="0" smtClean="0"/>
              <a:t>(jar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96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계속</a:t>
            </a:r>
          </a:p>
        </p:txBody>
      </p:sp>
      <p:sp>
        <p:nvSpPr>
          <p:cNvPr id="16388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953C6B-174E-4401-9284-A6F8901940A1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학습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패키지의 </a:t>
            </a:r>
            <a:r>
              <a:rPr lang="ko-KR" altLang="en-US" dirty="0"/>
              <a:t>정의와 특징과 장점에 </a:t>
            </a:r>
            <a:r>
              <a:rPr lang="ko-KR" altLang="en-US" dirty="0" smtClean="0"/>
              <a:t>대하여 알아본다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패키지 사용에 대하여 알아본다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손쉬운 배포를 위한 </a:t>
            </a:r>
            <a:r>
              <a:rPr lang="en-US" altLang="ko-KR" dirty="0" smtClean="0"/>
              <a:t>jar </a:t>
            </a:r>
            <a:r>
              <a:rPr lang="ko-KR" altLang="en-US" dirty="0"/>
              <a:t>파일 생성에 대하여 알아본다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/>
              <a:t>주요 용어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package, default package, import, static import, </a:t>
            </a:r>
            <a:r>
              <a:rPr lang="en-US" altLang="ko-KR" dirty="0" err="1"/>
              <a:t>classpath</a:t>
            </a:r>
            <a:endParaRPr lang="ko-KR" altLang="en-US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패키지</a:t>
            </a:r>
            <a:r>
              <a:rPr lang="en-US" altLang="ko-KR" smtClean="0"/>
              <a:t>(package)</a:t>
            </a:r>
            <a:endParaRPr lang="ko-KR" altLang="en-US" smtClean="0"/>
          </a:p>
        </p:txBody>
      </p:sp>
      <p:sp>
        <p:nvSpPr>
          <p:cNvPr id="1741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17DD93-A5B4-455B-B529-37FD3C7A82F8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1024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 smtClean="0"/>
              <a:t>what</a:t>
            </a:r>
            <a:endParaRPr lang="ko-KR" altLang="en-US" dirty="0" smtClean="0"/>
          </a:p>
          <a:p>
            <a:pPr lvl="1">
              <a:defRPr/>
            </a:pPr>
            <a:r>
              <a:rPr lang="ko-KR" altLang="en-US" dirty="0" smtClean="0"/>
              <a:t>연관된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인터페이스들의 모음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err="1" smtClean="0"/>
              <a:t>디렉토리와</a:t>
            </a:r>
            <a:r>
              <a:rPr lang="ko-KR" altLang="en-US" dirty="0" smtClean="0"/>
              <a:t> 대응되는 계층 구조를 가짐</a:t>
            </a:r>
          </a:p>
          <a:p>
            <a:pPr>
              <a:defRPr/>
            </a:pPr>
            <a:r>
              <a:rPr lang="en-US" altLang="ko-KR" dirty="0"/>
              <a:t>w</a:t>
            </a:r>
            <a:r>
              <a:rPr lang="en-US" altLang="ko-KR" dirty="0" smtClean="0"/>
              <a:t>hy or benefit</a:t>
            </a:r>
            <a:endParaRPr lang="ko-KR" altLang="en-US" dirty="0" smtClean="0"/>
          </a:p>
          <a:p>
            <a:pPr lvl="1">
              <a:defRPr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연관성 있는 클래스들의 분류를 편리하게 하여 관리를 손쉽게 할 수 있다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개발자가 같은 클래스 이름으로 개발을 하여도 이름 충돌을 피할 수 있도록 네임스페이스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(namespace)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 관리를 제공한다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접근 권한을 조정할 수 있다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패키지 선언과 종류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8299E9-87E3-4BB3-B60F-9E80F701CFF3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선언 구문 구조</a:t>
            </a:r>
          </a:p>
          <a:p>
            <a:pPr lvl="1">
              <a:defRPr/>
            </a:pPr>
            <a:r>
              <a:rPr lang="en-US" altLang="ko-KR" dirty="0" smtClean="0"/>
              <a:t>package </a:t>
            </a:r>
            <a:r>
              <a:rPr lang="en-US" altLang="ko-KR" dirty="0" err="1" smtClean="0"/>
              <a:t>packageNameList</a:t>
            </a:r>
            <a:r>
              <a:rPr lang="en-US" altLang="ko-KR" dirty="0" smtClean="0"/>
              <a:t>;</a:t>
            </a:r>
          </a:p>
          <a:p>
            <a:pPr lvl="2">
              <a:defRPr/>
            </a:pPr>
            <a:r>
              <a:rPr lang="en-US" altLang="ko-KR" dirty="0" err="1" smtClean="0"/>
              <a:t>packageNameList</a:t>
            </a:r>
            <a:r>
              <a:rPr lang="ko-KR" altLang="en-US" dirty="0" smtClean="0"/>
              <a:t>는 계층성을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디렉토리 구조와 연관성 있음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err="1" smtClean="0"/>
              <a:t>패키지별로</a:t>
            </a:r>
            <a:r>
              <a:rPr lang="ko-KR" altLang="en-US" dirty="0" smtClean="0"/>
              <a:t> 접근 권한을 다르게 할 수 있음</a:t>
            </a:r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java.math</a:t>
            </a:r>
            <a:r>
              <a:rPr lang="ko-KR" altLang="en-US" dirty="0" smtClean="0"/>
              <a:t> 패키지에 포함된 클래스들의 소스 코드 맨 첫 부분에는 </a:t>
            </a:r>
            <a:r>
              <a:rPr lang="en-US" altLang="ko-KR" dirty="0" smtClean="0">
                <a:solidFill>
                  <a:srgbClr val="FF0000"/>
                </a:solidFill>
              </a:rPr>
              <a:t>package </a:t>
            </a:r>
            <a:r>
              <a:rPr lang="en-US" altLang="ko-KR" dirty="0" err="1" smtClean="0">
                <a:solidFill>
                  <a:srgbClr val="FF0000"/>
                </a:solidFill>
              </a:rPr>
              <a:t>java.math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r>
              <a:rPr lang="ko-KR" altLang="en-US" dirty="0" smtClean="0"/>
              <a:t>가 존재함</a:t>
            </a: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56755"/>
            <a:ext cx="3803650" cy="199072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37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1D1B9C-1032-4CAE-9753-DAC81DDDF121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pic>
        <p:nvPicPr>
          <p:cNvPr id="20482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95" y="1260475"/>
            <a:ext cx="7389322" cy="4887913"/>
          </a:xfrm>
          <a:ln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814388" y="1484313"/>
            <a:ext cx="296545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패키지 사용</a:t>
            </a:r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89F60F-7851-4057-8F77-C4943A5C8347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사용 구문 구조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packageNameList.className</a:t>
            </a:r>
            <a:r>
              <a:rPr lang="en-US" altLang="ko-KR" dirty="0"/>
              <a:t>;</a:t>
            </a:r>
          </a:p>
          <a:p>
            <a:pPr lvl="2">
              <a:defRPr/>
            </a:pPr>
            <a:r>
              <a:rPr lang="en-US" altLang="ko-KR" dirty="0" err="1"/>
              <a:t>className</a:t>
            </a:r>
            <a:r>
              <a:rPr lang="ko-KR" altLang="en-US" dirty="0"/>
              <a:t> 이라는 이름의 클래스만 사용</a:t>
            </a:r>
            <a:r>
              <a:rPr lang="en-US" altLang="ko-KR" dirty="0"/>
              <a:t>(</a:t>
            </a:r>
            <a:r>
              <a:rPr lang="ko-KR" altLang="en-US" dirty="0"/>
              <a:t>실행 시 로딩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 smtClean="0"/>
              <a:t>import </a:t>
            </a:r>
            <a:r>
              <a:rPr lang="en-US" altLang="ko-KR" dirty="0" err="1"/>
              <a:t>packageNameList</a:t>
            </a:r>
            <a:r>
              <a:rPr lang="en-US" altLang="ko-KR" dirty="0"/>
              <a:t>.*;</a:t>
            </a:r>
          </a:p>
          <a:p>
            <a:pPr lvl="2">
              <a:defRPr/>
            </a:pPr>
            <a:r>
              <a:rPr lang="ko-KR" altLang="en-US" dirty="0"/>
              <a:t>패키지에 포함된 모든 클래스들을 사용</a:t>
            </a:r>
            <a:r>
              <a:rPr lang="en-US" altLang="ko-KR" dirty="0"/>
              <a:t>(</a:t>
            </a:r>
            <a:r>
              <a:rPr lang="ko-KR" altLang="en-US" dirty="0"/>
              <a:t>실행 시 로딩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대응 규칙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현재 </a:t>
            </a:r>
            <a:r>
              <a:rPr lang="ko-KR" altLang="en-US" dirty="0"/>
              <a:t>디렉토리의 하위 디렉토리나 </a:t>
            </a:r>
            <a:r>
              <a:rPr lang="en-US" altLang="ko-KR" dirty="0"/>
              <a:t>CLASSPATH</a:t>
            </a:r>
            <a:r>
              <a:rPr lang="ko-KR" altLang="en-US" dirty="0"/>
              <a:t>에서 설정된 디렉토리의 하위 디렉토리에 </a:t>
            </a:r>
            <a:r>
              <a:rPr lang="ko-KR" altLang="en-US" dirty="0" smtClean="0"/>
              <a:t>대응됨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21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384B84-8FA1-42EE-88EF-BB10B98DE740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CLASSPATH</a:t>
            </a:r>
            <a:r>
              <a:rPr lang="ko-KR" altLang="en-US" dirty="0"/>
              <a:t>의 역할</a:t>
            </a:r>
          </a:p>
          <a:p>
            <a:pPr lvl="1">
              <a:defRPr/>
            </a:pPr>
            <a:r>
              <a:rPr lang="ko-KR" altLang="en-US" dirty="0"/>
              <a:t>클래스 로딩을 위한 파일 검색 순서를 결정함</a:t>
            </a:r>
          </a:p>
          <a:p>
            <a:pPr lvl="1">
              <a:defRPr/>
            </a:pPr>
            <a:r>
              <a:rPr lang="ko-KR" altLang="en-US" dirty="0" smtClean="0"/>
              <a:t>검색 순서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표준 </a:t>
            </a:r>
            <a:r>
              <a:rPr lang="ko-KR" altLang="en-US" dirty="0"/>
              <a:t>라이브러리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악의적인 </a:t>
            </a:r>
            <a:r>
              <a:rPr lang="ko-KR" altLang="en-US" dirty="0"/>
              <a:t>수정으로 인한 문제 방지</a:t>
            </a:r>
          </a:p>
          <a:p>
            <a:pPr lvl="2">
              <a:defRPr/>
            </a:pPr>
            <a:r>
              <a:rPr lang="ko-KR" altLang="en-US" dirty="0"/>
              <a:t>현재 디렉토리 검색</a:t>
            </a:r>
          </a:p>
          <a:p>
            <a:pPr lvl="2">
              <a:defRPr/>
            </a:pPr>
            <a:r>
              <a:rPr lang="ko-KR" altLang="en-US" dirty="0"/>
              <a:t>지정한 패키지</a:t>
            </a:r>
            <a:r>
              <a:rPr lang="en-US" altLang="ko-KR" dirty="0"/>
              <a:t>(rt.jar) </a:t>
            </a:r>
            <a:r>
              <a:rPr lang="ko-KR" altLang="en-US" dirty="0"/>
              <a:t>검색</a:t>
            </a:r>
          </a:p>
          <a:p>
            <a:pPr lvl="2">
              <a:defRPr/>
            </a:pPr>
            <a:r>
              <a:rPr lang="en-US" altLang="ko-KR" dirty="0"/>
              <a:t>package</a:t>
            </a:r>
            <a:r>
              <a:rPr lang="ko-KR" altLang="en-US" dirty="0"/>
              <a:t>로 선언된 패키지를 디렉토리 형식으로 변환한 디렉토리 검색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3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2355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1FA0C3-111B-48F4-B12F-4A56111AE90F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 dirty="0" smtClean="0"/>
              <a:t>Windows</a:t>
            </a:r>
            <a:r>
              <a:rPr lang="ko-KR" altLang="en-US" dirty="0" smtClean="0"/>
              <a:t>에서 환경 변수 설정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PATH </a:t>
            </a:r>
            <a:r>
              <a:rPr lang="ko-KR" altLang="en-US" dirty="0" smtClean="0"/>
              <a:t>환경 변수 설정</a:t>
            </a:r>
          </a:p>
          <a:p>
            <a:pPr lvl="2">
              <a:defRPr/>
            </a:pPr>
            <a:r>
              <a:rPr lang="en-US" altLang="ko-KR" dirty="0" smtClean="0"/>
              <a:t>set path=[</a:t>
            </a:r>
            <a:r>
              <a:rPr lang="ko-KR" altLang="en-US" dirty="0" smtClean="0"/>
              <a:t>자바설치경로</a:t>
            </a:r>
            <a:r>
              <a:rPr lang="en-US" altLang="ko-KR" dirty="0" smtClean="0"/>
              <a:t>]\bin;%PATH%</a:t>
            </a:r>
          </a:p>
          <a:p>
            <a:pPr lvl="1">
              <a:defRPr/>
            </a:pPr>
            <a:r>
              <a:rPr lang="en-US" altLang="ko-KR" dirty="0" smtClean="0"/>
              <a:t>CLASSPATH </a:t>
            </a:r>
            <a:r>
              <a:rPr lang="ko-KR" altLang="en-US" dirty="0" smtClean="0"/>
              <a:t>환경 변수 설정</a:t>
            </a:r>
          </a:p>
          <a:p>
            <a:pPr lvl="2">
              <a:defRPr/>
            </a:pPr>
            <a:r>
              <a:rPr lang="en-US" altLang="ko-KR" dirty="0" smtClean="0"/>
              <a:t>set CLASSPATH =.;[</a:t>
            </a:r>
            <a:r>
              <a:rPr lang="ko-KR" altLang="en-US" dirty="0" smtClean="0"/>
              <a:t>자바설치경로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\lib\rt.jar;%</a:t>
            </a:r>
            <a:r>
              <a:rPr lang="en-US" altLang="ko-KR" dirty="0"/>
              <a:t>CLASSPATH</a:t>
            </a:r>
            <a:r>
              <a:rPr lang="en-US" altLang="ko-KR" dirty="0" smtClean="0"/>
              <a:t>%</a:t>
            </a:r>
          </a:p>
          <a:p>
            <a:pPr>
              <a:defRPr/>
            </a:pPr>
            <a:r>
              <a:rPr lang="en-US" altLang="ko-KR" dirty="0" smtClean="0"/>
              <a:t>Linux</a:t>
            </a:r>
            <a:r>
              <a:rPr lang="ko-KR" altLang="en-US" dirty="0" smtClean="0"/>
              <a:t>에서 환경 변수 설정</a:t>
            </a:r>
            <a:r>
              <a:rPr lang="en-US" altLang="ko-KR" dirty="0" smtClean="0"/>
              <a:t>(/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 </a:t>
            </a:r>
            <a:r>
              <a:rPr lang="ko-KR" altLang="en-US" dirty="0" smtClean="0"/>
              <a:t>파일 편집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r>
              <a:rPr lang="en-US" altLang="ko-KR" dirty="0" smtClean="0"/>
              <a:t>export JAVA_HOME=&lt;</a:t>
            </a:r>
            <a:r>
              <a:rPr lang="ko-KR" altLang="en-US" dirty="0" smtClean="0"/>
              <a:t>설치경로</a:t>
            </a:r>
            <a:r>
              <a:rPr lang="en-US" altLang="ko-KR" dirty="0" smtClean="0"/>
              <a:t>&gt;</a:t>
            </a:r>
          </a:p>
          <a:p>
            <a:pPr lvl="1">
              <a:defRPr/>
            </a:pPr>
            <a:r>
              <a:rPr lang="en-US" altLang="ko-KR" dirty="0" smtClean="0"/>
              <a:t>export PATH=$JAVA_HOME/bin:$PATH</a:t>
            </a:r>
          </a:p>
          <a:p>
            <a:pPr lvl="1">
              <a:defRPr/>
            </a:pPr>
            <a:r>
              <a:rPr lang="en-US" altLang="ko-KR" dirty="0" smtClean="0"/>
              <a:t>export CLASSPATH=.:$JAVA_HOME/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/lib/rt.jar:$JAVA_HOME/lib/tools.jar:$JAVA_HOME/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/lib/</a:t>
            </a:r>
            <a:r>
              <a:rPr lang="en-US" altLang="ko-KR" dirty="0" err="1" smtClean="0"/>
              <a:t>ext</a:t>
            </a:r>
            <a:r>
              <a:rPr lang="en-US" altLang="ko-KR" dirty="0" smtClean="0"/>
              <a:t>:$CLASSPATH</a:t>
            </a:r>
          </a:p>
        </p:txBody>
      </p:sp>
    </p:spTree>
    <p:extLst>
      <p:ext uri="{BB962C8B-B14F-4D97-AF65-F5344CB8AC3E}">
        <p14:creationId xmlns:p14="http://schemas.microsoft.com/office/powerpoint/2010/main" val="38858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CC1F5E-F84E-4891-81D0-949A6B56C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세미나 프레젠테이션</Template>
  <TotalTime>0</TotalTime>
  <Words>844</Words>
  <Application>Microsoft Office PowerPoint</Application>
  <PresentationFormat>화면 슬라이드 쇼(4:3)</PresentationFormat>
  <Paragraphs>239</Paragraphs>
  <Slides>25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D2Coding</vt:lpstr>
      <vt:lpstr>굴림</vt:lpstr>
      <vt:lpstr>굴림체</vt:lpstr>
      <vt:lpstr>나눔고딕</vt:lpstr>
      <vt:lpstr>맑은 고딕</vt:lpstr>
      <vt:lpstr>새굴림</vt:lpstr>
      <vt:lpstr>인덕M</vt:lpstr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원본</vt:lpstr>
      <vt:lpstr>객체지향 프로그래밍4 패키지(package)</vt:lpstr>
      <vt:lpstr>학습에 앞서</vt:lpstr>
      <vt:lpstr>계속</vt:lpstr>
      <vt:lpstr>패키지(package)</vt:lpstr>
      <vt:lpstr>패키지 선언과 종류</vt:lpstr>
      <vt:lpstr>계속</vt:lpstr>
      <vt:lpstr>패키지 사용</vt:lpstr>
      <vt:lpstr>계속</vt:lpstr>
      <vt:lpstr>계속</vt:lpstr>
      <vt:lpstr>절대 경로 vs. 상대 경로 otherpackage.OPInheritance와 OPNoInheritance</vt:lpstr>
      <vt:lpstr>절대 경로를 이용한 사용</vt:lpstr>
      <vt:lpstr>상대 경로의 이용한 사용</vt:lpstr>
      <vt:lpstr>같은 패키지에서 접근 SamePackage.java</vt:lpstr>
      <vt:lpstr>계속</vt:lpstr>
      <vt:lpstr>계속</vt:lpstr>
      <vt:lpstr>콘솔에서 package 사용하기</vt:lpstr>
      <vt:lpstr>계속</vt:lpstr>
      <vt:lpstr>계속</vt:lpstr>
      <vt:lpstr>Eclipse에서 package 사용하기</vt:lpstr>
      <vt:lpstr>JAR (Java Archive) 파일</vt:lpstr>
      <vt:lpstr>계속</vt:lpstr>
      <vt:lpstr>계속</vt:lpstr>
      <vt:lpstr>Eclipse에서 실행 jar 만들기</vt:lpstr>
      <vt:lpstr>계속</vt:lpstr>
      <vt:lpstr>학습 후 기대 효과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2016-02-26T14:00:16Z</dcterms:created>
  <dcterms:modified xsi:type="dcterms:W3CDTF">2019-05-28T05:09:08Z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