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Ur6bMfqmoQRt4DQBQKl8csIQH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300"/>
              <a:t>Generative Adversarial Networks</a:t>
            </a:r>
            <a:endParaRPr sz="43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Whie Jung</a:t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00"/>
              <a:t>whieya@kaist.ac.kr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311700" y="928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GANs Model : Discriminator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1150163" y="1851150"/>
            <a:ext cx="106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(64, 4, 2, 1)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2535275" y="1851150"/>
            <a:ext cx="12030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LeakyReLU(0.2)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4081163" y="1851125"/>
            <a:ext cx="1313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(128, 4, 2, 1)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817175" y="2075668"/>
            <a:ext cx="33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10"/>
          <p:cNvCxnSpPr>
            <a:stCxn id="158" idx="3"/>
            <a:endCxn id="159" idx="1"/>
          </p:cNvCxnSpPr>
          <p:nvPr/>
        </p:nvCxnSpPr>
        <p:spPr>
          <a:xfrm>
            <a:off x="3738275" y="2075700"/>
            <a:ext cx="34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10"/>
          <p:cNvCxnSpPr>
            <a:stCxn id="159" idx="3"/>
            <a:endCxn id="163" idx="1"/>
          </p:cNvCxnSpPr>
          <p:nvPr/>
        </p:nvCxnSpPr>
        <p:spPr>
          <a:xfrm>
            <a:off x="5394563" y="2075675"/>
            <a:ext cx="32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10"/>
          <p:cNvCxnSpPr>
            <a:stCxn id="157" idx="3"/>
            <a:endCxn id="158" idx="1"/>
          </p:cNvCxnSpPr>
          <p:nvPr/>
        </p:nvCxnSpPr>
        <p:spPr>
          <a:xfrm>
            <a:off x="2219363" y="2075700"/>
            <a:ext cx="315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10"/>
          <p:cNvSpPr/>
          <p:nvPr/>
        </p:nvSpPr>
        <p:spPr>
          <a:xfrm>
            <a:off x="885400" y="2952525"/>
            <a:ext cx="1313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128x7x7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5718876" y="1851150"/>
            <a:ext cx="1748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BN2d, LeakyReLU(0.2)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4651600" y="2952525"/>
            <a:ext cx="13668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2556250" y="2952525"/>
            <a:ext cx="1748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BN1d, LeakyReLU(0.2)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0"/>
          <p:cNvCxnSpPr>
            <a:stCxn id="165" idx="3"/>
            <a:endCxn id="167" idx="1"/>
          </p:cNvCxnSpPr>
          <p:nvPr/>
        </p:nvCxnSpPr>
        <p:spPr>
          <a:xfrm>
            <a:off x="2198800" y="3177075"/>
            <a:ext cx="357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10"/>
          <p:cNvSpPr/>
          <p:nvPr/>
        </p:nvSpPr>
        <p:spPr>
          <a:xfrm>
            <a:off x="6461350" y="2952525"/>
            <a:ext cx="8817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0"/>
          <p:cNvCxnSpPr>
            <a:stCxn id="166" idx="3"/>
            <a:endCxn id="169" idx="1"/>
          </p:cNvCxnSpPr>
          <p:nvPr/>
        </p:nvCxnSpPr>
        <p:spPr>
          <a:xfrm>
            <a:off x="6018400" y="3177075"/>
            <a:ext cx="443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0"/>
          <p:cNvCxnSpPr/>
          <p:nvPr/>
        </p:nvCxnSpPr>
        <p:spPr>
          <a:xfrm>
            <a:off x="569499" y="3177075"/>
            <a:ext cx="315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10"/>
          <p:cNvCxnSpPr>
            <a:stCxn id="167" idx="3"/>
            <a:endCxn id="166" idx="1"/>
          </p:cNvCxnSpPr>
          <p:nvPr/>
        </p:nvCxnSpPr>
        <p:spPr>
          <a:xfrm>
            <a:off x="4304650" y="3177075"/>
            <a:ext cx="34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10"/>
          <p:cNvCxnSpPr/>
          <p:nvPr/>
        </p:nvCxnSpPr>
        <p:spPr>
          <a:xfrm>
            <a:off x="7350845" y="3177075"/>
            <a:ext cx="24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10"/>
          <p:cNvSpPr txBox="1"/>
          <p:nvPr/>
        </p:nvSpPr>
        <p:spPr>
          <a:xfrm>
            <a:off x="378875" y="1851125"/>
            <a:ext cx="5187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7695925" y="2952525"/>
            <a:ext cx="1069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real/fake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 rot="5400000">
            <a:off x="4263525" y="-900875"/>
            <a:ext cx="122700" cy="6514500"/>
          </a:xfrm>
          <a:prstGeom prst="rightBracket">
            <a:avLst>
              <a:gd fmla="val 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 rot="5400000">
            <a:off x="2553775" y="1681725"/>
            <a:ext cx="44100" cy="36099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1984800" y="2365775"/>
            <a:ext cx="3463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Convolutional layers (self.conv)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67625" y="3477825"/>
            <a:ext cx="3012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Fully connected layers (self.fc)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4305700" y="3477825"/>
            <a:ext cx="3463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Linear layer (self.fc_disc)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 rot="5400000">
            <a:off x="6028625" y="2098175"/>
            <a:ext cx="33300" cy="27876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4985650" y="1183138"/>
            <a:ext cx="38331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(Out_dim, kernel_size, stride, padding)</a:t>
            </a:r>
            <a:endParaRPr sz="1500"/>
          </a:p>
        </p:txBody>
      </p:sp>
      <p:cxnSp>
        <p:nvCxnSpPr>
          <p:cNvPr id="183" name="Google Shape;183;p10"/>
          <p:cNvCxnSpPr/>
          <p:nvPr/>
        </p:nvCxnSpPr>
        <p:spPr>
          <a:xfrm flipH="1" rot="10800000">
            <a:off x="5164875" y="1571850"/>
            <a:ext cx="1336800" cy="42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492450" y="4345350"/>
            <a:ext cx="81591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1400"/>
              <a:t>*  When implementing forward function, use tensor.view() function to change the shape of the tensor.</a:t>
            </a:r>
            <a:endParaRPr i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311700" y="87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GANs Model : Discriminator</a:t>
            </a:r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96" y="1272500"/>
            <a:ext cx="4614327" cy="37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225" y="2006901"/>
            <a:ext cx="4287624" cy="9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311700" y="87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training GAN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426" y="1294350"/>
            <a:ext cx="3871901" cy="380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4725125" y="1328875"/>
            <a:ext cx="42288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Non-Saturating Loss </a:t>
            </a:r>
            <a:r>
              <a:rPr lang="en" sz="1500"/>
              <a:t>: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Instead of minimizing log(1-D(G(z))), 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   maximize log(D(G(z))) for training stability.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Hint : Use binary cross entropy loss</a:t>
            </a:r>
            <a:br>
              <a:rPr lang="en" sz="1500"/>
            </a:br>
            <a:r>
              <a:rPr lang="en" sz="1500"/>
              <a:t>(use BCE_criterion) for calculating loss.</a:t>
            </a:r>
            <a:br>
              <a:rPr lang="en" sz="1500"/>
            </a:b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After computing loss, update the network using optimizer. 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You should zero_grad before step.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optimizer.zero_grad(),</a:t>
            </a:r>
            <a:br>
              <a:rPr lang="en" sz="1500"/>
            </a:br>
            <a:r>
              <a:rPr lang="en" sz="1500"/>
              <a:t> loss.backward(), optimizer.step()</a:t>
            </a:r>
            <a:endParaRPr sz="1500"/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901125"/>
            <a:ext cx="4501900" cy="26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4725125" y="1454300"/>
            <a:ext cx="42288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Logging loss and generated samples 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Hint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following functions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add_scalar(‘variable_name’, value, iterations)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add_image(‘variable_name’, img, iterations)</a:t>
            </a:r>
            <a:endParaRPr sz="1500"/>
          </a:p>
        </p:txBody>
      </p:sp>
      <p:sp>
        <p:nvSpPr>
          <p:cNvPr id="207" name="Google Shape;207;p13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311700" y="874450"/>
            <a:ext cx="458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on tensorboard</a:t>
            </a:r>
            <a:endParaRPr/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50" y="1454300"/>
            <a:ext cx="4228800" cy="2551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215" name="Google Shape;215;p14"/>
          <p:cNvSpPr txBox="1"/>
          <p:nvPr>
            <p:ph idx="1" type="body"/>
          </p:nvPr>
        </p:nvSpPr>
        <p:spPr>
          <a:xfrm>
            <a:off x="311700" y="874450"/>
            <a:ext cx="8520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Results</a:t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5" y="1379425"/>
            <a:ext cx="2826175" cy="35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1-b : AC-GANs 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</a:t>
            </a:r>
            <a:r>
              <a:rPr b="1" lang="en" u="sng">
                <a:solidFill>
                  <a:srgbClr val="FFFFFF"/>
                </a:solidFill>
              </a:rPr>
              <a:t>auxiliary classifier GANs</a:t>
            </a:r>
            <a:r>
              <a:rPr lang="en"/>
              <a:t> model for generating MNIST dataset.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Sampling latent variable z from Gaussian Distribution, and conditioning with label y, </a:t>
            </a:r>
            <a:br>
              <a:rPr lang="en"/>
            </a:br>
            <a:r>
              <a:rPr lang="en"/>
              <a:t>to </a:t>
            </a:r>
            <a:r>
              <a:rPr b="1" lang="en"/>
              <a:t>generate image from (z, y)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Prepare MNIST dataloader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GANs model(Generator &amp; Discriminator)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GANs with adversarial objective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Instead of original minmax game, we use non-saturating loss for stability.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Additionally, </a:t>
            </a:r>
            <a:r>
              <a:rPr b="1" lang="en" u="sng"/>
              <a:t>add auxiliary classification loss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1-b : AC-GANs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311700" y="1152475"/>
            <a:ext cx="4394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 + Classifier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Sampling latent variable z from Gaussian Distribution, and conditioning with label y, </a:t>
            </a:r>
            <a:br>
              <a:rPr lang="en" sz="1400"/>
            </a:br>
            <a:r>
              <a:rPr lang="en" sz="1400"/>
              <a:t>to </a:t>
            </a:r>
            <a:r>
              <a:rPr b="1" lang="en" sz="1400"/>
              <a:t>generate image from (z, y)</a:t>
            </a:r>
            <a:r>
              <a:rPr lang="en" sz="1400"/>
              <a:t>.</a:t>
            </a:r>
            <a:endParaRPr/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025" y="1112550"/>
            <a:ext cx="3470350" cy="34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1-b : AC-GANs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311700" y="87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GANs Model : Generator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1240577" y="2202775"/>
            <a:ext cx="1240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64+10→1024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2930474" y="2202775"/>
            <a:ext cx="106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BN1d, ReLU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4323963" y="2202750"/>
            <a:ext cx="1313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1024→128x7x7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7"/>
          <p:cNvCxnSpPr/>
          <p:nvPr/>
        </p:nvCxnSpPr>
        <p:spPr>
          <a:xfrm>
            <a:off x="907575" y="2427293"/>
            <a:ext cx="33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17"/>
          <p:cNvCxnSpPr>
            <a:stCxn id="237" idx="3"/>
            <a:endCxn id="238" idx="1"/>
          </p:cNvCxnSpPr>
          <p:nvPr/>
        </p:nvCxnSpPr>
        <p:spPr>
          <a:xfrm>
            <a:off x="3999674" y="2427325"/>
            <a:ext cx="32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17"/>
          <p:cNvCxnSpPr>
            <a:stCxn id="238" idx="3"/>
            <a:endCxn id="242" idx="1"/>
          </p:cNvCxnSpPr>
          <p:nvPr/>
        </p:nvCxnSpPr>
        <p:spPr>
          <a:xfrm>
            <a:off x="5637363" y="2427300"/>
            <a:ext cx="32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17"/>
          <p:cNvCxnSpPr>
            <a:stCxn id="236" idx="3"/>
            <a:endCxn id="237" idx="1"/>
          </p:cNvCxnSpPr>
          <p:nvPr/>
        </p:nvCxnSpPr>
        <p:spPr>
          <a:xfrm>
            <a:off x="2480777" y="2427325"/>
            <a:ext cx="449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17"/>
          <p:cNvSpPr/>
          <p:nvPr/>
        </p:nvSpPr>
        <p:spPr>
          <a:xfrm>
            <a:off x="823400" y="3304150"/>
            <a:ext cx="217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ConvTranspose2d,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 64, kernel 4, stride 2, pad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5961674" y="2202775"/>
            <a:ext cx="106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BN1d, ReLU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4589595" y="3304150"/>
            <a:ext cx="217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ConvTranspose2d,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 1, kernel 4, stride 2, pad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3272524" y="3304150"/>
            <a:ext cx="106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BN2d, ReLU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7"/>
          <p:cNvCxnSpPr>
            <a:stCxn id="244" idx="3"/>
            <a:endCxn id="246" idx="1"/>
          </p:cNvCxnSpPr>
          <p:nvPr/>
        </p:nvCxnSpPr>
        <p:spPr>
          <a:xfrm>
            <a:off x="3002600" y="3528700"/>
            <a:ext cx="270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17"/>
          <p:cNvSpPr/>
          <p:nvPr/>
        </p:nvSpPr>
        <p:spPr>
          <a:xfrm>
            <a:off x="7016675" y="3304150"/>
            <a:ext cx="8817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7"/>
          <p:cNvCxnSpPr>
            <a:stCxn id="245" idx="3"/>
            <a:endCxn id="248" idx="1"/>
          </p:cNvCxnSpPr>
          <p:nvPr/>
        </p:nvCxnSpPr>
        <p:spPr>
          <a:xfrm>
            <a:off x="6768795" y="3528700"/>
            <a:ext cx="24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17"/>
          <p:cNvCxnSpPr/>
          <p:nvPr/>
        </p:nvCxnSpPr>
        <p:spPr>
          <a:xfrm>
            <a:off x="507499" y="3528700"/>
            <a:ext cx="315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17"/>
          <p:cNvCxnSpPr>
            <a:stCxn id="246" idx="3"/>
            <a:endCxn id="245" idx="1"/>
          </p:cNvCxnSpPr>
          <p:nvPr/>
        </p:nvCxnSpPr>
        <p:spPr>
          <a:xfrm>
            <a:off x="4341724" y="3528700"/>
            <a:ext cx="24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17"/>
          <p:cNvCxnSpPr/>
          <p:nvPr/>
        </p:nvCxnSpPr>
        <p:spPr>
          <a:xfrm>
            <a:off x="7898445" y="3528700"/>
            <a:ext cx="24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17"/>
          <p:cNvSpPr txBox="1"/>
          <p:nvPr/>
        </p:nvSpPr>
        <p:spPr>
          <a:xfrm>
            <a:off x="354975" y="2202750"/>
            <a:ext cx="633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(z, y)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8146325" y="3304150"/>
            <a:ext cx="793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G(z,y)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 rot="5400000">
            <a:off x="4075825" y="-265775"/>
            <a:ext cx="117600" cy="59529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 rot="5400000">
            <a:off x="4273450" y="188650"/>
            <a:ext cx="107100" cy="72363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2075200" y="2717400"/>
            <a:ext cx="3463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Fully-Connected layers (self.fc)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1658150" y="3829450"/>
            <a:ext cx="42981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Convolutional layers (self.upconv)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1251575" y="1605350"/>
            <a:ext cx="70377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Before input y into G, convert it to one-hot vector (ex, y=2 -&gt; y_onehot = (0,0,1,0,...,0)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7"/>
          <p:cNvCxnSpPr>
            <a:endCxn id="253" idx="0"/>
          </p:cNvCxnSpPr>
          <p:nvPr/>
        </p:nvCxnSpPr>
        <p:spPr>
          <a:xfrm flipH="1">
            <a:off x="671475" y="1828650"/>
            <a:ext cx="622500" cy="374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492450" y="4345350"/>
            <a:ext cx="81591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1400"/>
              <a:t>*  When implementing forward function, use tensor.view() function to change the shape of the tensor.</a:t>
            </a:r>
            <a:endParaRPr i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1-b : AC-GANs </a:t>
            </a:r>
            <a:endParaRPr/>
          </a:p>
        </p:txBody>
      </p:sp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311700" y="928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GANs Model : Discriminator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1150163" y="1851150"/>
            <a:ext cx="106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(64, 4, 2, 1)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2535275" y="1851150"/>
            <a:ext cx="12030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LeakyReLU(0.2)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4081163" y="1851125"/>
            <a:ext cx="1313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(128, 4, 2, 1)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18"/>
          <p:cNvCxnSpPr/>
          <p:nvPr/>
        </p:nvCxnSpPr>
        <p:spPr>
          <a:xfrm>
            <a:off x="817175" y="2075668"/>
            <a:ext cx="33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18"/>
          <p:cNvCxnSpPr>
            <a:stCxn id="269" idx="3"/>
            <a:endCxn id="270" idx="1"/>
          </p:cNvCxnSpPr>
          <p:nvPr/>
        </p:nvCxnSpPr>
        <p:spPr>
          <a:xfrm>
            <a:off x="3738275" y="2075700"/>
            <a:ext cx="34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18"/>
          <p:cNvCxnSpPr>
            <a:stCxn id="270" idx="3"/>
            <a:endCxn id="274" idx="1"/>
          </p:cNvCxnSpPr>
          <p:nvPr/>
        </p:nvCxnSpPr>
        <p:spPr>
          <a:xfrm>
            <a:off x="5394563" y="2075675"/>
            <a:ext cx="32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18"/>
          <p:cNvCxnSpPr>
            <a:stCxn id="268" idx="3"/>
            <a:endCxn id="269" idx="1"/>
          </p:cNvCxnSpPr>
          <p:nvPr/>
        </p:nvCxnSpPr>
        <p:spPr>
          <a:xfrm>
            <a:off x="2219363" y="2075700"/>
            <a:ext cx="315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" name="Google Shape;276;p18"/>
          <p:cNvSpPr/>
          <p:nvPr/>
        </p:nvSpPr>
        <p:spPr>
          <a:xfrm>
            <a:off x="885400" y="2952525"/>
            <a:ext cx="1313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128x7x7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5718876" y="1851150"/>
            <a:ext cx="1748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BN2d, LeakyReLU(0.2)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4651600" y="2952525"/>
            <a:ext cx="13668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2556250" y="2952525"/>
            <a:ext cx="1748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BN1d, LeakyReLU(0.2)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18"/>
          <p:cNvCxnSpPr>
            <a:stCxn id="276" idx="3"/>
            <a:endCxn id="278" idx="1"/>
          </p:cNvCxnSpPr>
          <p:nvPr/>
        </p:nvCxnSpPr>
        <p:spPr>
          <a:xfrm>
            <a:off x="2198800" y="3177075"/>
            <a:ext cx="357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p18"/>
          <p:cNvSpPr/>
          <p:nvPr/>
        </p:nvSpPr>
        <p:spPr>
          <a:xfrm>
            <a:off x="6461350" y="2952525"/>
            <a:ext cx="8817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8"/>
          <p:cNvCxnSpPr>
            <a:stCxn id="277" idx="3"/>
            <a:endCxn id="280" idx="1"/>
          </p:cNvCxnSpPr>
          <p:nvPr/>
        </p:nvCxnSpPr>
        <p:spPr>
          <a:xfrm>
            <a:off x="6018400" y="3177075"/>
            <a:ext cx="443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569499" y="3177075"/>
            <a:ext cx="315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18"/>
          <p:cNvCxnSpPr>
            <a:stCxn id="278" idx="3"/>
            <a:endCxn id="277" idx="1"/>
          </p:cNvCxnSpPr>
          <p:nvPr/>
        </p:nvCxnSpPr>
        <p:spPr>
          <a:xfrm>
            <a:off x="4304650" y="3177075"/>
            <a:ext cx="34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8"/>
          <p:cNvCxnSpPr/>
          <p:nvPr/>
        </p:nvCxnSpPr>
        <p:spPr>
          <a:xfrm>
            <a:off x="7350845" y="3177075"/>
            <a:ext cx="24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18"/>
          <p:cNvSpPr txBox="1"/>
          <p:nvPr/>
        </p:nvSpPr>
        <p:spPr>
          <a:xfrm>
            <a:off x="378875" y="1851125"/>
            <a:ext cx="5187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7695925" y="2952525"/>
            <a:ext cx="1069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real/fake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 rot="5400000">
            <a:off x="4263525" y="-900875"/>
            <a:ext cx="122700" cy="6514500"/>
          </a:xfrm>
          <a:prstGeom prst="rightBracket">
            <a:avLst>
              <a:gd fmla="val 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 rot="5400000">
            <a:off x="2553775" y="1681725"/>
            <a:ext cx="44100" cy="36099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1984800" y="2365775"/>
            <a:ext cx="3463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Convolutional layers (self.conv)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1067625" y="3477825"/>
            <a:ext cx="30123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Fully connected layers (self.fc)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4305700" y="3477825"/>
            <a:ext cx="3463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Linear layer (self.fc_disc)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 rot="5400000">
            <a:off x="6028625" y="2098175"/>
            <a:ext cx="33300" cy="27876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4985650" y="1183138"/>
            <a:ext cx="38331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(Out_dim, kernel_size, stride, padding)</a:t>
            </a:r>
            <a:endParaRPr sz="1500"/>
          </a:p>
        </p:txBody>
      </p:sp>
      <p:cxnSp>
        <p:nvCxnSpPr>
          <p:cNvPr id="294" name="Google Shape;294;p18"/>
          <p:cNvCxnSpPr/>
          <p:nvPr/>
        </p:nvCxnSpPr>
        <p:spPr>
          <a:xfrm flipH="1" rot="10800000">
            <a:off x="5164875" y="1571850"/>
            <a:ext cx="1336800" cy="42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18"/>
          <p:cNvSpPr/>
          <p:nvPr/>
        </p:nvSpPr>
        <p:spPr>
          <a:xfrm>
            <a:off x="4651600" y="3936425"/>
            <a:ext cx="13668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18"/>
          <p:cNvCxnSpPr>
            <a:stCxn id="295" idx="3"/>
            <a:endCxn id="297" idx="1"/>
          </p:cNvCxnSpPr>
          <p:nvPr/>
        </p:nvCxnSpPr>
        <p:spPr>
          <a:xfrm>
            <a:off x="6018400" y="4160975"/>
            <a:ext cx="167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" name="Google Shape;297;p18"/>
          <p:cNvSpPr txBox="1"/>
          <p:nvPr/>
        </p:nvSpPr>
        <p:spPr>
          <a:xfrm>
            <a:off x="7695925" y="3936425"/>
            <a:ext cx="1203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305700" y="4461725"/>
            <a:ext cx="3463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Linear layer (self.fc_cls)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 rot="5400000">
            <a:off x="6028625" y="3082075"/>
            <a:ext cx="33300" cy="27876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18"/>
          <p:cNvCxnSpPr>
            <a:stCxn id="295" idx="1"/>
            <a:endCxn id="278" idx="3"/>
          </p:cNvCxnSpPr>
          <p:nvPr/>
        </p:nvCxnSpPr>
        <p:spPr>
          <a:xfrm rot="10800000">
            <a:off x="4304800" y="3176975"/>
            <a:ext cx="346800" cy="984000"/>
          </a:xfrm>
          <a:prstGeom prst="bentConnector3">
            <a:avLst>
              <a:gd fmla="val 5002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1-b : AC-GANs </a:t>
            </a:r>
            <a:endParaRPr/>
          </a:p>
        </p:txBody>
      </p:sp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311700" y="87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training GAN</a:t>
            </a:r>
            <a:endParaRPr/>
          </a:p>
        </p:txBody>
      </p:sp>
      <p:sp>
        <p:nvSpPr>
          <p:cNvPr id="307" name="Google Shape;307;p19"/>
          <p:cNvSpPr txBox="1"/>
          <p:nvPr>
            <p:ph idx="1" type="body"/>
          </p:nvPr>
        </p:nvSpPr>
        <p:spPr>
          <a:xfrm>
            <a:off x="4165025" y="1557475"/>
            <a:ext cx="47424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Discriminator Loss </a:t>
            </a:r>
            <a:r>
              <a:rPr lang="en" sz="1500"/>
              <a:t>: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Disc_Fake + Disc_Real </a:t>
            </a:r>
            <a:br>
              <a:rPr lang="en" sz="1500"/>
            </a:br>
            <a:r>
              <a:rPr lang="en" sz="1500"/>
              <a:t>+ Cls_Fake + Cls_Real</a:t>
            </a:r>
            <a:br>
              <a:rPr lang="en" sz="1500"/>
            </a:b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Generator Loss </a:t>
            </a:r>
            <a:r>
              <a:rPr lang="en" sz="1500"/>
              <a:t>: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Disc_Fake + Cls_Fake </a:t>
            </a:r>
            <a:br>
              <a:rPr lang="en" sz="1500"/>
            </a:b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Loss function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Binary Cross Entropy Loss for disc_loss.</a:t>
            </a:r>
            <a:endParaRPr sz="1500"/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Cross Entropy Loss for classification loss.</a:t>
            </a:r>
            <a:endParaRPr sz="1500"/>
          </a:p>
        </p:txBody>
      </p:sp>
      <p:pic>
        <p:nvPicPr>
          <p:cNvPr id="308" name="Google Shape;3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99" y="1315875"/>
            <a:ext cx="3605300" cy="37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Setup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Colab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Pytorch (Already prepared in Colab)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Lab-1 : GANs for image generation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 1-a : Unconditional GANs with MNIST dataset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 1-b : Conditional GANs (Auxiliary Classifier GANs) with MNIST dataset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Lab-2 : GANs for image-to-image translation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 2 : </a:t>
            </a:r>
            <a:r>
              <a:rPr b="1" lang="en"/>
              <a:t>Pix2Pix</a:t>
            </a:r>
            <a:r>
              <a:rPr lang="en"/>
              <a:t> model for colorization task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1-b : AC-GANs </a:t>
            </a:r>
            <a:endParaRPr/>
          </a:p>
        </p:txBody>
      </p:sp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311700" y="874450"/>
            <a:ext cx="8520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Results</a:t>
            </a:r>
            <a:endParaRPr/>
          </a:p>
        </p:txBody>
      </p:sp>
      <p:pic>
        <p:nvPicPr>
          <p:cNvPr id="315" name="Google Shape;3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25" y="1334850"/>
            <a:ext cx="2895225" cy="366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Environment Setup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Colab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</a:t>
            </a:r>
            <a:r>
              <a:rPr b="1" i="1" lang="en"/>
              <a:t>Cloud-based Jupyter Notebook</a:t>
            </a:r>
            <a:r>
              <a:rPr lang="en"/>
              <a:t> Environment.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Free! Easy!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codes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https://drive.google.com/drive/folders/1OPAphsVSvph1GR_usn4U_4sIt2XTHi_3?usp=sharing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copy on your google drive.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2375" y="1231246"/>
            <a:ext cx="2074275" cy="9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 : GANs for image generation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GANs model for generating MNIST dataset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MNIST dataset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database of handwritten digital digits (0~9)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Resolution of 28x28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Training/Test set of 60,000/10,000 images respectively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6838" l="4072" r="7765" t="22224"/>
          <a:stretch/>
        </p:blipFill>
        <p:spPr>
          <a:xfrm>
            <a:off x="6234225" y="1152475"/>
            <a:ext cx="2063825" cy="20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 of GANs framework</a:t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91325" y="1876900"/>
            <a:ext cx="1047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3753375" y="1647025"/>
            <a:ext cx="1047900" cy="83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3753375" y="2801725"/>
            <a:ext cx="1047900" cy="834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5"/>
          <p:cNvCxnSpPr>
            <a:stCxn id="83" idx="3"/>
            <a:endCxn id="84" idx="3"/>
          </p:cNvCxnSpPr>
          <p:nvPr/>
        </p:nvCxnSpPr>
        <p:spPr>
          <a:xfrm>
            <a:off x="4801275" y="2064025"/>
            <a:ext cx="600" cy="11547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5"/>
          <p:cNvSpPr/>
          <p:nvPr/>
        </p:nvSpPr>
        <p:spPr>
          <a:xfrm flipH="1" rot="-5400000">
            <a:off x="2363275" y="1647025"/>
            <a:ext cx="812700" cy="834000"/>
          </a:xfrm>
          <a:prstGeom prst="trapezoid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 rot="5400000">
            <a:off x="5528450" y="2224375"/>
            <a:ext cx="1112100" cy="834000"/>
          </a:xfrm>
          <a:prstGeom prst="trapezoid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5"/>
          <p:cNvCxnSpPr>
            <a:stCxn id="82" idx="3"/>
            <a:endCxn id="86" idx="0"/>
          </p:cNvCxnSpPr>
          <p:nvPr/>
        </p:nvCxnSpPr>
        <p:spPr>
          <a:xfrm>
            <a:off x="1839225" y="2063950"/>
            <a:ext cx="513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5"/>
          <p:cNvCxnSpPr>
            <a:stCxn id="86" idx="2"/>
            <a:endCxn id="83" idx="1"/>
          </p:cNvCxnSpPr>
          <p:nvPr/>
        </p:nvCxnSpPr>
        <p:spPr>
          <a:xfrm>
            <a:off x="3186625" y="2064025"/>
            <a:ext cx="56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5"/>
          <p:cNvCxnSpPr/>
          <p:nvPr/>
        </p:nvCxnSpPr>
        <p:spPr>
          <a:xfrm flipH="1" rot="10800000">
            <a:off x="5057950" y="2641425"/>
            <a:ext cx="609600" cy="5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5"/>
          <p:cNvSpPr txBox="1"/>
          <p:nvPr/>
        </p:nvSpPr>
        <p:spPr>
          <a:xfrm>
            <a:off x="2352625" y="1914100"/>
            <a:ext cx="834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86100" y="2454325"/>
            <a:ext cx="834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036325" y="2315300"/>
            <a:ext cx="834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Real?</a:t>
            </a:r>
            <a:b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Fake?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5"/>
          <p:cNvCxnSpPr/>
          <p:nvPr/>
        </p:nvCxnSpPr>
        <p:spPr>
          <a:xfrm flipH="1" rot="10800000">
            <a:off x="6501500" y="2641425"/>
            <a:ext cx="609600" cy="5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5"/>
          <p:cNvSpPr txBox="1"/>
          <p:nvPr/>
        </p:nvSpPr>
        <p:spPr>
          <a:xfrm>
            <a:off x="3678475" y="1894225"/>
            <a:ext cx="1197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Fake Image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3678475" y="3031675"/>
            <a:ext cx="1197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Image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930300" y="1876900"/>
            <a:ext cx="769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11700" y="4029000"/>
            <a:ext cx="8520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GANs’ adversarial objective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625" y="4425775"/>
            <a:ext cx="62661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1152475"/>
            <a:ext cx="85206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unconditional GANs model for generating MNIST dataset.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Sampling latent variable z from Gaussian Distribution and generate image from z.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Prepare MNIST dataloader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GANs model(Generator &amp; Discriminator)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GANs with adversarial objective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Instead of original minmax game, we use non-saturating loss for stability.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87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MNIST Dataloader</a:t>
            </a:r>
            <a:endParaRPr/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75" y="1345325"/>
            <a:ext cx="6197450" cy="37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311700" y="87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GANs Model : Generator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240563" y="2202775"/>
            <a:ext cx="106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64→1024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2625674" y="2202775"/>
            <a:ext cx="106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BN1d, ReLU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019163" y="2202750"/>
            <a:ext cx="13134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1024→128x7x7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8"/>
          <p:cNvCxnSpPr/>
          <p:nvPr/>
        </p:nvCxnSpPr>
        <p:spPr>
          <a:xfrm>
            <a:off x="907575" y="2427293"/>
            <a:ext cx="33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8"/>
          <p:cNvCxnSpPr>
            <a:stCxn id="120" idx="3"/>
            <a:endCxn id="121" idx="1"/>
          </p:cNvCxnSpPr>
          <p:nvPr/>
        </p:nvCxnSpPr>
        <p:spPr>
          <a:xfrm>
            <a:off x="3694874" y="2427325"/>
            <a:ext cx="32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8"/>
          <p:cNvCxnSpPr>
            <a:stCxn id="121" idx="3"/>
            <a:endCxn id="125" idx="1"/>
          </p:cNvCxnSpPr>
          <p:nvPr/>
        </p:nvCxnSpPr>
        <p:spPr>
          <a:xfrm>
            <a:off x="5332563" y="2427300"/>
            <a:ext cx="32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8"/>
          <p:cNvCxnSpPr>
            <a:stCxn id="119" idx="3"/>
            <a:endCxn id="120" idx="1"/>
          </p:cNvCxnSpPr>
          <p:nvPr/>
        </p:nvCxnSpPr>
        <p:spPr>
          <a:xfrm>
            <a:off x="2309763" y="2427325"/>
            <a:ext cx="315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p8"/>
          <p:cNvSpPr/>
          <p:nvPr/>
        </p:nvSpPr>
        <p:spPr>
          <a:xfrm>
            <a:off x="823400" y="3304150"/>
            <a:ext cx="217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ConvTranspose2d,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 64, kernel 4, stride 2, pad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5656874" y="2202775"/>
            <a:ext cx="106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BN1d, ReLU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4589595" y="3304150"/>
            <a:ext cx="217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ConvTranspose2d,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 1, kernel 4, stride 2, pad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3272524" y="3304150"/>
            <a:ext cx="10692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BN2d, ReLU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8"/>
          <p:cNvCxnSpPr>
            <a:stCxn id="127" idx="3"/>
            <a:endCxn id="129" idx="1"/>
          </p:cNvCxnSpPr>
          <p:nvPr/>
        </p:nvCxnSpPr>
        <p:spPr>
          <a:xfrm>
            <a:off x="3002600" y="3528700"/>
            <a:ext cx="270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8"/>
          <p:cNvSpPr/>
          <p:nvPr/>
        </p:nvSpPr>
        <p:spPr>
          <a:xfrm>
            <a:off x="7016675" y="3304150"/>
            <a:ext cx="881700" cy="4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8"/>
          <p:cNvCxnSpPr>
            <a:stCxn id="128" idx="3"/>
            <a:endCxn id="131" idx="1"/>
          </p:cNvCxnSpPr>
          <p:nvPr/>
        </p:nvCxnSpPr>
        <p:spPr>
          <a:xfrm>
            <a:off x="6768795" y="3528700"/>
            <a:ext cx="24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8"/>
          <p:cNvCxnSpPr/>
          <p:nvPr/>
        </p:nvCxnSpPr>
        <p:spPr>
          <a:xfrm>
            <a:off x="507499" y="3528700"/>
            <a:ext cx="315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8"/>
          <p:cNvCxnSpPr>
            <a:stCxn id="129" idx="3"/>
            <a:endCxn id="128" idx="1"/>
          </p:cNvCxnSpPr>
          <p:nvPr/>
        </p:nvCxnSpPr>
        <p:spPr>
          <a:xfrm>
            <a:off x="4341724" y="3528700"/>
            <a:ext cx="24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8"/>
          <p:cNvCxnSpPr/>
          <p:nvPr/>
        </p:nvCxnSpPr>
        <p:spPr>
          <a:xfrm>
            <a:off x="7898445" y="3528700"/>
            <a:ext cx="24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8"/>
          <p:cNvSpPr txBox="1"/>
          <p:nvPr/>
        </p:nvSpPr>
        <p:spPr>
          <a:xfrm>
            <a:off x="469275" y="2202750"/>
            <a:ext cx="5187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8146325" y="3304150"/>
            <a:ext cx="633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G(z)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 rot="5400000">
            <a:off x="3931400" y="-121475"/>
            <a:ext cx="117600" cy="56643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 rot="5400000">
            <a:off x="4273450" y="188650"/>
            <a:ext cx="107100" cy="72363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2075200" y="2717400"/>
            <a:ext cx="3463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Fully-Connected layers (self.fc)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1658150" y="3829450"/>
            <a:ext cx="42981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Convolutional layers (self.upconv)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92450" y="4345350"/>
            <a:ext cx="81591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1400"/>
              <a:t>*  When implementing forward function, use tensor.view() function to change the shape of the tensor.</a:t>
            </a:r>
            <a:endParaRPr i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 1-a : Unconditional GANs 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311700" y="87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GANs Model : Generator</a:t>
            </a: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14110" t="5517"/>
          <a:stretch/>
        </p:blipFill>
        <p:spPr>
          <a:xfrm>
            <a:off x="208400" y="1379450"/>
            <a:ext cx="4229350" cy="35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3296" y="1941121"/>
            <a:ext cx="4564325" cy="15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