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2" r:id="rId4"/>
    <p:sldId id="284" r:id="rId5"/>
    <p:sldId id="263" r:id="rId6"/>
    <p:sldId id="258" r:id="rId7"/>
    <p:sldId id="266" r:id="rId8"/>
    <p:sldId id="271" r:id="rId9"/>
    <p:sldId id="264" r:id="rId10"/>
    <p:sldId id="285" r:id="rId11"/>
    <p:sldId id="269" r:id="rId12"/>
    <p:sldId id="272" r:id="rId13"/>
    <p:sldId id="273" r:id="rId14"/>
    <p:sldId id="275" r:id="rId15"/>
    <p:sldId id="277" r:id="rId16"/>
    <p:sldId id="281" r:id="rId17"/>
    <p:sldId id="282" r:id="rId18"/>
    <p:sldId id="276" r:id="rId19"/>
    <p:sldId id="283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674"/>
    <a:srgbClr val="9ED7B4"/>
    <a:srgbClr val="B4DBB2"/>
    <a:srgbClr val="83BC99"/>
    <a:srgbClr val="FFFFFF"/>
    <a:srgbClr val="7AB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D5C8C-34E4-4039-8B57-66464ADFBB8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E9FBD4-51AF-4C13-A7C2-69B0694B59D2}">
      <dgm:prSet phldrT="[텍스트]"/>
      <dgm:spPr>
        <a:solidFill>
          <a:srgbClr val="56B674"/>
        </a:solidFill>
      </dgm:spPr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1. CAPA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결과</a:t>
          </a: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(csv)</a:t>
          </a:r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6E1059A-C27A-41B9-AA1A-DB075A5C2826}" type="parTrans" cxnId="{D286DE2C-41BE-4579-9BB6-D07EF239B4D5}">
      <dgm:prSet/>
      <dgm:spPr/>
      <dgm:t>
        <a:bodyPr/>
        <a:lstStyle/>
        <a:p>
          <a:pPr latinLnBrk="1"/>
          <a:endParaRPr lang="ko-KR" altLang="en-US"/>
        </a:p>
      </dgm:t>
    </dgm:pt>
    <dgm:pt modelId="{E8EE048E-B59C-40D7-8AFC-B31AF65C52BB}" type="sibTrans" cxnId="{D286DE2C-41BE-4579-9BB6-D07EF239B4D5}">
      <dgm:prSet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30A0C92-75F1-47EA-AB3A-90B7FA4CE3D5}">
      <dgm:prSet phldrT="[텍스트]"/>
      <dgm:spPr>
        <a:solidFill>
          <a:srgbClr val="56B674"/>
        </a:solidFill>
      </dgm:spPr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2. CSV 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피처 변환</a:t>
          </a: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진행중</a:t>
          </a: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58BB783-C22A-4BAA-8785-D3A7AEB80F20}" type="parTrans" cxnId="{5F1A0B19-EE6A-4463-A2B9-71F49EE7E10E}">
      <dgm:prSet/>
      <dgm:spPr/>
      <dgm:t>
        <a:bodyPr/>
        <a:lstStyle/>
        <a:p>
          <a:pPr latinLnBrk="1"/>
          <a:endParaRPr lang="ko-KR" altLang="en-US"/>
        </a:p>
      </dgm:t>
    </dgm:pt>
    <dgm:pt modelId="{3F726984-2D89-47AC-BEF9-B8B376785433}" type="sibTrans" cxnId="{5F1A0B19-EE6A-4463-A2B9-71F49EE7E10E}">
      <dgm:prSet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4D4FBAA7-FB28-450A-A885-AC9817957EF3}">
      <dgm:prSet phldrT="[텍스트]"/>
      <dgm:spPr>
        <a:solidFill>
          <a:srgbClr val="56B674"/>
        </a:solidFill>
      </dgm:spPr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3. 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시각화를 통한 피처 파악 및 </a:t>
          </a:r>
          <a:r>
            <a:rPr lang="ko-KR" altLang="en-US" b="1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피처별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b="1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전처리</a:t>
          </a:r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725FEE0-E116-4FDB-97C4-DE4A7518C11B}" type="parTrans" cxnId="{1888146F-1AFF-49C4-B44C-7C4CF8749AB4}">
      <dgm:prSet/>
      <dgm:spPr/>
      <dgm:t>
        <a:bodyPr/>
        <a:lstStyle/>
        <a:p>
          <a:pPr latinLnBrk="1"/>
          <a:endParaRPr lang="ko-KR" altLang="en-US"/>
        </a:p>
      </dgm:t>
    </dgm:pt>
    <dgm:pt modelId="{81FFDA18-15C9-4BBD-A45A-97B5576DB55E}" type="sibTrans" cxnId="{1888146F-1AFF-49C4-B44C-7C4CF8749AB4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395B695A-A674-448F-9F0D-B0DCB5BF7485}">
      <dgm:prSet phldrT="[텍스트]"/>
      <dgm:spPr>
        <a:solidFill>
          <a:srgbClr val="56B674"/>
        </a:solidFill>
      </dgm:spPr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피처 엔지니어링</a:t>
          </a: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b="1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하이퍼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 파라미터 최적화를 통한 성능 개선</a:t>
          </a:r>
        </a:p>
      </dgm:t>
    </dgm:pt>
    <dgm:pt modelId="{A308BECA-BEB3-4E56-A51D-B0B2299640C7}" type="parTrans" cxnId="{AEE02DEE-85C9-407E-96BC-4A5044C122CD}">
      <dgm:prSet/>
      <dgm:spPr/>
      <dgm:t>
        <a:bodyPr/>
        <a:lstStyle/>
        <a:p>
          <a:pPr latinLnBrk="1"/>
          <a:endParaRPr lang="ko-KR" altLang="en-US"/>
        </a:p>
      </dgm:t>
    </dgm:pt>
    <dgm:pt modelId="{C195483A-2DF0-4B98-BA4B-27B46B52E05C}" type="sibTrans" cxnId="{AEE02DEE-85C9-407E-96BC-4A5044C122CD}">
      <dgm:prSet/>
      <dgm:spPr/>
      <dgm:t>
        <a:bodyPr/>
        <a:lstStyle/>
        <a:p>
          <a:pPr latinLnBrk="1"/>
          <a:endParaRPr lang="ko-KR" altLang="en-US"/>
        </a:p>
      </dgm:t>
    </dgm:pt>
    <dgm:pt modelId="{5E6E2A11-751F-4B5C-BE94-8FA32F55699F}">
      <dgm:prSet phldrT="[텍스트]"/>
      <dgm:spPr>
        <a:solidFill>
          <a:srgbClr val="56B674"/>
        </a:solidFill>
      </dgm:spPr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rPr>
            <a:t>분류 알고리즘을 이용한 베이스라인 모델 생성</a:t>
          </a:r>
        </a:p>
      </dgm:t>
    </dgm:pt>
    <dgm:pt modelId="{2E91A4CD-AA8D-461E-82E8-1D916CEC969A}" type="parTrans" cxnId="{C29B54CE-F9A0-4D36-9595-8B577F9318C8}">
      <dgm:prSet/>
      <dgm:spPr/>
      <dgm:t>
        <a:bodyPr/>
        <a:lstStyle/>
        <a:p>
          <a:pPr latinLnBrk="1"/>
          <a:endParaRPr lang="ko-KR" altLang="en-US"/>
        </a:p>
      </dgm:t>
    </dgm:pt>
    <dgm:pt modelId="{9504900C-548B-4F12-AE8E-8D305268DA15}" type="sibTrans" cxnId="{C29B54CE-F9A0-4D36-9595-8B577F9318C8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C7399E2F-B90A-47D3-ADAB-BF9D445E1D4D}">
      <dgm:prSet phldrT="[텍스트]"/>
      <dgm:spPr>
        <a:solidFill>
          <a:srgbClr val="56B674"/>
        </a:solidFill>
      </dgm:spPr>
      <dgm:t>
        <a:bodyPr/>
        <a:lstStyle/>
        <a:p>
          <a:pPr latinLnBrk="1"/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749367-5D1D-40D6-BD68-234B44F74D4D}" type="parTrans" cxnId="{C15D9436-882B-4C4F-918E-48401B6BF47E}">
      <dgm:prSet/>
      <dgm:spPr/>
      <dgm:t>
        <a:bodyPr/>
        <a:lstStyle/>
        <a:p>
          <a:pPr latinLnBrk="1"/>
          <a:endParaRPr lang="ko-KR" altLang="en-US"/>
        </a:p>
      </dgm:t>
    </dgm:pt>
    <dgm:pt modelId="{98E8E510-36B3-4DDA-9233-362AE5769F28}" type="sibTrans" cxnId="{C15D9436-882B-4C4F-918E-48401B6BF47E}">
      <dgm:prSet/>
      <dgm:spPr/>
      <dgm:t>
        <a:bodyPr/>
        <a:lstStyle/>
        <a:p>
          <a:pPr latinLnBrk="1"/>
          <a:endParaRPr lang="ko-KR" altLang="en-US"/>
        </a:p>
      </dgm:t>
    </dgm:pt>
    <dgm:pt modelId="{91042D27-2F25-488C-8580-28E5A5E1469A}" type="pres">
      <dgm:prSet presAssocID="{850D5C8C-34E4-4039-8B57-66464ADFBB8E}" presName="outerComposite" presStyleCnt="0">
        <dgm:presLayoutVars>
          <dgm:chMax val="5"/>
          <dgm:dir/>
          <dgm:resizeHandles val="exact"/>
        </dgm:presLayoutVars>
      </dgm:prSet>
      <dgm:spPr/>
    </dgm:pt>
    <dgm:pt modelId="{ACBBEA57-B5EB-4FDC-ACE6-6BBE3CF122CB}" type="pres">
      <dgm:prSet presAssocID="{850D5C8C-34E4-4039-8B57-66464ADFBB8E}" presName="dummyMaxCanvas" presStyleCnt="0">
        <dgm:presLayoutVars/>
      </dgm:prSet>
      <dgm:spPr/>
    </dgm:pt>
    <dgm:pt modelId="{26FA57D5-9DBC-4C9C-B47D-1837D2EB188F}" type="pres">
      <dgm:prSet presAssocID="{850D5C8C-34E4-4039-8B57-66464ADFBB8E}" presName="FiveNodes_1" presStyleLbl="node1" presStyleIdx="0" presStyleCnt="5">
        <dgm:presLayoutVars>
          <dgm:bulletEnabled val="1"/>
        </dgm:presLayoutVars>
      </dgm:prSet>
      <dgm:spPr/>
    </dgm:pt>
    <dgm:pt modelId="{3D4D7C90-FA0C-44F9-BE6E-B1E930579236}" type="pres">
      <dgm:prSet presAssocID="{850D5C8C-34E4-4039-8B57-66464ADFBB8E}" presName="FiveNodes_2" presStyleLbl="node1" presStyleIdx="1" presStyleCnt="5">
        <dgm:presLayoutVars>
          <dgm:bulletEnabled val="1"/>
        </dgm:presLayoutVars>
      </dgm:prSet>
      <dgm:spPr/>
    </dgm:pt>
    <dgm:pt modelId="{FBB61B6E-4C0F-479F-9CE7-0D4FE83A101F}" type="pres">
      <dgm:prSet presAssocID="{850D5C8C-34E4-4039-8B57-66464ADFBB8E}" presName="FiveNodes_3" presStyleLbl="node1" presStyleIdx="2" presStyleCnt="5">
        <dgm:presLayoutVars>
          <dgm:bulletEnabled val="1"/>
        </dgm:presLayoutVars>
      </dgm:prSet>
      <dgm:spPr/>
    </dgm:pt>
    <dgm:pt modelId="{FD3C7728-149A-45FD-959D-71AC22B240FD}" type="pres">
      <dgm:prSet presAssocID="{850D5C8C-34E4-4039-8B57-66464ADFBB8E}" presName="FiveNodes_4" presStyleLbl="node1" presStyleIdx="3" presStyleCnt="5">
        <dgm:presLayoutVars>
          <dgm:bulletEnabled val="1"/>
        </dgm:presLayoutVars>
      </dgm:prSet>
      <dgm:spPr/>
    </dgm:pt>
    <dgm:pt modelId="{3E59A9CB-3835-443C-B496-CF7AC2920308}" type="pres">
      <dgm:prSet presAssocID="{850D5C8C-34E4-4039-8B57-66464ADFBB8E}" presName="FiveNodes_5" presStyleLbl="node1" presStyleIdx="4" presStyleCnt="5">
        <dgm:presLayoutVars>
          <dgm:bulletEnabled val="1"/>
        </dgm:presLayoutVars>
      </dgm:prSet>
      <dgm:spPr/>
    </dgm:pt>
    <dgm:pt modelId="{EE5BC5D7-FFAB-4DC5-B7B8-360802464A11}" type="pres">
      <dgm:prSet presAssocID="{850D5C8C-34E4-4039-8B57-66464ADFBB8E}" presName="FiveConn_1-2" presStyleLbl="fgAccFollowNode1" presStyleIdx="0" presStyleCnt="4">
        <dgm:presLayoutVars>
          <dgm:bulletEnabled val="1"/>
        </dgm:presLayoutVars>
      </dgm:prSet>
      <dgm:spPr/>
    </dgm:pt>
    <dgm:pt modelId="{21C67D11-076B-43B6-9590-559F5FFB6ADC}" type="pres">
      <dgm:prSet presAssocID="{850D5C8C-34E4-4039-8B57-66464ADFBB8E}" presName="FiveConn_2-3" presStyleLbl="fgAccFollowNode1" presStyleIdx="1" presStyleCnt="4">
        <dgm:presLayoutVars>
          <dgm:bulletEnabled val="1"/>
        </dgm:presLayoutVars>
      </dgm:prSet>
      <dgm:spPr/>
    </dgm:pt>
    <dgm:pt modelId="{03667112-D829-4658-86F6-80CE2789EE05}" type="pres">
      <dgm:prSet presAssocID="{850D5C8C-34E4-4039-8B57-66464ADFBB8E}" presName="FiveConn_3-4" presStyleLbl="fgAccFollowNode1" presStyleIdx="2" presStyleCnt="4">
        <dgm:presLayoutVars>
          <dgm:bulletEnabled val="1"/>
        </dgm:presLayoutVars>
      </dgm:prSet>
      <dgm:spPr/>
    </dgm:pt>
    <dgm:pt modelId="{332D4487-835C-46E8-88FB-20DF44C7D0F8}" type="pres">
      <dgm:prSet presAssocID="{850D5C8C-34E4-4039-8B57-66464ADFBB8E}" presName="FiveConn_4-5" presStyleLbl="fgAccFollowNode1" presStyleIdx="3" presStyleCnt="4">
        <dgm:presLayoutVars>
          <dgm:bulletEnabled val="1"/>
        </dgm:presLayoutVars>
      </dgm:prSet>
      <dgm:spPr/>
    </dgm:pt>
    <dgm:pt modelId="{67B564C4-87BB-4C97-BD04-A23509B168D9}" type="pres">
      <dgm:prSet presAssocID="{850D5C8C-34E4-4039-8B57-66464ADFBB8E}" presName="FiveNodes_1_text" presStyleLbl="node1" presStyleIdx="4" presStyleCnt="5">
        <dgm:presLayoutVars>
          <dgm:bulletEnabled val="1"/>
        </dgm:presLayoutVars>
      </dgm:prSet>
      <dgm:spPr/>
    </dgm:pt>
    <dgm:pt modelId="{FF158A20-0937-4D04-8BB5-4695489B2B70}" type="pres">
      <dgm:prSet presAssocID="{850D5C8C-34E4-4039-8B57-66464ADFBB8E}" presName="FiveNodes_2_text" presStyleLbl="node1" presStyleIdx="4" presStyleCnt="5">
        <dgm:presLayoutVars>
          <dgm:bulletEnabled val="1"/>
        </dgm:presLayoutVars>
      </dgm:prSet>
      <dgm:spPr/>
    </dgm:pt>
    <dgm:pt modelId="{9A04CE55-01CF-47D7-AFF7-9E949631B352}" type="pres">
      <dgm:prSet presAssocID="{850D5C8C-34E4-4039-8B57-66464ADFBB8E}" presName="FiveNodes_3_text" presStyleLbl="node1" presStyleIdx="4" presStyleCnt="5">
        <dgm:presLayoutVars>
          <dgm:bulletEnabled val="1"/>
        </dgm:presLayoutVars>
      </dgm:prSet>
      <dgm:spPr/>
    </dgm:pt>
    <dgm:pt modelId="{815323A6-1053-4AC6-9AF3-4CB816CB4B5D}" type="pres">
      <dgm:prSet presAssocID="{850D5C8C-34E4-4039-8B57-66464ADFBB8E}" presName="FiveNodes_4_text" presStyleLbl="node1" presStyleIdx="4" presStyleCnt="5">
        <dgm:presLayoutVars>
          <dgm:bulletEnabled val="1"/>
        </dgm:presLayoutVars>
      </dgm:prSet>
      <dgm:spPr/>
    </dgm:pt>
    <dgm:pt modelId="{81B39800-8556-496A-B213-DAD55C7BE641}" type="pres">
      <dgm:prSet presAssocID="{850D5C8C-34E4-4039-8B57-66464ADFBB8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93F470D-1948-4735-92D5-589EF4DF3E76}" type="presOf" srcId="{28E9FBD4-51AF-4C13-A7C2-69B0694B59D2}" destId="{67B564C4-87BB-4C97-BD04-A23509B168D9}" srcOrd="1" destOrd="0" presId="urn:microsoft.com/office/officeart/2005/8/layout/vProcess5"/>
    <dgm:cxn modelId="{5F1A0B19-EE6A-4463-A2B9-71F49EE7E10E}" srcId="{850D5C8C-34E4-4039-8B57-66464ADFBB8E}" destId="{230A0C92-75F1-47EA-AB3A-90B7FA4CE3D5}" srcOrd="1" destOrd="0" parTransId="{B58BB783-C22A-4BAA-8785-D3A7AEB80F20}" sibTransId="{3F726984-2D89-47AC-BEF9-B8B376785433}"/>
    <dgm:cxn modelId="{D286DE2C-41BE-4579-9BB6-D07EF239B4D5}" srcId="{850D5C8C-34E4-4039-8B57-66464ADFBB8E}" destId="{28E9FBD4-51AF-4C13-A7C2-69B0694B59D2}" srcOrd="0" destOrd="0" parTransId="{A6E1059A-C27A-41B9-AA1A-DB075A5C2826}" sibTransId="{E8EE048E-B59C-40D7-8AFC-B31AF65C52BB}"/>
    <dgm:cxn modelId="{C15D9436-882B-4C4F-918E-48401B6BF47E}" srcId="{850D5C8C-34E4-4039-8B57-66464ADFBB8E}" destId="{C7399E2F-B90A-47D3-ADAB-BF9D445E1D4D}" srcOrd="5" destOrd="0" parTransId="{CF749367-5D1D-40D6-BD68-234B44F74D4D}" sibTransId="{98E8E510-36B3-4DDA-9233-362AE5769F28}"/>
    <dgm:cxn modelId="{9D58273F-8E3D-4FD9-BF6D-BA09D72D2A09}" type="presOf" srcId="{230A0C92-75F1-47EA-AB3A-90B7FA4CE3D5}" destId="{FF158A20-0937-4D04-8BB5-4695489B2B70}" srcOrd="1" destOrd="0" presId="urn:microsoft.com/office/officeart/2005/8/layout/vProcess5"/>
    <dgm:cxn modelId="{0233435D-F1D7-4747-8E9B-BC2BB2123E6D}" type="presOf" srcId="{81FFDA18-15C9-4BBD-A45A-97B5576DB55E}" destId="{03667112-D829-4658-86F6-80CE2789EE05}" srcOrd="0" destOrd="0" presId="urn:microsoft.com/office/officeart/2005/8/layout/vProcess5"/>
    <dgm:cxn modelId="{CDC2325F-E16F-4399-836D-EAA5C939939C}" type="presOf" srcId="{5E6E2A11-751F-4B5C-BE94-8FA32F55699F}" destId="{FD3C7728-149A-45FD-959D-71AC22B240FD}" srcOrd="0" destOrd="0" presId="urn:microsoft.com/office/officeart/2005/8/layout/vProcess5"/>
    <dgm:cxn modelId="{0448CB6E-DE7B-450D-8918-16F968384DD5}" type="presOf" srcId="{395B695A-A674-448F-9F0D-B0DCB5BF7485}" destId="{3E59A9CB-3835-443C-B496-CF7AC2920308}" srcOrd="0" destOrd="0" presId="urn:microsoft.com/office/officeart/2005/8/layout/vProcess5"/>
    <dgm:cxn modelId="{1888146F-1AFF-49C4-B44C-7C4CF8749AB4}" srcId="{850D5C8C-34E4-4039-8B57-66464ADFBB8E}" destId="{4D4FBAA7-FB28-450A-A885-AC9817957EF3}" srcOrd="2" destOrd="0" parTransId="{4725FEE0-E116-4FDB-97C4-DE4A7518C11B}" sibTransId="{81FFDA18-15C9-4BBD-A45A-97B5576DB55E}"/>
    <dgm:cxn modelId="{B0C56A71-4900-4F32-A2F3-153D31C6F6F6}" type="presOf" srcId="{4D4FBAA7-FB28-450A-A885-AC9817957EF3}" destId="{FBB61B6E-4C0F-479F-9CE7-0D4FE83A101F}" srcOrd="0" destOrd="0" presId="urn:microsoft.com/office/officeart/2005/8/layout/vProcess5"/>
    <dgm:cxn modelId="{7830B97A-1746-4336-8983-7087170FC96C}" type="presOf" srcId="{E8EE048E-B59C-40D7-8AFC-B31AF65C52BB}" destId="{EE5BC5D7-FFAB-4DC5-B7B8-360802464A11}" srcOrd="0" destOrd="0" presId="urn:microsoft.com/office/officeart/2005/8/layout/vProcess5"/>
    <dgm:cxn modelId="{4E1AFC7C-3270-45FC-B17C-6913B7234C9D}" type="presOf" srcId="{850D5C8C-34E4-4039-8B57-66464ADFBB8E}" destId="{91042D27-2F25-488C-8580-28E5A5E1469A}" srcOrd="0" destOrd="0" presId="urn:microsoft.com/office/officeart/2005/8/layout/vProcess5"/>
    <dgm:cxn modelId="{0531F582-F9BD-4743-BC30-AC24D7E89C41}" type="presOf" srcId="{5E6E2A11-751F-4B5C-BE94-8FA32F55699F}" destId="{815323A6-1053-4AC6-9AF3-4CB816CB4B5D}" srcOrd="1" destOrd="0" presId="urn:microsoft.com/office/officeart/2005/8/layout/vProcess5"/>
    <dgm:cxn modelId="{06BF9888-67B4-4BD5-A8F8-4F13B6D63859}" type="presOf" srcId="{230A0C92-75F1-47EA-AB3A-90B7FA4CE3D5}" destId="{3D4D7C90-FA0C-44F9-BE6E-B1E930579236}" srcOrd="0" destOrd="0" presId="urn:microsoft.com/office/officeart/2005/8/layout/vProcess5"/>
    <dgm:cxn modelId="{3FEAE2AC-F93C-44A5-8ACA-E7FA9EEF053E}" type="presOf" srcId="{395B695A-A674-448F-9F0D-B0DCB5BF7485}" destId="{81B39800-8556-496A-B213-DAD55C7BE641}" srcOrd="1" destOrd="0" presId="urn:microsoft.com/office/officeart/2005/8/layout/vProcess5"/>
    <dgm:cxn modelId="{87E2F5B7-76CC-487D-AFE3-7B9D40E33869}" type="presOf" srcId="{9504900C-548B-4F12-AE8E-8D305268DA15}" destId="{332D4487-835C-46E8-88FB-20DF44C7D0F8}" srcOrd="0" destOrd="0" presId="urn:microsoft.com/office/officeart/2005/8/layout/vProcess5"/>
    <dgm:cxn modelId="{BA43AAC1-3F91-49CF-8036-1129F8B6E5FD}" type="presOf" srcId="{3F726984-2D89-47AC-BEF9-B8B376785433}" destId="{21C67D11-076B-43B6-9590-559F5FFB6ADC}" srcOrd="0" destOrd="0" presId="urn:microsoft.com/office/officeart/2005/8/layout/vProcess5"/>
    <dgm:cxn modelId="{C29B54CE-F9A0-4D36-9595-8B577F9318C8}" srcId="{850D5C8C-34E4-4039-8B57-66464ADFBB8E}" destId="{5E6E2A11-751F-4B5C-BE94-8FA32F55699F}" srcOrd="3" destOrd="0" parTransId="{2E91A4CD-AA8D-461E-82E8-1D916CEC969A}" sibTransId="{9504900C-548B-4F12-AE8E-8D305268DA15}"/>
    <dgm:cxn modelId="{5FD7A4D9-B59B-4583-B2D3-CCAA8BCFFEAF}" type="presOf" srcId="{4D4FBAA7-FB28-450A-A885-AC9817957EF3}" destId="{9A04CE55-01CF-47D7-AFF7-9E949631B352}" srcOrd="1" destOrd="0" presId="urn:microsoft.com/office/officeart/2005/8/layout/vProcess5"/>
    <dgm:cxn modelId="{F4352BEA-02CA-45E3-B356-F7529678C81A}" type="presOf" srcId="{28E9FBD4-51AF-4C13-A7C2-69B0694B59D2}" destId="{26FA57D5-9DBC-4C9C-B47D-1837D2EB188F}" srcOrd="0" destOrd="0" presId="urn:microsoft.com/office/officeart/2005/8/layout/vProcess5"/>
    <dgm:cxn modelId="{AEE02DEE-85C9-407E-96BC-4A5044C122CD}" srcId="{850D5C8C-34E4-4039-8B57-66464ADFBB8E}" destId="{395B695A-A674-448F-9F0D-B0DCB5BF7485}" srcOrd="4" destOrd="0" parTransId="{A308BECA-BEB3-4E56-A51D-B0B2299640C7}" sibTransId="{C195483A-2DF0-4B98-BA4B-27B46B52E05C}"/>
    <dgm:cxn modelId="{FF155555-08D1-4320-8CA1-74586173D749}" type="presParOf" srcId="{91042D27-2F25-488C-8580-28E5A5E1469A}" destId="{ACBBEA57-B5EB-4FDC-ACE6-6BBE3CF122CB}" srcOrd="0" destOrd="0" presId="urn:microsoft.com/office/officeart/2005/8/layout/vProcess5"/>
    <dgm:cxn modelId="{7A08ACCB-8FE9-4686-A548-6A14A676218A}" type="presParOf" srcId="{91042D27-2F25-488C-8580-28E5A5E1469A}" destId="{26FA57D5-9DBC-4C9C-B47D-1837D2EB188F}" srcOrd="1" destOrd="0" presId="urn:microsoft.com/office/officeart/2005/8/layout/vProcess5"/>
    <dgm:cxn modelId="{BE52C2DD-206C-415D-BD36-773F6B88F51E}" type="presParOf" srcId="{91042D27-2F25-488C-8580-28E5A5E1469A}" destId="{3D4D7C90-FA0C-44F9-BE6E-B1E930579236}" srcOrd="2" destOrd="0" presId="urn:microsoft.com/office/officeart/2005/8/layout/vProcess5"/>
    <dgm:cxn modelId="{8732AEAD-55B6-4956-9207-658763BC9645}" type="presParOf" srcId="{91042D27-2F25-488C-8580-28E5A5E1469A}" destId="{FBB61B6E-4C0F-479F-9CE7-0D4FE83A101F}" srcOrd="3" destOrd="0" presId="urn:microsoft.com/office/officeart/2005/8/layout/vProcess5"/>
    <dgm:cxn modelId="{61F02AE2-951D-44C6-A229-940B8D35B5BB}" type="presParOf" srcId="{91042D27-2F25-488C-8580-28E5A5E1469A}" destId="{FD3C7728-149A-45FD-959D-71AC22B240FD}" srcOrd="4" destOrd="0" presId="urn:microsoft.com/office/officeart/2005/8/layout/vProcess5"/>
    <dgm:cxn modelId="{BC5D99C2-62BF-4298-B9D0-C007181E0B11}" type="presParOf" srcId="{91042D27-2F25-488C-8580-28E5A5E1469A}" destId="{3E59A9CB-3835-443C-B496-CF7AC2920308}" srcOrd="5" destOrd="0" presId="urn:microsoft.com/office/officeart/2005/8/layout/vProcess5"/>
    <dgm:cxn modelId="{CC74823B-4B41-4957-938C-8DB7EA942F01}" type="presParOf" srcId="{91042D27-2F25-488C-8580-28E5A5E1469A}" destId="{EE5BC5D7-FFAB-4DC5-B7B8-360802464A11}" srcOrd="6" destOrd="0" presId="urn:microsoft.com/office/officeart/2005/8/layout/vProcess5"/>
    <dgm:cxn modelId="{0D028240-D73C-42BC-8E90-1C2A0DECECC7}" type="presParOf" srcId="{91042D27-2F25-488C-8580-28E5A5E1469A}" destId="{21C67D11-076B-43B6-9590-559F5FFB6ADC}" srcOrd="7" destOrd="0" presId="urn:microsoft.com/office/officeart/2005/8/layout/vProcess5"/>
    <dgm:cxn modelId="{9E19BBF6-CF24-4788-88D7-748545005CCC}" type="presParOf" srcId="{91042D27-2F25-488C-8580-28E5A5E1469A}" destId="{03667112-D829-4658-86F6-80CE2789EE05}" srcOrd="8" destOrd="0" presId="urn:microsoft.com/office/officeart/2005/8/layout/vProcess5"/>
    <dgm:cxn modelId="{D3B88D43-ABC6-4063-94CB-441DD86BF8DB}" type="presParOf" srcId="{91042D27-2F25-488C-8580-28E5A5E1469A}" destId="{332D4487-835C-46E8-88FB-20DF44C7D0F8}" srcOrd="9" destOrd="0" presId="urn:microsoft.com/office/officeart/2005/8/layout/vProcess5"/>
    <dgm:cxn modelId="{C5297ED4-FB88-4C98-9814-AA2F076BDCB3}" type="presParOf" srcId="{91042D27-2F25-488C-8580-28E5A5E1469A}" destId="{67B564C4-87BB-4C97-BD04-A23509B168D9}" srcOrd="10" destOrd="0" presId="urn:microsoft.com/office/officeart/2005/8/layout/vProcess5"/>
    <dgm:cxn modelId="{E7A45858-641F-4F6A-8408-585B117539E0}" type="presParOf" srcId="{91042D27-2F25-488C-8580-28E5A5E1469A}" destId="{FF158A20-0937-4D04-8BB5-4695489B2B70}" srcOrd="11" destOrd="0" presId="urn:microsoft.com/office/officeart/2005/8/layout/vProcess5"/>
    <dgm:cxn modelId="{CE8522AD-2E42-49BA-9222-082832EC695D}" type="presParOf" srcId="{91042D27-2F25-488C-8580-28E5A5E1469A}" destId="{9A04CE55-01CF-47D7-AFF7-9E949631B352}" srcOrd="12" destOrd="0" presId="urn:microsoft.com/office/officeart/2005/8/layout/vProcess5"/>
    <dgm:cxn modelId="{66581042-EA1A-457D-9A06-C33DF2FCD6E4}" type="presParOf" srcId="{91042D27-2F25-488C-8580-28E5A5E1469A}" destId="{815323A6-1053-4AC6-9AF3-4CB816CB4B5D}" srcOrd="13" destOrd="0" presId="urn:microsoft.com/office/officeart/2005/8/layout/vProcess5"/>
    <dgm:cxn modelId="{C5D08633-C98E-4A9D-B80A-B50F185B5E31}" type="presParOf" srcId="{91042D27-2F25-488C-8580-28E5A5E1469A}" destId="{81B39800-8556-496A-B213-DAD55C7BE6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A57D5-9DBC-4C9C-B47D-1837D2EB188F}">
      <dsp:nvSpPr>
        <dsp:cNvPr id="0" name=""/>
        <dsp:cNvSpPr/>
      </dsp:nvSpPr>
      <dsp:spPr>
        <a:xfrm>
          <a:off x="0" y="0"/>
          <a:ext cx="7530807" cy="687368"/>
        </a:xfrm>
        <a:prstGeom prst="roundRect">
          <a:avLst>
            <a:gd name="adj" fmla="val 10000"/>
          </a:avLst>
        </a:prstGeom>
        <a:solidFill>
          <a:srgbClr val="56B6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1. CAPA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결과</a:t>
          </a: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(csv)</a:t>
          </a:r>
          <a:endParaRPr lang="ko-KR" altLang="en-US" sz="17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0132" y="20132"/>
        <a:ext cx="6708661" cy="647104"/>
      </dsp:txXfrm>
    </dsp:sp>
    <dsp:sp modelId="{3D4D7C90-FA0C-44F9-BE6E-B1E930579236}">
      <dsp:nvSpPr>
        <dsp:cNvPr id="0" name=""/>
        <dsp:cNvSpPr/>
      </dsp:nvSpPr>
      <dsp:spPr>
        <a:xfrm>
          <a:off x="562365" y="782836"/>
          <a:ext cx="7530807" cy="687368"/>
        </a:xfrm>
        <a:prstGeom prst="roundRect">
          <a:avLst>
            <a:gd name="adj" fmla="val 10000"/>
          </a:avLst>
        </a:prstGeom>
        <a:solidFill>
          <a:srgbClr val="56B6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2. CSV 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피처 변환</a:t>
          </a: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진행중</a:t>
          </a: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7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82497" y="802968"/>
        <a:ext cx="6481388" cy="647104"/>
      </dsp:txXfrm>
    </dsp:sp>
    <dsp:sp modelId="{FBB61B6E-4C0F-479F-9CE7-0D4FE83A101F}">
      <dsp:nvSpPr>
        <dsp:cNvPr id="0" name=""/>
        <dsp:cNvSpPr/>
      </dsp:nvSpPr>
      <dsp:spPr>
        <a:xfrm>
          <a:off x="1124731" y="1565673"/>
          <a:ext cx="7530807" cy="687368"/>
        </a:xfrm>
        <a:prstGeom prst="roundRect">
          <a:avLst>
            <a:gd name="adj" fmla="val 10000"/>
          </a:avLst>
        </a:prstGeom>
        <a:solidFill>
          <a:srgbClr val="56B6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3. 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시각화를 통한 피처 파악 및 </a:t>
          </a:r>
          <a:r>
            <a:rPr lang="ko-KR" altLang="en-US" sz="1700" b="1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피처별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1700" b="1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전처리</a:t>
          </a:r>
          <a:endParaRPr lang="ko-KR" altLang="en-US" sz="17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44863" y="1585805"/>
        <a:ext cx="6481388" cy="647104"/>
      </dsp:txXfrm>
    </dsp:sp>
    <dsp:sp modelId="{FD3C7728-149A-45FD-959D-71AC22B240FD}">
      <dsp:nvSpPr>
        <dsp:cNvPr id="0" name=""/>
        <dsp:cNvSpPr/>
      </dsp:nvSpPr>
      <dsp:spPr>
        <a:xfrm>
          <a:off x="1687096" y="2348510"/>
          <a:ext cx="7530807" cy="687368"/>
        </a:xfrm>
        <a:prstGeom prst="roundRect">
          <a:avLst>
            <a:gd name="adj" fmla="val 10000"/>
          </a:avLst>
        </a:prstGeom>
        <a:solidFill>
          <a:srgbClr val="56B6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분류 알고리즘을 이용한 베이스라인 모델 생성</a:t>
          </a:r>
        </a:p>
      </dsp:txBody>
      <dsp:txXfrm>
        <a:off x="1707228" y="2368642"/>
        <a:ext cx="6481388" cy="647104"/>
      </dsp:txXfrm>
    </dsp:sp>
    <dsp:sp modelId="{3E59A9CB-3835-443C-B496-CF7AC2920308}">
      <dsp:nvSpPr>
        <dsp:cNvPr id="0" name=""/>
        <dsp:cNvSpPr/>
      </dsp:nvSpPr>
      <dsp:spPr>
        <a:xfrm>
          <a:off x="2249462" y="3131347"/>
          <a:ext cx="7530807" cy="687368"/>
        </a:xfrm>
        <a:prstGeom prst="roundRect">
          <a:avLst>
            <a:gd name="adj" fmla="val 10000"/>
          </a:avLst>
        </a:prstGeom>
        <a:solidFill>
          <a:srgbClr val="56B6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피처 엔지니어링</a:t>
          </a:r>
          <a:r>
            <a:rPr lang="en-US" altLang="ko-KR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700" b="1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하이퍼</a:t>
          </a:r>
          <a:r>
            <a:rPr lang="ko-KR" altLang="en-US" sz="17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파라미터 최적화를 통한 성능 개선</a:t>
          </a:r>
        </a:p>
      </dsp:txBody>
      <dsp:txXfrm>
        <a:off x="2269594" y="3151479"/>
        <a:ext cx="6481388" cy="647104"/>
      </dsp:txXfrm>
    </dsp:sp>
    <dsp:sp modelId="{EE5BC5D7-FFAB-4DC5-B7B8-360802464A11}">
      <dsp:nvSpPr>
        <dsp:cNvPr id="0" name=""/>
        <dsp:cNvSpPr/>
      </dsp:nvSpPr>
      <dsp:spPr>
        <a:xfrm>
          <a:off x="7084018" y="502161"/>
          <a:ext cx="446789" cy="44678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184546" y="502161"/>
        <a:ext cx="245733" cy="336209"/>
      </dsp:txXfrm>
    </dsp:sp>
    <dsp:sp modelId="{21C67D11-076B-43B6-9590-559F5FFB6ADC}">
      <dsp:nvSpPr>
        <dsp:cNvPr id="0" name=""/>
        <dsp:cNvSpPr/>
      </dsp:nvSpPr>
      <dsp:spPr>
        <a:xfrm>
          <a:off x="7646383" y="1284997"/>
          <a:ext cx="446789" cy="44678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746911" y="1284997"/>
        <a:ext cx="245733" cy="336209"/>
      </dsp:txXfrm>
    </dsp:sp>
    <dsp:sp modelId="{03667112-D829-4658-86F6-80CE2789EE05}">
      <dsp:nvSpPr>
        <dsp:cNvPr id="0" name=""/>
        <dsp:cNvSpPr/>
      </dsp:nvSpPr>
      <dsp:spPr>
        <a:xfrm>
          <a:off x="8208749" y="2056378"/>
          <a:ext cx="446789" cy="44678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8309277" y="2056378"/>
        <a:ext cx="245733" cy="336209"/>
      </dsp:txXfrm>
    </dsp:sp>
    <dsp:sp modelId="{332D4487-835C-46E8-88FB-20DF44C7D0F8}">
      <dsp:nvSpPr>
        <dsp:cNvPr id="0" name=""/>
        <dsp:cNvSpPr/>
      </dsp:nvSpPr>
      <dsp:spPr>
        <a:xfrm>
          <a:off x="8771114" y="2846852"/>
          <a:ext cx="446789" cy="44678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8871642" y="2846852"/>
        <a:ext cx="245733" cy="33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B436-608D-44B3-8B9B-E1C4F9D819B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3AFE7-88E4-4BAB-9ADE-C331F9871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3AFE7-88E4-4BAB-9ADE-C331F9871D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6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E85A-7D24-6C10-95DE-82883E6A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46530-F10E-2C75-FF58-616617380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5A9E0-40CC-22EA-A5E0-7385D3CB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38-6BBA-4B25-A525-782A0CC8CFA0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1C51B-BF57-26FF-4ED6-B4850B3F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9DEA8-01A1-426D-E933-94D9B078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5ED8E-F4FF-EC78-9F58-DDFCA54B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DA979-9346-5721-5C85-38152F41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ED35-FCAA-301C-ED99-B8294D8B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0915-DACC-4DEB-88F8-0606F6DB7038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19DC6-DE36-6335-556B-9BDB3698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0DCF7-E429-C1CF-DF6F-7B9473FB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0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4D29E-A3D7-BA7E-05FE-DA3CD4FB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9B95E-E0E1-5A46-7AEC-114946ED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A81E1-2C36-0F6C-E590-F2CEBC5D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E99-9931-4589-B7DA-3A673E8F0DEE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1C06C-E951-FAAD-FD0A-0D4D9D0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815B3-9E87-A2C8-7EA8-6BE7E19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C382-865E-DAF9-16A9-B4C0376A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3" y="401128"/>
            <a:ext cx="7315200" cy="89433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56B67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B899D-FD24-7522-4C5A-960E76E7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5D5AC-0311-00E1-4C4E-5AD302DA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6208" y="6342003"/>
            <a:ext cx="2743200" cy="365125"/>
          </a:xfrm>
        </p:spPr>
        <p:txBody>
          <a:bodyPr/>
          <a:lstStyle>
            <a:lvl1pPr>
              <a:defRPr b="1">
                <a:solidFill>
                  <a:srgbClr val="56B674"/>
                </a:solidFill>
                <a:latin typeface="+mn-ea"/>
                <a:ea typeface="+mn-ea"/>
              </a:defRPr>
            </a:lvl1pPr>
          </a:lstStyle>
          <a:p>
            <a:fld id="{444C6D04-7D5C-4401-91A1-6B39B83DF74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B4B85D-6B0F-C9CE-E617-386F7B7EBE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122" y="193390"/>
            <a:ext cx="815286" cy="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18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7B5E-C9DB-A2DF-2E58-E9616AA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01C0A-D876-2860-B1EE-491B0F06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C9F1-43D0-2213-C1BF-4548B45D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82-0FDC-4CD9-B3ED-FC2DACC179AA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CFFB0-D9FA-9F38-F9E2-70CF1811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81D96-E2F5-7339-F630-2CED4217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6DC9-AEF2-DA89-C103-646C54A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F8DC-A3A1-D94E-19D5-A2CBF3099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0B84A-3029-4180-C579-06272DEBC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050F3-BDC7-E8C3-DD4D-07D0B4EA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50B-4B46-49D7-AEFF-AE1ACD492317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06FF0-C9D6-1CD2-1BAF-E9EA5BC4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F6945-79F3-A745-5E82-B47D8C3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8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2097F-A20C-D249-C09A-99765518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B6A4F-F9F5-B227-AD1F-57A689B6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82DD-701E-D512-F001-6059B2CF5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491342-DA7F-EBEF-D086-97252B4BD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0EB32-4660-E37B-D47D-5AA86B28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6A86C2-40D8-3344-0968-6D5B491F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9B4D-92DE-4C4B-86FE-1F3FCDAC73BC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DA67DB-A30E-9C75-00F1-24987E18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F57E7-83F7-2EBA-413A-97DBFCEF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3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31749-F82C-FA4B-49A6-494FE74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3F3CD-2338-C9EF-B38C-5CFFDCC0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BA51-513C-4201-951D-4155F6BBFCAA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5436A-AB23-7767-043E-950D532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212E6-18D4-345D-6468-E2E87856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18E34-8001-E629-52C4-AE28C73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395-2DA5-4244-A3B8-6EDAE4809033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F811D-646F-1F23-A9BF-8FDE6AB4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46692-F424-84AC-ED1E-EDB0BA1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0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94C62-7F53-BA97-7C47-BA21D611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9EF30-277D-C532-29C4-61C082BF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96C77-FABA-D6A3-9BB7-E49D3371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A42A5-462E-872E-86F4-1EE239BA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B659-1A4A-4287-B530-3274617A830D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9407F-B20E-F791-65E9-7F36561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4F45C-B77E-C5F7-7E2C-4753AD47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A944-ED0A-6EAD-3AA9-BD21BFA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332DF-4084-FD50-F6D9-18B4BCED2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0513D-BD77-221F-52BA-CBDC9CE4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84A6D-9EBB-10CA-8F42-D62329D3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F3E9-CC67-4ACD-8359-7636F31CC82D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1D800-82E1-9738-4D8B-8E3B47D7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CEB6E-FBC9-9816-2A11-9243D22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0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C58AB1-4792-9C2E-84EE-8B9C8C65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710B7-3FBE-F853-2ED1-E0E9B066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CCA6-5B47-D1A4-2A35-6026C053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881A-3AC7-44C7-B2AF-47A71F9409AC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FF59F-C8AA-603D-DD5B-0631FC35B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3FCA7-3D69-B6FA-F8A7-0919C8C1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B63A-E499-4092-9679-8D936AAAE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C79D-E27D-0EAC-E41E-E87829C3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05" y="735973"/>
            <a:ext cx="9927265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MITRE ATT&amp;CK TTPs </a:t>
            </a:r>
            <a:r>
              <a:rPr lang="ko-KR" altLang="en-US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행위 분석 데이터</a:t>
            </a:r>
            <a:r>
              <a:rPr lang="en-US" altLang="ko-KR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(</a:t>
            </a:r>
            <a:r>
              <a:rPr lang="en-US" altLang="ko-KR" sz="4000" b="1" dirty="0" err="1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capa</a:t>
            </a:r>
            <a:r>
              <a:rPr lang="en-US" altLang="ko-KR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-rule)</a:t>
            </a:r>
            <a:r>
              <a:rPr lang="ko-KR" altLang="en-US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를 활용한 악성코드 분석 및</a:t>
            </a:r>
            <a:br>
              <a:rPr lang="en-US" altLang="ko-KR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</a:br>
            <a:r>
              <a:rPr lang="ko-KR" altLang="en-US" sz="4000" b="1" dirty="0" err="1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머신러닝</a:t>
            </a:r>
            <a:r>
              <a:rPr lang="ko-KR" altLang="en-US" sz="4000" b="1" dirty="0">
                <a:solidFill>
                  <a:srgbClr val="56B674"/>
                </a:solidFill>
                <a:latin typeface="+mj-ea"/>
                <a:cs typeface="함초롬돋움" panose="020B0604000101010101" pitchFamily="50" charset="-127"/>
              </a:rPr>
              <a:t> 기반 악성코드 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099F7-12BF-7F3F-3072-AA0AB9606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05" y="337875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rgbClr val="56B674"/>
                </a:solidFill>
                <a:latin typeface="+mj-ea"/>
                <a:ea typeface="+mj-ea"/>
                <a:cs typeface="함초롬돋움" panose="020B0604000101010101" pitchFamily="50" charset="-127"/>
              </a:rPr>
              <a:t>Whitehat school 2</a:t>
            </a:r>
            <a:r>
              <a:rPr lang="ko-KR" altLang="en-US" sz="2000" dirty="0">
                <a:solidFill>
                  <a:srgbClr val="56B674"/>
                </a:solidFill>
                <a:latin typeface="+mj-ea"/>
                <a:ea typeface="+mj-ea"/>
                <a:cs typeface="함초롬돋움" panose="020B0604000101010101" pitchFamily="50" charset="-127"/>
              </a:rPr>
              <a:t>기 중간 발표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F4BA85-B329-786C-695D-C7AC7AABC905}"/>
              </a:ext>
            </a:extLst>
          </p:cNvPr>
          <p:cNvSpPr/>
          <p:nvPr/>
        </p:nvSpPr>
        <p:spPr>
          <a:xfrm>
            <a:off x="10207796" y="4963374"/>
            <a:ext cx="1148316" cy="10845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00B050"/>
                </a:solidFill>
                <a:latin typeface="+mj-ea"/>
                <a:ea typeface="+mj-ea"/>
                <a:cs typeface="함초롬돋움" panose="020B0604000101010101" pitchFamily="50" charset="-127"/>
              </a:rPr>
              <a:t>악파고</a:t>
            </a:r>
            <a:endParaRPr lang="ko-KR" altLang="en-US" sz="1600" b="1" dirty="0">
              <a:solidFill>
                <a:srgbClr val="00B050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93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542B-4A60-BE73-46CE-1DDE70F4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3" y="401128"/>
            <a:ext cx="9844874" cy="8943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02. CSV</a:t>
            </a:r>
            <a:r>
              <a:rPr lang="ko-KR" altLang="en-US" dirty="0">
                <a:latin typeface="+mj-ea"/>
              </a:rPr>
              <a:t>로 저장하는 악성코드 분석 자동화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C5A85B2-8D9A-2154-BD2E-FE4A278779DA}"/>
              </a:ext>
            </a:extLst>
          </p:cNvPr>
          <p:cNvSpPr/>
          <p:nvPr/>
        </p:nvSpPr>
        <p:spPr>
          <a:xfrm>
            <a:off x="398253" y="1741252"/>
            <a:ext cx="11365122" cy="4448534"/>
          </a:xfrm>
          <a:prstGeom prst="frame">
            <a:avLst>
              <a:gd name="adj1" fmla="val 630"/>
            </a:avLst>
          </a:prstGeom>
          <a:solidFill>
            <a:srgbClr val="56B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56B674"/>
              </a:highlight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AB0B1F9C-7FA9-3DC5-9BE9-4CA2BD66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1B3114B-EAF6-AF20-9984-49DBBEED4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2" y="2121063"/>
            <a:ext cx="1500318" cy="140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215AA49-A888-8523-DA72-4C08CCFA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4" y="2129004"/>
            <a:ext cx="1570612" cy="12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0736E3-F48B-9291-54EF-E237546FA25A}"/>
              </a:ext>
            </a:extLst>
          </p:cNvPr>
          <p:cNvSpPr/>
          <p:nvPr/>
        </p:nvSpPr>
        <p:spPr>
          <a:xfrm>
            <a:off x="9335142" y="2267945"/>
            <a:ext cx="1500318" cy="1073453"/>
          </a:xfrm>
          <a:prstGeom prst="rect">
            <a:avLst/>
          </a:prstGeom>
          <a:gradFill flip="none" rotWithShape="1">
            <a:gsLst>
              <a:gs pos="0">
                <a:srgbClr val="9ED7B4">
                  <a:shade val="30000"/>
                  <a:satMod val="115000"/>
                </a:srgbClr>
              </a:gs>
              <a:gs pos="50000">
                <a:srgbClr val="9ED7B4">
                  <a:shade val="67500"/>
                  <a:satMod val="115000"/>
                </a:srgbClr>
              </a:gs>
              <a:gs pos="100000">
                <a:srgbClr val="9ED7B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E9F33-158A-EA7A-792D-9D09DBC9A3FE}"/>
              </a:ext>
            </a:extLst>
          </p:cNvPr>
          <p:cNvSpPr txBox="1"/>
          <p:nvPr/>
        </p:nvSpPr>
        <p:spPr>
          <a:xfrm>
            <a:off x="546783" y="3521360"/>
            <a:ext cx="306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5B744-D3F6-5773-52C8-3EB675B23351}"/>
              </a:ext>
            </a:extLst>
          </p:cNvPr>
          <p:cNvSpPr txBox="1"/>
          <p:nvPr/>
        </p:nvSpPr>
        <p:spPr>
          <a:xfrm>
            <a:off x="4571372" y="3540868"/>
            <a:ext cx="246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이용해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663B19BB-BBFE-DE07-582E-B1BA06FF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60" y="4410281"/>
            <a:ext cx="4513295" cy="1601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34761A-BFF5-D8AB-CE2F-8C257B0B6C87}"/>
              </a:ext>
            </a:extLst>
          </p:cNvPr>
          <p:cNvCxnSpPr>
            <a:cxnSpLocks/>
          </p:cNvCxnSpPr>
          <p:nvPr/>
        </p:nvCxnSpPr>
        <p:spPr>
          <a:xfrm>
            <a:off x="3213219" y="2712311"/>
            <a:ext cx="1358153" cy="0"/>
          </a:xfrm>
          <a:prstGeom prst="straightConnector1">
            <a:avLst/>
          </a:prstGeom>
          <a:ln>
            <a:solidFill>
              <a:srgbClr val="56B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19464F-1F47-1988-6B66-2066D9C07ECD}"/>
              </a:ext>
            </a:extLst>
          </p:cNvPr>
          <p:cNvCxnSpPr>
            <a:cxnSpLocks/>
          </p:cNvCxnSpPr>
          <p:nvPr/>
        </p:nvCxnSpPr>
        <p:spPr>
          <a:xfrm>
            <a:off x="6973368" y="2712311"/>
            <a:ext cx="1683522" cy="0"/>
          </a:xfrm>
          <a:prstGeom prst="straightConnector1">
            <a:avLst/>
          </a:prstGeom>
          <a:ln>
            <a:solidFill>
              <a:srgbClr val="56B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00009D-DFFA-7BBA-D728-80491AAA74C1}"/>
              </a:ext>
            </a:extLst>
          </p:cNvPr>
          <p:cNvCxnSpPr>
            <a:cxnSpLocks/>
          </p:cNvCxnSpPr>
          <p:nvPr/>
        </p:nvCxnSpPr>
        <p:spPr>
          <a:xfrm>
            <a:off x="7888818" y="2712311"/>
            <a:ext cx="0" cy="1703867"/>
          </a:xfrm>
          <a:prstGeom prst="straightConnector1">
            <a:avLst/>
          </a:prstGeom>
          <a:ln>
            <a:solidFill>
              <a:srgbClr val="56B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E374B-BA23-9D8A-1C13-EEA65D47CC4D}"/>
              </a:ext>
            </a:extLst>
          </p:cNvPr>
          <p:cNvSpPr txBox="1"/>
          <p:nvPr/>
        </p:nvSpPr>
        <p:spPr>
          <a:xfrm>
            <a:off x="8852513" y="3540868"/>
            <a:ext cx="246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학습에 활용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817540-1EEC-CE4D-54AA-3F874F857593}"/>
              </a:ext>
            </a:extLst>
          </p:cNvPr>
          <p:cNvSpPr txBox="1"/>
          <p:nvPr/>
        </p:nvSpPr>
        <p:spPr>
          <a:xfrm>
            <a:off x="1028629" y="3829137"/>
            <a:ext cx="306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ATT&amp;CK,MBC,Capability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02. Entropy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0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542B-4A60-BE73-46CE-1DDE70F4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03.</a:t>
            </a:r>
            <a:r>
              <a:rPr lang="ko-KR" altLang="en-US" dirty="0">
                <a:latin typeface="+mj-ea"/>
              </a:rPr>
              <a:t> 정상 데이터셋 수집 현황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81619-EF60-5084-9DEC-0E03CE94D855}"/>
              </a:ext>
            </a:extLst>
          </p:cNvPr>
          <p:cNvSpPr txBox="1"/>
          <p:nvPr/>
        </p:nvSpPr>
        <p:spPr>
          <a:xfrm>
            <a:off x="398252" y="1262869"/>
            <a:ext cx="89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정상 데이터셋과 악성 데이터셋의 패턴을 비교하기 위한 정상 프로그램 추출 현황 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B70D375-89FC-8C69-7246-E42387883303}"/>
              </a:ext>
            </a:extLst>
          </p:cNvPr>
          <p:cNvGrpSpPr/>
          <p:nvPr/>
        </p:nvGrpSpPr>
        <p:grpSpPr>
          <a:xfrm>
            <a:off x="1489159" y="2086863"/>
            <a:ext cx="9213681" cy="4050707"/>
            <a:chOff x="1489159" y="2086863"/>
            <a:chExt cx="9213681" cy="405070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522F828-9568-EED5-4B8F-5595C936C40F}"/>
                </a:ext>
              </a:extLst>
            </p:cNvPr>
            <p:cNvSpPr/>
            <p:nvPr/>
          </p:nvSpPr>
          <p:spPr>
            <a:xfrm>
              <a:off x="1489159" y="2086863"/>
              <a:ext cx="9213681" cy="4050707"/>
            </a:xfrm>
            <a:prstGeom prst="roundRect">
              <a:avLst>
                <a:gd name="adj" fmla="val 8564"/>
              </a:avLst>
            </a:prstGeom>
            <a:solidFill>
              <a:srgbClr val="56B674"/>
            </a:solidFill>
            <a:ln>
              <a:solidFill>
                <a:srgbClr val="56B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F986A6-D2F0-60D6-27A5-2E7569BDC3D7}"/>
                </a:ext>
              </a:extLst>
            </p:cNvPr>
            <p:cNvGrpSpPr/>
            <p:nvPr/>
          </p:nvGrpSpPr>
          <p:grpSpPr>
            <a:xfrm>
              <a:off x="2244801" y="2839016"/>
              <a:ext cx="3997901" cy="987287"/>
              <a:chOff x="2244801" y="2839016"/>
              <a:chExt cx="3997901" cy="98728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70B69-9D3F-654C-87BC-455D90D17A21}"/>
                  </a:ext>
                </a:extLst>
              </p:cNvPr>
              <p:cNvSpPr txBox="1"/>
              <p:nvPr/>
            </p:nvSpPr>
            <p:spPr>
              <a:xfrm>
                <a:off x="2244801" y="2839016"/>
                <a:ext cx="3997901" cy="45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KISA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보호나라</a:t>
                </a:r>
                <a:endPara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A8CCCB-BE55-0687-C0A7-11241BD0DF9F}"/>
                  </a:ext>
                </a:extLst>
              </p:cNvPr>
              <p:cNvSpPr txBox="1"/>
              <p:nvPr/>
            </p:nvSpPr>
            <p:spPr>
              <a:xfrm>
                <a:off x="2548557" y="3303083"/>
                <a:ext cx="3318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연도별 정보 보호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R&amp;D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챌린지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</a:p>
              <a:p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K-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사이버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시큐리티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챌린지 활용 데이터</a:t>
                </a:r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8024C62-4DD7-B3F3-A218-B1C327DBC4AC}"/>
                </a:ext>
              </a:extLst>
            </p:cNvPr>
            <p:cNvGrpSpPr/>
            <p:nvPr/>
          </p:nvGrpSpPr>
          <p:grpSpPr>
            <a:xfrm>
              <a:off x="6699571" y="2839016"/>
              <a:ext cx="3997901" cy="987287"/>
              <a:chOff x="2244801" y="2839016"/>
              <a:chExt cx="3997901" cy="98728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C262F2-07D7-DE16-82B0-F48B71377263}"/>
                  </a:ext>
                </a:extLst>
              </p:cNvPr>
              <p:cNvSpPr txBox="1"/>
              <p:nvPr/>
            </p:nvSpPr>
            <p:spPr>
              <a:xfrm>
                <a:off x="2244801" y="2839016"/>
                <a:ext cx="3997901" cy="45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Window OS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6330A5-4F46-4DC8-971E-88896A94E515}"/>
                  </a:ext>
                </a:extLst>
              </p:cNvPr>
              <p:cNvSpPr txBox="1"/>
              <p:nvPr/>
            </p:nvSpPr>
            <p:spPr>
              <a:xfrm>
                <a:off x="2548557" y="3303083"/>
                <a:ext cx="30413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Window OS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(sys, </a:t>
                </a:r>
                <a:r>
                  <a:rPr lang="en-US" altLang="ko-KR" sz="14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dll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exe)</a:t>
                </a: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전부 분석 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826F4E1-BED4-4292-D562-C78062566D6D}"/>
                </a:ext>
              </a:extLst>
            </p:cNvPr>
            <p:cNvGrpSpPr/>
            <p:nvPr/>
          </p:nvGrpSpPr>
          <p:grpSpPr>
            <a:xfrm>
              <a:off x="6699571" y="4398185"/>
              <a:ext cx="3997901" cy="987287"/>
              <a:chOff x="2244801" y="2839016"/>
              <a:chExt cx="3997901" cy="98728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FBCE1F-3516-5838-335E-45394ED1477B}"/>
                  </a:ext>
                </a:extLst>
              </p:cNvPr>
              <p:cNvSpPr txBox="1"/>
              <p:nvPr/>
            </p:nvSpPr>
            <p:spPr>
              <a:xfrm>
                <a:off x="2244801" y="2839016"/>
                <a:ext cx="3997901" cy="45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 Source forge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86F074-23D1-FD2F-60E3-CAC61C2116C0}"/>
                  </a:ext>
                </a:extLst>
              </p:cNvPr>
              <p:cNvSpPr txBox="1"/>
              <p:nvPr/>
            </p:nvSpPr>
            <p:spPr>
              <a:xfrm>
                <a:off x="2548557" y="3303083"/>
                <a:ext cx="2567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Notepad, </a:t>
                </a:r>
                <a:r>
                  <a:rPr lang="en-US" altLang="ko-KR" sz="14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xampp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오픈소스</a:t>
                </a:r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소프트웨어 분석  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4F52F73-8F29-B81C-2A69-FC5233830187}"/>
                </a:ext>
              </a:extLst>
            </p:cNvPr>
            <p:cNvGrpSpPr/>
            <p:nvPr/>
          </p:nvGrpSpPr>
          <p:grpSpPr>
            <a:xfrm>
              <a:off x="2244800" y="4398185"/>
              <a:ext cx="3997901" cy="771844"/>
              <a:chOff x="2244801" y="2839016"/>
              <a:chExt cx="3997901" cy="77184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BCF5BA-8E4C-C9FB-63F7-D79833B9115E}"/>
                  </a:ext>
                </a:extLst>
              </p:cNvPr>
              <p:cNvSpPr txBox="1"/>
              <p:nvPr/>
            </p:nvSpPr>
            <p:spPr>
              <a:xfrm>
                <a:off x="2244801" y="2839016"/>
                <a:ext cx="3997901" cy="45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 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공인 프로그램</a:t>
                </a:r>
                <a:endPara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E33C2D-B595-A3A9-91A6-6D04115A155E}"/>
                  </a:ext>
                </a:extLst>
              </p:cNvPr>
              <p:cNvSpPr txBox="1"/>
              <p:nvPr/>
            </p:nvSpPr>
            <p:spPr>
              <a:xfrm>
                <a:off x="2548557" y="3303083"/>
                <a:ext cx="2692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반디집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chrome, steam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 분석</a:t>
                </a:r>
              </a:p>
            </p:txBody>
          </p:sp>
        </p:grpSp>
      </p:grp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02CD816B-AB61-3935-BA08-A40DB57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8D7708-282B-C153-6CE7-7A7FB47DC3B3}"/>
              </a:ext>
            </a:extLst>
          </p:cNvPr>
          <p:cNvCxnSpPr>
            <a:cxnSpLocks/>
          </p:cNvCxnSpPr>
          <p:nvPr/>
        </p:nvCxnSpPr>
        <p:spPr>
          <a:xfrm>
            <a:off x="2170910" y="4110182"/>
            <a:ext cx="3537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EEF2D9-F5A9-93C1-C337-C66746E48E52}"/>
              </a:ext>
            </a:extLst>
          </p:cNvPr>
          <p:cNvCxnSpPr>
            <a:cxnSpLocks/>
          </p:cNvCxnSpPr>
          <p:nvPr/>
        </p:nvCxnSpPr>
        <p:spPr>
          <a:xfrm>
            <a:off x="6548582" y="4110182"/>
            <a:ext cx="34960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6DE2DA-B0D7-1BA5-B453-8B99B848C75E}"/>
              </a:ext>
            </a:extLst>
          </p:cNvPr>
          <p:cNvCxnSpPr>
            <a:cxnSpLocks/>
          </p:cNvCxnSpPr>
          <p:nvPr/>
        </p:nvCxnSpPr>
        <p:spPr>
          <a:xfrm>
            <a:off x="6131862" y="3084945"/>
            <a:ext cx="0" cy="738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EA1983-9A80-92DC-A533-42CFD3B47826}"/>
              </a:ext>
            </a:extLst>
          </p:cNvPr>
          <p:cNvCxnSpPr>
            <a:cxnSpLocks/>
          </p:cNvCxnSpPr>
          <p:nvPr/>
        </p:nvCxnSpPr>
        <p:spPr>
          <a:xfrm>
            <a:off x="6131862" y="4572000"/>
            <a:ext cx="0" cy="738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8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1533A-83B2-2511-1CB0-056B1F98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04. </a:t>
            </a:r>
            <a:r>
              <a:rPr lang="ko-KR" altLang="en-US" dirty="0">
                <a:latin typeface="+mj-ea"/>
              </a:rPr>
              <a:t>악성 데이터셋 수집 현황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775E526-9DB6-3214-B671-623BCA849EA5}"/>
              </a:ext>
            </a:extLst>
          </p:cNvPr>
          <p:cNvSpPr/>
          <p:nvPr/>
        </p:nvSpPr>
        <p:spPr>
          <a:xfrm>
            <a:off x="2297428" y="1893927"/>
            <a:ext cx="3200400" cy="3070146"/>
          </a:xfrm>
          <a:prstGeom prst="ellipse">
            <a:avLst/>
          </a:prstGeom>
          <a:gradFill flip="none" rotWithShape="1">
            <a:gsLst>
              <a:gs pos="0">
                <a:srgbClr val="83BC99">
                  <a:shade val="30000"/>
                  <a:satMod val="115000"/>
                </a:srgbClr>
              </a:gs>
              <a:gs pos="50000">
                <a:srgbClr val="83BC99">
                  <a:shade val="67500"/>
                  <a:satMod val="115000"/>
                </a:srgbClr>
              </a:gs>
              <a:gs pos="100000">
                <a:srgbClr val="83BC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사이버 보안</a:t>
            </a:r>
            <a:endParaRPr lang="en-US" altLang="ko-KR" b="1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b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빅데이터 센터</a:t>
            </a:r>
            <a:endParaRPr lang="en-US" altLang="ko-KR" b="1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수집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05B9B6-51E4-43AA-BED9-824AF54851C9}"/>
              </a:ext>
            </a:extLst>
          </p:cNvPr>
          <p:cNvSpPr/>
          <p:nvPr/>
        </p:nvSpPr>
        <p:spPr>
          <a:xfrm>
            <a:off x="6694172" y="1893927"/>
            <a:ext cx="3200400" cy="3070146"/>
          </a:xfrm>
          <a:prstGeom prst="ellipse">
            <a:avLst/>
          </a:prstGeom>
          <a:gradFill flip="none" rotWithShape="1">
            <a:gsLst>
              <a:gs pos="0">
                <a:srgbClr val="83BC99">
                  <a:shade val="30000"/>
                  <a:satMod val="115000"/>
                </a:srgbClr>
              </a:gs>
              <a:gs pos="50000">
                <a:srgbClr val="83BC99">
                  <a:shade val="67500"/>
                  <a:satMod val="115000"/>
                </a:srgbClr>
              </a:gs>
              <a:gs pos="100000">
                <a:srgbClr val="83BC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멘토님께서 각종 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보안기업 및 공기업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대상으로 수령하신 데이터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E6B0D-F181-13C9-BA1F-AFA26259E092}"/>
              </a:ext>
            </a:extLst>
          </p:cNvPr>
          <p:cNvSpPr txBox="1"/>
          <p:nvPr/>
        </p:nvSpPr>
        <p:spPr>
          <a:xfrm>
            <a:off x="2658385" y="5193208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현재 약 </a:t>
            </a:r>
            <a:r>
              <a:rPr lang="en-US" altLang="ko-KR" sz="1600" b="1" dirty="0">
                <a:latin typeface="+mn-ea"/>
              </a:rPr>
              <a:t>3000</a:t>
            </a:r>
            <a:r>
              <a:rPr lang="ko-KR" altLang="en-US" sz="1600" b="1" dirty="0">
                <a:latin typeface="+mn-ea"/>
              </a:rPr>
              <a:t>개 수집 완료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02564-4CB7-2BC2-D2BC-2300EE0816F8}"/>
              </a:ext>
            </a:extLst>
          </p:cNvPr>
          <p:cNvSpPr txBox="1"/>
          <p:nvPr/>
        </p:nvSpPr>
        <p:spPr>
          <a:xfrm>
            <a:off x="6852845" y="5193208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현재 </a:t>
            </a:r>
            <a:r>
              <a:rPr lang="en-US" altLang="ko-KR" sz="1600" b="1" dirty="0">
                <a:latin typeface="+mn-ea"/>
              </a:rPr>
              <a:t>10,330</a:t>
            </a:r>
            <a:r>
              <a:rPr lang="ko-KR" altLang="en-US" sz="1600" b="1" dirty="0">
                <a:latin typeface="+mn-ea"/>
              </a:rPr>
              <a:t>개 수집 완료</a:t>
            </a:r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1600" b="1" dirty="0">
                <a:latin typeface="+mn-ea"/>
              </a:rPr>
              <a:t>추후 테스트베드 용도로도 활용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3DFF0C-A0C2-D010-4E1A-B84E0E70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00EDB9C-BF88-F52E-4095-45F1B622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515937"/>
            <a:ext cx="9144000" cy="2387600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03. </a:t>
            </a:r>
            <a:b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프로젝트 추후 계획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2B2E072-EE3F-1E85-94FB-9ECEB634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3049588"/>
            <a:ext cx="9144000" cy="332263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01. AI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학습 계획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02.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지속적 최신 악성코드 수집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머신러닝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딥러닝 앙상블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B63991-50C2-2754-1557-5A9F23FB3CE1}"/>
              </a:ext>
            </a:extLst>
          </p:cNvPr>
          <p:cNvSpPr/>
          <p:nvPr/>
        </p:nvSpPr>
        <p:spPr>
          <a:xfrm>
            <a:off x="0" y="1322388"/>
            <a:ext cx="88900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5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64B-2973-36C0-AEE6-6DE43F3F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AI </a:t>
            </a:r>
            <a:r>
              <a:rPr lang="ko-KR" altLang="en-US" dirty="0">
                <a:latin typeface="+mj-ea"/>
              </a:rPr>
              <a:t>학습 계획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3AD3D7-CB53-31EC-3B61-023BE25D7C74}"/>
              </a:ext>
            </a:extLst>
          </p:cNvPr>
          <p:cNvGrpSpPr/>
          <p:nvPr/>
        </p:nvGrpSpPr>
        <p:grpSpPr>
          <a:xfrm>
            <a:off x="883920" y="1508760"/>
            <a:ext cx="10337653" cy="4617720"/>
            <a:chOff x="883920" y="1508760"/>
            <a:chExt cx="10337653" cy="4948112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BF6B2AE2-9D58-54B5-C1C4-040D437780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8803502"/>
                </p:ext>
              </p:extLst>
            </p:nvPr>
          </p:nvGraphicFramePr>
          <p:xfrm>
            <a:off x="883920" y="1508760"/>
            <a:ext cx="9780270" cy="40919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26B28AF-E7C1-41B3-EE54-EB2B749DCF29}"/>
                </a:ext>
              </a:extLst>
            </p:cNvPr>
            <p:cNvGrpSpPr/>
            <p:nvPr/>
          </p:nvGrpSpPr>
          <p:grpSpPr>
            <a:xfrm>
              <a:off x="3690766" y="5720323"/>
              <a:ext cx="7530807" cy="736549"/>
              <a:chOff x="2249462" y="3355390"/>
              <a:chExt cx="7530807" cy="73654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7B2E90A-7B62-79EC-EF0A-9F62B7646C89}"/>
                  </a:ext>
                </a:extLst>
              </p:cNvPr>
              <p:cNvSpPr/>
              <p:nvPr/>
            </p:nvSpPr>
            <p:spPr>
              <a:xfrm>
                <a:off x="2249462" y="3355390"/>
                <a:ext cx="7530807" cy="736549"/>
              </a:xfrm>
              <a:prstGeom prst="roundRect">
                <a:avLst>
                  <a:gd name="adj" fmla="val 10000"/>
                </a:avLst>
              </a:prstGeom>
              <a:solidFill>
                <a:srgbClr val="56B67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사각형: 둥근 모서리 4">
                <a:extLst>
                  <a:ext uri="{FF2B5EF4-FFF2-40B4-BE49-F238E27FC236}">
                    <a16:creationId xmlns:a16="http://schemas.microsoft.com/office/drawing/2014/main" id="{988BAE39-7582-76CB-1D0A-F72BE380054C}"/>
                  </a:ext>
                </a:extLst>
              </p:cNvPr>
              <p:cNvSpPr txBox="1"/>
              <p:nvPr/>
            </p:nvSpPr>
            <p:spPr>
              <a:xfrm>
                <a:off x="2271035" y="3376963"/>
                <a:ext cx="6446539" cy="6934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marL="0" lvl="0" indent="0" algn="l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7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 </a:t>
                </a:r>
                <a:r>
                  <a:rPr lang="ko-KR" altLang="en-US" sz="17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최종 예측 </a:t>
                </a:r>
                <a:endParaRPr lang="ko-KR" altLang="en-US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EC8D95C-7B84-6CB6-8F9D-D569F1FFD8EC}"/>
                </a:ext>
              </a:extLst>
            </p:cNvPr>
            <p:cNvGrpSpPr/>
            <p:nvPr/>
          </p:nvGrpSpPr>
          <p:grpSpPr>
            <a:xfrm>
              <a:off x="10185434" y="5398274"/>
              <a:ext cx="478756" cy="478756"/>
              <a:chOff x="8739147" y="3050541"/>
              <a:chExt cx="478756" cy="478756"/>
            </a:xfrm>
          </p:grpSpPr>
          <p:sp>
            <p:nvSpPr>
              <p:cNvPr id="13" name="화살표: 아래쪽 12">
                <a:extLst>
                  <a:ext uri="{FF2B5EF4-FFF2-40B4-BE49-F238E27FC236}">
                    <a16:creationId xmlns:a16="http://schemas.microsoft.com/office/drawing/2014/main" id="{2CDF6EA4-4F40-34C5-35E0-EA1382EEABD6}"/>
                  </a:ext>
                </a:extLst>
              </p:cNvPr>
              <p:cNvSpPr/>
              <p:nvPr/>
            </p:nvSpPr>
            <p:spPr>
              <a:xfrm>
                <a:off x="8739147" y="3050541"/>
                <a:ext cx="478756" cy="478756"/>
              </a:xfrm>
              <a:prstGeom prst="downArrow">
                <a:avLst>
                  <a:gd name="adj1" fmla="val 55000"/>
                  <a:gd name="adj2" fmla="val 45000"/>
                </a:avLst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화살표: 아래쪽 4">
                <a:extLst>
                  <a:ext uri="{FF2B5EF4-FFF2-40B4-BE49-F238E27FC236}">
                    <a16:creationId xmlns:a16="http://schemas.microsoft.com/office/drawing/2014/main" id="{1B6A0B6B-361B-89BE-E0FE-7C18053CDC27}"/>
                  </a:ext>
                </a:extLst>
              </p:cNvPr>
              <p:cNvSpPr txBox="1"/>
              <p:nvPr/>
            </p:nvSpPr>
            <p:spPr>
              <a:xfrm>
                <a:off x="8846867" y="3050541"/>
                <a:ext cx="263316" cy="360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200" kern="1200"/>
              </a:p>
            </p:txBody>
          </p:sp>
        </p:grp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B220117-BFE4-6B4B-A4C8-E98EE02F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02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64B-2973-36C0-AEE6-6DE43F3F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AI </a:t>
            </a:r>
            <a:r>
              <a:rPr lang="ko-KR" altLang="en-US" dirty="0">
                <a:latin typeface="+mj-ea"/>
              </a:rPr>
              <a:t>학습 계획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AE286B-177F-2666-167F-D7511D55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69" y="2300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E411C7-27CA-0859-49D4-17D5A5C0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76" y="175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D31EA0-606F-4A60-F7D7-F84173C38DE5}"/>
              </a:ext>
            </a:extLst>
          </p:cNvPr>
          <p:cNvGrpSpPr/>
          <p:nvPr/>
        </p:nvGrpSpPr>
        <p:grpSpPr>
          <a:xfrm>
            <a:off x="694309" y="1706582"/>
            <a:ext cx="7019144" cy="457200"/>
            <a:chOff x="0" y="0"/>
            <a:chExt cx="7530807" cy="74279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46B3E1-C369-5E48-BCC1-821FBDD11464}"/>
                </a:ext>
              </a:extLst>
            </p:cNvPr>
            <p:cNvSpPr/>
            <p:nvPr/>
          </p:nvSpPr>
          <p:spPr>
            <a:xfrm>
              <a:off x="0" y="0"/>
              <a:ext cx="7530807" cy="742797"/>
            </a:xfrm>
            <a:prstGeom prst="roundRect">
              <a:avLst>
                <a:gd name="adj" fmla="val 10000"/>
              </a:avLst>
            </a:prstGeom>
            <a:solidFill>
              <a:srgbClr val="56B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733B9A2-D45F-9BE4-C018-B48D90CD35AC}"/>
                </a:ext>
              </a:extLst>
            </p:cNvPr>
            <p:cNvSpPr txBox="1"/>
            <p:nvPr/>
          </p:nvSpPr>
          <p:spPr>
            <a:xfrm>
              <a:off x="21756" y="21756"/>
              <a:ext cx="6642363" cy="699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CAPA</a:t>
              </a:r>
              <a:r>
                <a:rPr lang="ko-KR" altLang="en-US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r>
                <a:rPr lang="en-US" altLang="ko-KR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(csv)</a:t>
              </a:r>
              <a:endParaRPr lang="ko-KR" altLang="en-US" sz="17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F35266-9746-1CD8-CB25-BD01C33836FA}"/>
              </a:ext>
            </a:extLst>
          </p:cNvPr>
          <p:cNvGrpSpPr/>
          <p:nvPr/>
        </p:nvGrpSpPr>
        <p:grpSpPr>
          <a:xfrm>
            <a:off x="714587" y="3665004"/>
            <a:ext cx="7019143" cy="435202"/>
            <a:chOff x="562365" y="845964"/>
            <a:chExt cx="7530807" cy="74279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6ABBD9-85C6-96FC-43BB-79BA199AAEAF}"/>
                </a:ext>
              </a:extLst>
            </p:cNvPr>
            <p:cNvSpPr/>
            <p:nvPr/>
          </p:nvSpPr>
          <p:spPr>
            <a:xfrm>
              <a:off x="562365" y="845964"/>
              <a:ext cx="7530807" cy="742797"/>
            </a:xfrm>
            <a:prstGeom prst="roundRect">
              <a:avLst>
                <a:gd name="adj" fmla="val 10000"/>
              </a:avLst>
            </a:prstGeom>
            <a:solidFill>
              <a:srgbClr val="56B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사각형: 둥근 모서리 4">
              <a:extLst>
                <a:ext uri="{FF2B5EF4-FFF2-40B4-BE49-F238E27FC236}">
                  <a16:creationId xmlns:a16="http://schemas.microsoft.com/office/drawing/2014/main" id="{D837F5C6-E9BB-C971-82D0-871823BDA836}"/>
                </a:ext>
              </a:extLst>
            </p:cNvPr>
            <p:cNvSpPr txBox="1"/>
            <p:nvPr/>
          </p:nvSpPr>
          <p:spPr>
            <a:xfrm>
              <a:off x="562365" y="867720"/>
              <a:ext cx="6442111" cy="699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CSV </a:t>
              </a:r>
              <a:r>
                <a:rPr lang="ko-KR" altLang="en-US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피처 변환</a:t>
              </a:r>
              <a:r>
                <a:rPr lang="en-US" altLang="ko-KR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진행중</a:t>
              </a:r>
              <a:r>
                <a:rPr lang="en-US" altLang="ko-KR" sz="17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7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FFADAE7-A466-6564-53A4-F18C0A8C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65351"/>
              </p:ext>
            </p:extLst>
          </p:nvPr>
        </p:nvGraphicFramePr>
        <p:xfrm>
          <a:off x="714587" y="4409738"/>
          <a:ext cx="10572249" cy="1249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94140">
                  <a:extLst>
                    <a:ext uri="{9D8B030D-6E8A-4147-A177-3AD203B41FA5}">
                      <a16:colId xmlns:a16="http://schemas.microsoft.com/office/drawing/2014/main" val="30929399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48041"/>
                    </a:ext>
                  </a:extLst>
                </a:gridCol>
                <a:gridCol w="895928">
                  <a:extLst>
                    <a:ext uri="{9D8B030D-6E8A-4147-A177-3AD203B41FA5}">
                      <a16:colId xmlns:a16="http://schemas.microsoft.com/office/drawing/2014/main" val="910156403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27763194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195669145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205001886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1779501383"/>
                    </a:ext>
                  </a:extLst>
                </a:gridCol>
                <a:gridCol w="1505528">
                  <a:extLst>
                    <a:ext uri="{9D8B030D-6E8A-4147-A177-3AD203B41FA5}">
                      <a16:colId xmlns:a16="http://schemas.microsoft.com/office/drawing/2014/main" val="3291993010"/>
                    </a:ext>
                  </a:extLst>
                </a:gridCol>
                <a:gridCol w="1265381">
                  <a:extLst>
                    <a:ext uri="{9D8B030D-6E8A-4147-A177-3AD203B41FA5}">
                      <a16:colId xmlns:a16="http://schemas.microsoft.com/office/drawing/2014/main" val="841659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File name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Entropy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ATT&amp;CK Tactic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ATT&amp;CK Technique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MBC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Objective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MBC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Behavior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Name space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Capability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+mj-ea"/>
                          <a:ea typeface="+mj-ea"/>
                        </a:rPr>
                        <a:t>isMalware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0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주식별자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수치형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dist" latinLnBrk="1"/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원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핫 인코딩을 통해 수치형으로 변환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최상위 범주 기반으로 수치형으로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총 기능의 수량으로 계산하여 수치형으로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수치형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3779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B13C8F7-0F3B-2D3A-4EDF-0D576E910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24"/>
              </p:ext>
            </p:extLst>
          </p:nvPr>
        </p:nvGraphicFramePr>
        <p:xfrm>
          <a:off x="714587" y="2445712"/>
          <a:ext cx="10572248" cy="889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14039">
                  <a:extLst>
                    <a:ext uri="{9D8B030D-6E8A-4147-A177-3AD203B41FA5}">
                      <a16:colId xmlns:a16="http://schemas.microsoft.com/office/drawing/2014/main" val="3092939926"/>
                    </a:ext>
                  </a:extLst>
                </a:gridCol>
                <a:gridCol w="1114039">
                  <a:extLst>
                    <a:ext uri="{9D8B030D-6E8A-4147-A177-3AD203B41FA5}">
                      <a16:colId xmlns:a16="http://schemas.microsoft.com/office/drawing/2014/main" val="2247048041"/>
                    </a:ext>
                  </a:extLst>
                </a:gridCol>
                <a:gridCol w="1114039">
                  <a:extLst>
                    <a:ext uri="{9D8B030D-6E8A-4147-A177-3AD203B41FA5}">
                      <a16:colId xmlns:a16="http://schemas.microsoft.com/office/drawing/2014/main" val="910156403"/>
                    </a:ext>
                  </a:extLst>
                </a:gridCol>
                <a:gridCol w="1114039">
                  <a:extLst>
                    <a:ext uri="{9D8B030D-6E8A-4147-A177-3AD203B41FA5}">
                      <a16:colId xmlns:a16="http://schemas.microsoft.com/office/drawing/2014/main" val="227763194"/>
                    </a:ext>
                  </a:extLst>
                </a:gridCol>
                <a:gridCol w="1072194">
                  <a:extLst>
                    <a:ext uri="{9D8B030D-6E8A-4147-A177-3AD203B41FA5}">
                      <a16:colId xmlns:a16="http://schemas.microsoft.com/office/drawing/2014/main" val="1195669145"/>
                    </a:ext>
                  </a:extLst>
                </a:gridCol>
                <a:gridCol w="1155885">
                  <a:extLst>
                    <a:ext uri="{9D8B030D-6E8A-4147-A177-3AD203B41FA5}">
                      <a16:colId xmlns:a16="http://schemas.microsoft.com/office/drawing/2014/main" val="1205001886"/>
                    </a:ext>
                  </a:extLst>
                </a:gridCol>
                <a:gridCol w="1274123">
                  <a:extLst>
                    <a:ext uri="{9D8B030D-6E8A-4147-A177-3AD203B41FA5}">
                      <a16:colId xmlns:a16="http://schemas.microsoft.com/office/drawing/2014/main" val="1779501383"/>
                    </a:ext>
                  </a:extLst>
                </a:gridCol>
                <a:gridCol w="1145310">
                  <a:extLst>
                    <a:ext uri="{9D8B030D-6E8A-4147-A177-3AD203B41FA5}">
                      <a16:colId xmlns:a16="http://schemas.microsoft.com/office/drawing/2014/main" val="3291993010"/>
                    </a:ext>
                  </a:extLst>
                </a:gridCol>
                <a:gridCol w="1468580">
                  <a:extLst>
                    <a:ext uri="{9D8B030D-6E8A-4147-A177-3AD203B41FA5}">
                      <a16:colId xmlns:a16="http://schemas.microsoft.com/office/drawing/2014/main" val="841659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File name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Entropy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ATT&amp;CK Tactic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ATT&amp;CK Technique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MBC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Objective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MBC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Behavior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Name space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Capability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+mj-ea"/>
                          <a:ea typeface="+mj-ea"/>
                        </a:rPr>
                        <a:t>isMalware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0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주식별자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수치형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범주형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수치형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37797"/>
                  </a:ext>
                </a:extLst>
              </a:tr>
            </a:tbl>
          </a:graphicData>
        </a:graphic>
      </p:graphicFrame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153EA171-8580-422C-4636-316EC10E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83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64B-2973-36C0-AEE6-6DE43F3F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AI </a:t>
            </a:r>
            <a:r>
              <a:rPr lang="ko-KR" altLang="en-US" dirty="0">
                <a:latin typeface="+mj-ea"/>
              </a:rPr>
              <a:t>학습 계획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AE286B-177F-2666-167F-D7511D55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69" y="2300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E411C7-27CA-0859-49D4-17D5A5C0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76" y="175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D31EA0-606F-4A60-F7D7-F84173C38DE5}"/>
              </a:ext>
            </a:extLst>
          </p:cNvPr>
          <p:cNvGrpSpPr/>
          <p:nvPr/>
        </p:nvGrpSpPr>
        <p:grpSpPr>
          <a:xfrm>
            <a:off x="694309" y="1706582"/>
            <a:ext cx="7019144" cy="457200"/>
            <a:chOff x="0" y="0"/>
            <a:chExt cx="7530807" cy="74279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46B3E1-C369-5E48-BCC1-821FBDD11464}"/>
                </a:ext>
              </a:extLst>
            </p:cNvPr>
            <p:cNvSpPr/>
            <p:nvPr/>
          </p:nvSpPr>
          <p:spPr>
            <a:xfrm>
              <a:off x="0" y="0"/>
              <a:ext cx="7530807" cy="742797"/>
            </a:xfrm>
            <a:prstGeom prst="roundRect">
              <a:avLst>
                <a:gd name="adj" fmla="val 10000"/>
              </a:avLst>
            </a:prstGeom>
            <a:solidFill>
              <a:srgbClr val="56B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733B9A2-D45F-9BE4-C018-B48D90CD35AC}"/>
                </a:ext>
              </a:extLst>
            </p:cNvPr>
            <p:cNvSpPr txBox="1"/>
            <p:nvPr/>
          </p:nvSpPr>
          <p:spPr>
            <a:xfrm>
              <a:off x="21756" y="21756"/>
              <a:ext cx="6642363" cy="699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시각화를 통한 피처 파악 및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피처별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F8B667-454D-BD99-0DFE-D186B845D24E}"/>
              </a:ext>
            </a:extLst>
          </p:cNvPr>
          <p:cNvGrpSpPr/>
          <p:nvPr/>
        </p:nvGrpSpPr>
        <p:grpSpPr>
          <a:xfrm>
            <a:off x="694309" y="3874770"/>
            <a:ext cx="7019144" cy="457200"/>
            <a:chOff x="0" y="0"/>
            <a:chExt cx="7530807" cy="74279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210DD3A-DE55-FABB-C2FE-8D2CE5A65D56}"/>
                </a:ext>
              </a:extLst>
            </p:cNvPr>
            <p:cNvSpPr/>
            <p:nvPr/>
          </p:nvSpPr>
          <p:spPr>
            <a:xfrm>
              <a:off x="0" y="0"/>
              <a:ext cx="7530807" cy="742797"/>
            </a:xfrm>
            <a:prstGeom prst="roundRect">
              <a:avLst>
                <a:gd name="adj" fmla="val 10000"/>
              </a:avLst>
            </a:prstGeom>
            <a:solidFill>
              <a:srgbClr val="56B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D319A7D9-986E-14BF-DFAF-8FB07BF5A569}"/>
                </a:ext>
              </a:extLst>
            </p:cNvPr>
            <p:cNvSpPr txBox="1"/>
            <p:nvPr/>
          </p:nvSpPr>
          <p:spPr>
            <a:xfrm>
              <a:off x="21756" y="21756"/>
              <a:ext cx="6642363" cy="699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 알고리즘을 이용한 베이스라인 모델 생성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47CA56C-2731-C045-549A-F834C264DE7A}"/>
              </a:ext>
            </a:extLst>
          </p:cNvPr>
          <p:cNvSpPr txBox="1"/>
          <p:nvPr/>
        </p:nvSpPr>
        <p:spPr>
          <a:xfrm>
            <a:off x="714587" y="2300594"/>
            <a:ext cx="6193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차원 축소를 통한 </a:t>
            </a:r>
            <a:r>
              <a:rPr lang="en-US" altLang="ko-KR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MITRE ATT&amp;CK</a:t>
            </a: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MBC</a:t>
            </a: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특징 추출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악성코드와 정상 코드에서의 </a:t>
            </a:r>
            <a:r>
              <a:rPr lang="en-US" altLang="ko-KR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Entropy</a:t>
            </a: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분석</a:t>
            </a:r>
            <a:r>
              <a:rPr lang="en-US" altLang="ko-KR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threshold </a:t>
            </a: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관찰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이상치 파악 및 처리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3A8F0-3C50-23D5-1E27-59D0793E7813}"/>
              </a:ext>
            </a:extLst>
          </p:cNvPr>
          <p:cNvSpPr txBox="1"/>
          <p:nvPr/>
        </p:nvSpPr>
        <p:spPr>
          <a:xfrm>
            <a:off x="714587" y="4527054"/>
            <a:ext cx="6329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SVM, Naive Bayes, KNN, Decision tree,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앙상블 기법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(Random Forest,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LightGMB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Catboost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86BD1717-134D-F5ED-029E-889C6E7E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64B-2973-36C0-AEE6-6DE43F3F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AI </a:t>
            </a:r>
            <a:r>
              <a:rPr lang="ko-KR" altLang="en-US" dirty="0">
                <a:latin typeface="+mj-ea"/>
              </a:rPr>
              <a:t>학습 계획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AE286B-177F-2666-167F-D7511D55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69" y="2300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E411C7-27CA-0859-49D4-17D5A5C0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76" y="175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D31EA0-606F-4A60-F7D7-F84173C38DE5}"/>
              </a:ext>
            </a:extLst>
          </p:cNvPr>
          <p:cNvGrpSpPr/>
          <p:nvPr/>
        </p:nvGrpSpPr>
        <p:grpSpPr>
          <a:xfrm>
            <a:off x="694309" y="1706582"/>
            <a:ext cx="7019144" cy="457200"/>
            <a:chOff x="0" y="0"/>
            <a:chExt cx="7530807" cy="74279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46B3E1-C369-5E48-BCC1-821FBDD11464}"/>
                </a:ext>
              </a:extLst>
            </p:cNvPr>
            <p:cNvSpPr/>
            <p:nvPr/>
          </p:nvSpPr>
          <p:spPr>
            <a:xfrm>
              <a:off x="0" y="0"/>
              <a:ext cx="7530807" cy="742797"/>
            </a:xfrm>
            <a:prstGeom prst="roundRect">
              <a:avLst>
                <a:gd name="adj" fmla="val 10000"/>
              </a:avLst>
            </a:prstGeom>
            <a:solidFill>
              <a:srgbClr val="56B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733B9A2-D45F-9BE4-C018-B48D90CD35AC}"/>
                </a:ext>
              </a:extLst>
            </p:cNvPr>
            <p:cNvSpPr txBox="1"/>
            <p:nvPr/>
          </p:nvSpPr>
          <p:spPr>
            <a:xfrm>
              <a:off x="21756" y="21756"/>
              <a:ext cx="6642363" cy="699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하이퍼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파라미터 최적화를 통한 성능 개선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F8B667-454D-BD99-0DFE-D186B845D24E}"/>
              </a:ext>
            </a:extLst>
          </p:cNvPr>
          <p:cNvGrpSpPr/>
          <p:nvPr/>
        </p:nvGrpSpPr>
        <p:grpSpPr>
          <a:xfrm>
            <a:off x="694309" y="3874770"/>
            <a:ext cx="7019144" cy="457200"/>
            <a:chOff x="0" y="0"/>
            <a:chExt cx="7530807" cy="74279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210DD3A-DE55-FABB-C2FE-8D2CE5A65D56}"/>
                </a:ext>
              </a:extLst>
            </p:cNvPr>
            <p:cNvSpPr/>
            <p:nvPr/>
          </p:nvSpPr>
          <p:spPr>
            <a:xfrm>
              <a:off x="0" y="0"/>
              <a:ext cx="7530807" cy="742797"/>
            </a:xfrm>
            <a:prstGeom prst="roundRect">
              <a:avLst>
                <a:gd name="adj" fmla="val 10000"/>
              </a:avLst>
            </a:prstGeom>
            <a:solidFill>
              <a:srgbClr val="56B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D319A7D9-986E-14BF-DFAF-8FB07BF5A569}"/>
                </a:ext>
              </a:extLst>
            </p:cNvPr>
            <p:cNvSpPr txBox="1"/>
            <p:nvPr/>
          </p:nvSpPr>
          <p:spPr>
            <a:xfrm>
              <a:off x="21756" y="21756"/>
              <a:ext cx="6642363" cy="699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예측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47CA56C-2731-C045-549A-F834C264DE7A}"/>
              </a:ext>
            </a:extLst>
          </p:cNvPr>
          <p:cNvSpPr txBox="1"/>
          <p:nvPr/>
        </p:nvSpPr>
        <p:spPr>
          <a:xfrm>
            <a:off x="714587" y="2300594"/>
            <a:ext cx="6118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GridSearch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RandomSearch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Bayesian Optimization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최적화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3A8F0-3C50-23D5-1E27-59D0793E7813}"/>
              </a:ext>
            </a:extLst>
          </p:cNvPr>
          <p:cNvSpPr txBox="1"/>
          <p:nvPr/>
        </p:nvSpPr>
        <p:spPr>
          <a:xfrm>
            <a:off x="714587" y="4527054"/>
            <a:ext cx="59798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Accuracy, Precision, Recall, F1 Score, AUC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관찰 및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결론 제시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422534-BA74-4EBA-0F43-DF05298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57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64B-2973-36C0-AEE6-6DE43F3F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</a:t>
            </a:r>
            <a:r>
              <a:rPr lang="ko-KR" altLang="en-US" dirty="0">
                <a:latin typeface="+mj-ea"/>
              </a:rPr>
              <a:t>지속적 최신 악성코드 수집 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BB9F1AA-6DED-692F-369A-51915222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50" y="1863090"/>
            <a:ext cx="4453481" cy="2132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38F161B-A78F-0522-3E2F-95393A59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67" y="3172075"/>
            <a:ext cx="4864865" cy="2132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43FE1F-18C2-454F-DDD4-6BC9B1E15878}"/>
              </a:ext>
            </a:extLst>
          </p:cNvPr>
          <p:cNvSpPr/>
          <p:nvPr/>
        </p:nvSpPr>
        <p:spPr>
          <a:xfrm>
            <a:off x="7372581" y="1863090"/>
            <a:ext cx="3337561" cy="3691890"/>
          </a:xfrm>
          <a:prstGeom prst="roundRect">
            <a:avLst>
              <a:gd name="adj" fmla="val 9277"/>
            </a:avLst>
          </a:prstGeom>
          <a:gradFill flip="none" rotWithShape="1">
            <a:gsLst>
              <a:gs pos="0">
                <a:srgbClr val="9ED7B4">
                  <a:shade val="30000"/>
                  <a:satMod val="115000"/>
                </a:srgbClr>
              </a:gs>
              <a:gs pos="50000">
                <a:srgbClr val="9ED7B4">
                  <a:shade val="67500"/>
                  <a:satMod val="115000"/>
                </a:srgbClr>
              </a:gs>
              <a:gs pos="100000">
                <a:srgbClr val="9ED7B4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Malware Bazaar</a:t>
            </a:r>
            <a:r>
              <a:rPr lang="ko-KR" altLang="en-US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</a:t>
            </a:r>
            <a:endParaRPr lang="en-US" altLang="ko-KR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Any Run </a:t>
            </a:r>
            <a:r>
              <a:rPr lang="ko-KR" altLang="en-US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 사이트를 통해</a:t>
            </a:r>
            <a:endParaRPr lang="en-US" altLang="ko-KR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지속적으로 최신 악성코드</a:t>
            </a:r>
            <a:endParaRPr lang="en-US" altLang="ko-KR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수집 예정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92054-613D-3A7B-F35E-BF945E6F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15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36A7F-174C-C095-237C-D738F69E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03. </a:t>
            </a:r>
            <a:r>
              <a:rPr lang="ko-KR" altLang="en-US" dirty="0">
                <a:latin typeface="+mn-ea"/>
                <a:ea typeface="+mn-ea"/>
              </a:rPr>
              <a:t>머신 러닝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딥러닝 앙상블 계획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8F858-2828-745F-E822-55AFEAB78925}"/>
              </a:ext>
            </a:extLst>
          </p:cNvPr>
          <p:cNvGrpSpPr/>
          <p:nvPr/>
        </p:nvGrpSpPr>
        <p:grpSpPr>
          <a:xfrm>
            <a:off x="1154430" y="1560890"/>
            <a:ext cx="9726930" cy="1605220"/>
            <a:chOff x="1771650" y="1451608"/>
            <a:chExt cx="3200400" cy="34061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0D0F21-B4AE-BFAF-7183-C72A4D1FA5CB}"/>
                </a:ext>
              </a:extLst>
            </p:cNvPr>
            <p:cNvSpPr/>
            <p:nvPr/>
          </p:nvSpPr>
          <p:spPr>
            <a:xfrm>
              <a:off x="1771650" y="1451610"/>
              <a:ext cx="3200400" cy="34061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머신러닝만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혹은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딥러닝만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탐지에 적용하는 기술이 대다수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머신러닝과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딥러닝을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앙상블하여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탐지하는 기술은 몇 없음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700590-CB62-EFA8-8F9C-9B5A297AA420}"/>
                </a:ext>
              </a:extLst>
            </p:cNvPr>
            <p:cNvSpPr/>
            <p:nvPr/>
          </p:nvSpPr>
          <p:spPr>
            <a:xfrm>
              <a:off x="1771650" y="1451608"/>
              <a:ext cx="3200400" cy="1271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현재 탐지 방식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7D7CB0-56C1-D169-0B6B-3194A129B302}"/>
              </a:ext>
            </a:extLst>
          </p:cNvPr>
          <p:cNvGrpSpPr/>
          <p:nvPr/>
        </p:nvGrpSpPr>
        <p:grpSpPr>
          <a:xfrm>
            <a:off x="5233035" y="3366815"/>
            <a:ext cx="1725930" cy="891540"/>
            <a:chOff x="5233035" y="3366815"/>
            <a:chExt cx="1725930" cy="891540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F08CA5DB-C5B3-9182-C74D-9E6A64C8C442}"/>
                </a:ext>
              </a:extLst>
            </p:cNvPr>
            <p:cNvSpPr/>
            <p:nvPr/>
          </p:nvSpPr>
          <p:spPr>
            <a:xfrm rot="5400000">
              <a:off x="5650230" y="2949620"/>
              <a:ext cx="891540" cy="1725930"/>
            </a:xfrm>
            <a:prstGeom prst="homePlate">
              <a:avLst>
                <a:gd name="adj" fmla="val 33502"/>
              </a:avLst>
            </a:prstGeom>
            <a:gradFill flip="none" rotWithShape="1">
              <a:gsLst>
                <a:gs pos="0">
                  <a:srgbClr val="9ED7B4">
                    <a:shade val="30000"/>
                    <a:satMod val="115000"/>
                  </a:srgbClr>
                </a:gs>
                <a:gs pos="50000">
                  <a:srgbClr val="9ED7B4">
                    <a:shade val="67500"/>
                    <a:satMod val="115000"/>
                  </a:srgbClr>
                </a:gs>
                <a:gs pos="100000">
                  <a:srgbClr val="9ED7B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B6AD6B-02D8-A049-E23F-D352E5E003E3}"/>
                </a:ext>
              </a:extLst>
            </p:cNvPr>
            <p:cNvSpPr txBox="1"/>
            <p:nvPr/>
          </p:nvSpPr>
          <p:spPr>
            <a:xfrm>
              <a:off x="5670753" y="35702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앙상블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D43B79-5487-3A05-F57D-EF6C36D02F68}"/>
              </a:ext>
            </a:extLst>
          </p:cNvPr>
          <p:cNvGrpSpPr/>
          <p:nvPr/>
        </p:nvGrpSpPr>
        <p:grpSpPr>
          <a:xfrm>
            <a:off x="1131570" y="4494499"/>
            <a:ext cx="9726930" cy="1605220"/>
            <a:chOff x="1771650" y="1451608"/>
            <a:chExt cx="3200400" cy="34061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50589D0-52B9-B149-769B-7603D4AE2C4F}"/>
                </a:ext>
              </a:extLst>
            </p:cNvPr>
            <p:cNvSpPr/>
            <p:nvPr/>
          </p:nvSpPr>
          <p:spPr>
            <a:xfrm>
              <a:off x="1771650" y="1451610"/>
              <a:ext cx="3200400" cy="34061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머신러닝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모델 제작 후 앙상블 모델 제작한 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두 모델의 성능 비교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성능 비교를 통해 탐지 기술에 앙상블 모델을 활용할 수 있을지에 대한 결론 도출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ACBC21-9AFB-9BCB-745C-6E1A96A85255}"/>
                </a:ext>
              </a:extLst>
            </p:cNvPr>
            <p:cNvSpPr/>
            <p:nvPr/>
          </p:nvSpPr>
          <p:spPr>
            <a:xfrm>
              <a:off x="1771650" y="1451608"/>
              <a:ext cx="3200400" cy="1271832"/>
            </a:xfrm>
            <a:prstGeom prst="rect">
              <a:avLst/>
            </a:prstGeom>
            <a:solidFill>
              <a:srgbClr val="56B6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앙상블 목표 </a:t>
              </a:r>
            </a:p>
          </p:txBody>
        </p: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A0ECE17E-24FC-9E24-BD3F-6A4E99D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6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07AE94D-0CC9-4EBC-AF96-A24B69C68EE2}"/>
              </a:ext>
            </a:extLst>
          </p:cNvPr>
          <p:cNvSpPr txBox="1">
            <a:spLocks/>
          </p:cNvSpPr>
          <p:nvPr/>
        </p:nvSpPr>
        <p:spPr>
          <a:xfrm>
            <a:off x="8100646" y="2328088"/>
            <a:ext cx="2549769" cy="354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8F4217C9-F3E6-6813-A1F0-F81D135CE651}"/>
              </a:ext>
            </a:extLst>
          </p:cNvPr>
          <p:cNvSpPr txBox="1">
            <a:spLocks/>
          </p:cNvSpPr>
          <p:nvPr/>
        </p:nvSpPr>
        <p:spPr>
          <a:xfrm>
            <a:off x="8100645" y="2328088"/>
            <a:ext cx="2549769" cy="354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A62AEC-B632-5F13-C3BA-218749D3B3E4}"/>
              </a:ext>
            </a:extLst>
          </p:cNvPr>
          <p:cNvSpPr/>
          <p:nvPr/>
        </p:nvSpPr>
        <p:spPr>
          <a:xfrm>
            <a:off x="0" y="0"/>
            <a:ext cx="3305908" cy="6858000"/>
          </a:xfrm>
          <a:prstGeom prst="rect">
            <a:avLst/>
          </a:prstGeom>
          <a:solidFill>
            <a:srgbClr val="56B674"/>
          </a:solidFill>
          <a:ln>
            <a:solidFill>
              <a:srgbClr val="56B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Contents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3BADD-1194-DE3B-6C5B-B2C617DA9256}"/>
              </a:ext>
            </a:extLst>
          </p:cNvPr>
          <p:cNvSpPr txBox="1"/>
          <p:nvPr/>
        </p:nvSpPr>
        <p:spPr>
          <a:xfrm>
            <a:off x="3768433" y="745669"/>
            <a:ext cx="5421749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solidFill>
                  <a:srgbClr val="56B674"/>
                </a:solidFill>
              </a:rPr>
              <a:t>프로젝트 소개</a:t>
            </a:r>
            <a:endParaRPr lang="en-US" altLang="ko-KR" sz="2000" b="1" dirty="0">
              <a:solidFill>
                <a:srgbClr val="56B674"/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팀원소개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프로젝트 선정 배경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프로젝트 개요</a:t>
            </a:r>
            <a:endParaRPr lang="en-US" altLang="ko-KR" sz="1400" b="1" dirty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dirty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solidFill>
                  <a:srgbClr val="56B674"/>
                </a:solidFill>
                <a:latin typeface="+mj-ea"/>
                <a:ea typeface="+mj-ea"/>
              </a:rPr>
              <a:t>프로젝트 진행 현황</a:t>
            </a:r>
            <a:endParaRPr lang="en-US" altLang="ko-KR" sz="2000" b="1" dirty="0">
              <a:solidFill>
                <a:srgbClr val="56B674"/>
              </a:solidFill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진행 상황 요약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j-ea"/>
                <a:ea typeface="+mj-ea"/>
              </a:rPr>
              <a:t>csv</a:t>
            </a:r>
            <a:r>
              <a:rPr lang="ko-KR" altLang="en-US" sz="1400" b="1" dirty="0">
                <a:latin typeface="+mj-ea"/>
                <a:ea typeface="+mj-ea"/>
              </a:rPr>
              <a:t>로 저장하는 악성코드 분석 자동화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정상 데이터셋 수집 현황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악성 데이터셋 수집 현황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>
                <a:solidFill>
                  <a:srgbClr val="56B674"/>
                </a:solidFill>
                <a:latin typeface="+mj-ea"/>
                <a:ea typeface="+mj-ea"/>
              </a:rPr>
              <a:t>프로젝트 추후 계획</a:t>
            </a:r>
            <a:endParaRPr lang="en-US" altLang="ko-KR" sz="2000" b="1" dirty="0">
              <a:solidFill>
                <a:srgbClr val="56B674"/>
              </a:solidFill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j-ea"/>
                <a:ea typeface="+mj-ea"/>
              </a:rPr>
              <a:t>AI</a:t>
            </a:r>
            <a:r>
              <a:rPr lang="ko-KR" altLang="en-US" sz="1400" b="1" dirty="0">
                <a:latin typeface="+mj-ea"/>
                <a:ea typeface="+mj-ea"/>
              </a:rPr>
              <a:t> 학습 계획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지속적 최신 악성코드 수집 </a:t>
            </a:r>
            <a:endParaRPr lang="en-US" altLang="ko-KR" sz="1400" b="1" dirty="0">
              <a:latin typeface="+mj-ea"/>
              <a:ea typeface="+mj-ea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err="1">
                <a:latin typeface="+mj-ea"/>
                <a:ea typeface="+mj-ea"/>
              </a:rPr>
              <a:t>머신러닝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딥러닝 앙상블 계획 </a:t>
            </a:r>
            <a:endParaRPr lang="en-US" altLang="ko-KR" sz="1400" b="1" dirty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7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C79D-E27D-0EAC-E41E-E87829C3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05" y="1044583"/>
            <a:ext cx="992726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F4BA85-B329-786C-695D-C7AC7AABC905}"/>
              </a:ext>
            </a:extLst>
          </p:cNvPr>
          <p:cNvSpPr/>
          <p:nvPr/>
        </p:nvSpPr>
        <p:spPr>
          <a:xfrm>
            <a:off x="10207796" y="4963374"/>
            <a:ext cx="1148316" cy="10845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악파고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5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00EDB9C-BF88-F52E-4095-45F1B622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515937"/>
            <a:ext cx="9144000" cy="2387600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01. </a:t>
            </a:r>
            <a:b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프로젝트 소개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2B2E072-EE3F-1E85-94FB-9ECEB634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3154364"/>
            <a:ext cx="9144000" cy="2741612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팀원소개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02.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프로젝트 선정 배경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프로젝트 개요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B63991-50C2-2754-1557-5A9F23FB3CE1}"/>
              </a:ext>
            </a:extLst>
          </p:cNvPr>
          <p:cNvSpPr/>
          <p:nvPr/>
        </p:nvSpPr>
        <p:spPr>
          <a:xfrm>
            <a:off x="0" y="1322388"/>
            <a:ext cx="88900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542B-4A60-BE73-46CE-1DDE70F4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01. </a:t>
            </a:r>
            <a:r>
              <a:rPr lang="ko-KR" altLang="en-US" dirty="0">
                <a:latin typeface="+mj-ea"/>
              </a:rPr>
              <a:t>팀원소개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81619-EF60-5084-9DEC-0E03CE94D855}"/>
              </a:ext>
            </a:extLst>
          </p:cNvPr>
          <p:cNvSpPr txBox="1"/>
          <p:nvPr/>
        </p:nvSpPr>
        <p:spPr>
          <a:xfrm>
            <a:off x="398253" y="1241171"/>
            <a:ext cx="77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악파고</a:t>
            </a:r>
            <a:r>
              <a:rPr lang="ko-KR" altLang="en-US" b="1" dirty="0"/>
              <a:t> 팀입니다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C5A85B2-8D9A-2154-BD2E-FE4A278779DA}"/>
              </a:ext>
            </a:extLst>
          </p:cNvPr>
          <p:cNvSpPr/>
          <p:nvPr/>
        </p:nvSpPr>
        <p:spPr>
          <a:xfrm>
            <a:off x="398253" y="1741252"/>
            <a:ext cx="11365122" cy="4448534"/>
          </a:xfrm>
          <a:prstGeom prst="frame">
            <a:avLst>
              <a:gd name="adj1" fmla="val 630"/>
            </a:avLst>
          </a:prstGeom>
          <a:solidFill>
            <a:srgbClr val="56B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56B674"/>
              </a:highlight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AB0B1F9C-7FA9-3DC5-9BE9-4CA2BD66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09CD3D-A958-3321-8F15-6242A878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41" y="4037285"/>
            <a:ext cx="1293885" cy="17251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4BC422-B794-B6E9-A87C-1DC1AFC79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94" y="4075369"/>
            <a:ext cx="1206429" cy="16085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61D80A-D3B0-9D8A-3B7A-1AEE0D242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31" y="4037285"/>
            <a:ext cx="1311919" cy="16867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CD6AA-7A02-E85F-301F-39505E09B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71" y="2011048"/>
            <a:ext cx="1222023" cy="15724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E7033B-998A-6818-F382-14C7145F5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78" y="1896734"/>
            <a:ext cx="1223675" cy="16867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8CF12E4-73A5-6DB1-A3B1-59FE5EDA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52" y="4075369"/>
            <a:ext cx="1289609" cy="16387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370BEF2-15B5-E722-DD71-A36073BC6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1" y="4075369"/>
            <a:ext cx="1268456" cy="1610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D83A2-81B1-99BA-6444-5B1CE1DA181A}"/>
              </a:ext>
            </a:extLst>
          </p:cNvPr>
          <p:cNvSpPr txBox="1"/>
          <p:nvPr/>
        </p:nvSpPr>
        <p:spPr>
          <a:xfrm>
            <a:off x="4239904" y="363463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손승호 멘토님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34849-6F12-6C51-231E-F522C9707401}"/>
              </a:ext>
            </a:extLst>
          </p:cNvPr>
          <p:cNvSpPr txBox="1"/>
          <p:nvPr/>
        </p:nvSpPr>
        <p:spPr>
          <a:xfrm>
            <a:off x="6423732" y="363463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김두영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PL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42D-9CE2-24C1-718B-60CCD1C15F00}"/>
              </a:ext>
            </a:extLst>
          </p:cNvPr>
          <p:cNvSpPr txBox="1"/>
          <p:nvPr/>
        </p:nvSpPr>
        <p:spPr>
          <a:xfrm>
            <a:off x="4604770" y="576117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오태호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PM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00981-7730-F61F-544C-F7F7C91D4439}"/>
              </a:ext>
            </a:extLst>
          </p:cNvPr>
          <p:cNvSpPr txBox="1"/>
          <p:nvPr/>
        </p:nvSpPr>
        <p:spPr>
          <a:xfrm>
            <a:off x="6646861" y="576411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김나연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AFB92-79A7-5886-9A59-174AE6A111D1}"/>
              </a:ext>
            </a:extLst>
          </p:cNvPr>
          <p:cNvSpPr txBox="1"/>
          <p:nvPr/>
        </p:nvSpPr>
        <p:spPr>
          <a:xfrm>
            <a:off x="8332321" y="576411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김상훈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4FEF-934E-4305-5560-48593088036E}"/>
              </a:ext>
            </a:extLst>
          </p:cNvPr>
          <p:cNvSpPr txBox="1"/>
          <p:nvPr/>
        </p:nvSpPr>
        <p:spPr>
          <a:xfrm>
            <a:off x="10226669" y="576411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허라영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64B64-4C90-C481-852A-F898722424BD}"/>
              </a:ext>
            </a:extLst>
          </p:cNvPr>
          <p:cNvSpPr txBox="1"/>
          <p:nvPr/>
        </p:nvSpPr>
        <p:spPr>
          <a:xfrm>
            <a:off x="2937782" y="576117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이시언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55FAD-55EC-E77B-5B80-90DA5F99A088}"/>
              </a:ext>
            </a:extLst>
          </p:cNvPr>
          <p:cNvSpPr txBox="1"/>
          <p:nvPr/>
        </p:nvSpPr>
        <p:spPr>
          <a:xfrm>
            <a:off x="1227132" y="576411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임나현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A9187BD-32D3-57B9-1D05-782E5AD0D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78" y="4097717"/>
            <a:ext cx="1293885" cy="16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36A7F-174C-C095-237C-D738F69E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02. </a:t>
            </a:r>
            <a:r>
              <a:rPr lang="ko-KR" altLang="en-US" dirty="0">
                <a:latin typeface="+mn-ea"/>
                <a:ea typeface="+mn-ea"/>
              </a:rPr>
              <a:t>프로젝트 선정 배경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8F858-2828-745F-E822-55AFEAB78925}"/>
              </a:ext>
            </a:extLst>
          </p:cNvPr>
          <p:cNvGrpSpPr/>
          <p:nvPr/>
        </p:nvGrpSpPr>
        <p:grpSpPr>
          <a:xfrm>
            <a:off x="1577340" y="1577340"/>
            <a:ext cx="4286250" cy="2754630"/>
            <a:chOff x="1771650" y="1451610"/>
            <a:chExt cx="3200400" cy="34061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0D0F21-B4AE-BFAF-7183-C72A4D1FA5CB}"/>
                </a:ext>
              </a:extLst>
            </p:cNvPr>
            <p:cNvSpPr/>
            <p:nvPr/>
          </p:nvSpPr>
          <p:spPr>
            <a:xfrm>
              <a:off x="1771650" y="1451610"/>
              <a:ext cx="3200400" cy="34061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기존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시그니처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기반 탐지 방식의 한계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패턴 분석까지 상당한 시간 소요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악성코드와 정상 프로그램의 패턴 유사성으로 오진 사례 발생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700590-CB62-EFA8-8F9C-9B5A297AA420}"/>
                </a:ext>
              </a:extLst>
            </p:cNvPr>
            <p:cNvSpPr/>
            <p:nvPr/>
          </p:nvSpPr>
          <p:spPr>
            <a:xfrm>
              <a:off x="1771650" y="1451610"/>
              <a:ext cx="3200400" cy="862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한계 </a:t>
              </a: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탐지 방식의 한계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8CE9E1-A800-E266-DED1-5E06EBA637CC}"/>
              </a:ext>
            </a:extLst>
          </p:cNvPr>
          <p:cNvGrpSpPr/>
          <p:nvPr/>
        </p:nvGrpSpPr>
        <p:grpSpPr>
          <a:xfrm>
            <a:off x="6176010" y="1577340"/>
            <a:ext cx="4251960" cy="2754630"/>
            <a:chOff x="1771650" y="1451610"/>
            <a:chExt cx="3200400" cy="34061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81099E0-62B9-3567-0809-F01BB9122F3B}"/>
                </a:ext>
              </a:extLst>
            </p:cNvPr>
            <p:cNvSpPr/>
            <p:nvPr/>
          </p:nvSpPr>
          <p:spPr>
            <a:xfrm>
              <a:off x="1771650" y="1451610"/>
              <a:ext cx="3200400" cy="34061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6233AF-01BF-7E82-EFFD-5EB63B807FB6}"/>
                </a:ext>
              </a:extLst>
            </p:cNvPr>
            <p:cNvSpPr/>
            <p:nvPr/>
          </p:nvSpPr>
          <p:spPr>
            <a:xfrm>
              <a:off x="1771650" y="1451610"/>
              <a:ext cx="3200400" cy="862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한계 </a:t>
              </a: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보안 소프트웨어 우회</a:t>
              </a:r>
            </a:p>
          </p:txBody>
        </p:sp>
      </p:grpSp>
      <p:sp>
        <p:nvSpPr>
          <p:cNvPr id="16" name="액자 15">
            <a:extLst>
              <a:ext uri="{FF2B5EF4-FFF2-40B4-BE49-F238E27FC236}">
                <a16:creationId xmlns:a16="http://schemas.microsoft.com/office/drawing/2014/main" id="{EFDAD366-9493-89FA-53F6-68962F8C038F}"/>
              </a:ext>
            </a:extLst>
          </p:cNvPr>
          <p:cNvSpPr/>
          <p:nvPr/>
        </p:nvSpPr>
        <p:spPr>
          <a:xfrm>
            <a:off x="1577340" y="4778901"/>
            <a:ext cx="8850630" cy="894332"/>
          </a:xfrm>
          <a:prstGeom prst="frame">
            <a:avLst>
              <a:gd name="adj1" fmla="val 2900"/>
            </a:avLst>
          </a:prstGeom>
          <a:solidFill>
            <a:srgbClr val="56B674"/>
          </a:solidFill>
          <a:ln>
            <a:solidFill>
              <a:srgbClr val="56B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7F680-BEDE-A90A-5DB8-9439AA115627}"/>
              </a:ext>
            </a:extLst>
          </p:cNvPr>
          <p:cNvSpPr txBox="1"/>
          <p:nvPr/>
        </p:nvSpPr>
        <p:spPr>
          <a:xfrm>
            <a:off x="6176010" y="2712055"/>
            <a:ext cx="4251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j-ea"/>
                <a:ea typeface="+mj-ea"/>
              </a:rPr>
              <a:t>Virustotal</a:t>
            </a:r>
            <a:r>
              <a:rPr lang="en-US" altLang="ko-KR" b="1" dirty="0">
                <a:latin typeface="+mj-ea"/>
                <a:ea typeface="+mj-ea"/>
              </a:rPr>
              <a:t>, Cuckoo Sandbox </a:t>
            </a:r>
            <a:r>
              <a:rPr lang="ko-KR" altLang="en-US" b="1" dirty="0">
                <a:latin typeface="+mj-ea"/>
                <a:ea typeface="+mj-ea"/>
              </a:rPr>
              <a:t>등을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    </a:t>
            </a:r>
            <a:r>
              <a:rPr lang="ko-KR" altLang="en-US" b="1" dirty="0">
                <a:latin typeface="+mj-ea"/>
                <a:ea typeface="+mj-ea"/>
              </a:rPr>
              <a:t>이용한 공격자의 악성코드 테스트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    및 우회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B5A2C-D910-29A2-CBE2-EF58FAA47F33}"/>
              </a:ext>
            </a:extLst>
          </p:cNvPr>
          <p:cNvSpPr txBox="1"/>
          <p:nvPr/>
        </p:nvSpPr>
        <p:spPr>
          <a:xfrm>
            <a:off x="1930717" y="5027286"/>
            <a:ext cx="814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고도화 되어가는 악성코드에 대해 신속한 대응의 필요성 대두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BFB63E60-F9AB-46DF-0FAF-16478ECC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542B-4A60-BE73-46CE-1DDE70F4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03. </a:t>
            </a:r>
            <a:r>
              <a:rPr lang="ko-KR" altLang="en-US" dirty="0">
                <a:latin typeface="+mj-ea"/>
              </a:rPr>
              <a:t>프로젝트 개요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D2B0CE-E73F-5C1C-71E8-89E3F099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50" y="3033561"/>
            <a:ext cx="1204554" cy="12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3E982669-F888-141C-AB88-887F6BDD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75" y="3033561"/>
            <a:ext cx="1204554" cy="12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3631107-94DC-FA28-B9BF-48D5233F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51" y="3033730"/>
            <a:ext cx="1204554" cy="12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2312A115-EE22-84F6-3159-B1B61F03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25" y="2891662"/>
            <a:ext cx="1204554" cy="12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81619-EF60-5084-9DEC-0E03CE94D855}"/>
              </a:ext>
            </a:extLst>
          </p:cNvPr>
          <p:cNvSpPr txBox="1"/>
          <p:nvPr/>
        </p:nvSpPr>
        <p:spPr>
          <a:xfrm>
            <a:off x="398253" y="1241171"/>
            <a:ext cx="77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행위 분석 데이터 활용과 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학습으로 악성코드의 탐지 및 분석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C5A85B2-8D9A-2154-BD2E-FE4A278779DA}"/>
              </a:ext>
            </a:extLst>
          </p:cNvPr>
          <p:cNvSpPr/>
          <p:nvPr/>
        </p:nvSpPr>
        <p:spPr>
          <a:xfrm>
            <a:off x="398253" y="1741252"/>
            <a:ext cx="11365122" cy="4448534"/>
          </a:xfrm>
          <a:prstGeom prst="frame">
            <a:avLst>
              <a:gd name="adj1" fmla="val 630"/>
            </a:avLst>
          </a:prstGeom>
          <a:solidFill>
            <a:srgbClr val="56B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56B674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F0FEA-0151-F3E3-632C-6107C1EFA752}"/>
              </a:ext>
            </a:extLst>
          </p:cNvPr>
          <p:cNvSpPr txBox="1"/>
          <p:nvPr/>
        </p:nvSpPr>
        <p:spPr>
          <a:xfrm>
            <a:off x="1329578" y="437148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데이터 수집</a:t>
            </a:r>
            <a:endParaRPr lang="en-US" altLang="ko-KR" b="1" dirty="0"/>
          </a:p>
          <a:p>
            <a:pPr algn="ctr"/>
            <a:r>
              <a:rPr lang="ko-KR" altLang="en-US" b="1" dirty="0"/>
              <a:t>및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B5F06-8D04-B517-9355-8F8D42F22ABF}"/>
              </a:ext>
            </a:extLst>
          </p:cNvPr>
          <p:cNvSpPr txBox="1"/>
          <p:nvPr/>
        </p:nvSpPr>
        <p:spPr>
          <a:xfrm>
            <a:off x="4180877" y="43713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악성코드</a:t>
            </a:r>
            <a:endParaRPr lang="en-US" altLang="ko-KR" b="1" dirty="0"/>
          </a:p>
          <a:p>
            <a:pPr algn="ctr"/>
            <a:r>
              <a:rPr lang="ko-KR" altLang="en-US" b="1" dirty="0"/>
              <a:t>행위 분석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19989-FB2A-90C2-29BA-263CFD1B1379}"/>
              </a:ext>
            </a:extLst>
          </p:cNvPr>
          <p:cNvSpPr txBox="1"/>
          <p:nvPr/>
        </p:nvSpPr>
        <p:spPr>
          <a:xfrm>
            <a:off x="6839009" y="4362619"/>
            <a:ext cx="117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머신러닝</a:t>
            </a:r>
            <a:endParaRPr lang="en-US" altLang="ko-KR" b="1" dirty="0"/>
          </a:p>
          <a:p>
            <a:pPr algn="ctr"/>
            <a:r>
              <a:rPr lang="ko-KR" altLang="en-US" b="1" dirty="0"/>
              <a:t>모델 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43024-9A95-435B-E0A3-427AC4DCA658}"/>
              </a:ext>
            </a:extLst>
          </p:cNvPr>
          <p:cNvSpPr txBox="1"/>
          <p:nvPr/>
        </p:nvSpPr>
        <p:spPr>
          <a:xfrm>
            <a:off x="9282360" y="43713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모델 평가</a:t>
            </a:r>
            <a:endParaRPr lang="en-US" altLang="ko-KR" b="1" dirty="0"/>
          </a:p>
          <a:p>
            <a:pPr algn="ctr"/>
            <a:r>
              <a:rPr lang="ko-KR" altLang="en-US" b="1" dirty="0"/>
              <a:t>및 검증</a:t>
            </a:r>
            <a:endParaRPr lang="en-US" altLang="ko-KR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D42953-F6A6-9F6D-F507-903DF1B9E403}"/>
              </a:ext>
            </a:extLst>
          </p:cNvPr>
          <p:cNvCxnSpPr>
            <a:cxnSpLocks/>
          </p:cNvCxnSpPr>
          <p:nvPr/>
        </p:nvCxnSpPr>
        <p:spPr>
          <a:xfrm>
            <a:off x="3019425" y="3590925"/>
            <a:ext cx="619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EEF22E-87D1-3B54-BE70-D1FBEB8E516A}"/>
              </a:ext>
            </a:extLst>
          </p:cNvPr>
          <p:cNvCxnSpPr>
            <a:cxnSpLocks/>
          </p:cNvCxnSpPr>
          <p:nvPr/>
        </p:nvCxnSpPr>
        <p:spPr>
          <a:xfrm>
            <a:off x="5848350" y="3581400"/>
            <a:ext cx="619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E5C524-02F2-7C22-CCD6-251A29E8201B}"/>
              </a:ext>
            </a:extLst>
          </p:cNvPr>
          <p:cNvCxnSpPr>
            <a:cxnSpLocks/>
          </p:cNvCxnSpPr>
          <p:nvPr/>
        </p:nvCxnSpPr>
        <p:spPr>
          <a:xfrm>
            <a:off x="8324850" y="3590925"/>
            <a:ext cx="619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AB0B1F9C-7FA9-3DC5-9BE9-4CA2BD66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3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00EDB9C-BF88-F52E-4095-45F1B622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515937"/>
            <a:ext cx="9144000" cy="2387600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02. </a:t>
            </a:r>
            <a:b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프로젝트 진행 현황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2B2E072-EE3F-1E85-94FB-9ECEB634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3049588"/>
            <a:ext cx="9144000" cy="332263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진행 상황 요약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02. CSV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로 저장하는 악성코드 분석 자동화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정상 데이터셋 수집 현황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04.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악성 데이터셋 수집 현황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B63991-50C2-2754-1557-5A9F23FB3CE1}"/>
              </a:ext>
            </a:extLst>
          </p:cNvPr>
          <p:cNvSpPr/>
          <p:nvPr/>
        </p:nvSpPr>
        <p:spPr>
          <a:xfrm>
            <a:off x="0" y="1322388"/>
            <a:ext cx="88900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542B-4A60-BE73-46CE-1DDE70F4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3" y="318289"/>
            <a:ext cx="7315200" cy="8943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01.</a:t>
            </a:r>
            <a:r>
              <a:rPr lang="ko-KR" altLang="en-US" dirty="0">
                <a:latin typeface="+mj-ea"/>
              </a:rPr>
              <a:t> 진행상황 요약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81619-EF60-5084-9DEC-0E03CE94D855}"/>
              </a:ext>
            </a:extLst>
          </p:cNvPr>
          <p:cNvSpPr txBox="1"/>
          <p:nvPr/>
        </p:nvSpPr>
        <p:spPr>
          <a:xfrm>
            <a:off x="398253" y="1212621"/>
            <a:ext cx="77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중간 발표일</a:t>
            </a:r>
            <a:r>
              <a:rPr lang="en-US" altLang="ko-KR" b="1" dirty="0"/>
              <a:t>(05.25)</a:t>
            </a:r>
            <a:r>
              <a:rPr lang="ko-KR" altLang="en-US" b="1" dirty="0"/>
              <a:t>까지 프로젝트 진행 성과입니다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268F94-62B5-48CC-076F-5D7A791106D1}"/>
              </a:ext>
            </a:extLst>
          </p:cNvPr>
          <p:cNvGrpSpPr/>
          <p:nvPr/>
        </p:nvGrpSpPr>
        <p:grpSpPr>
          <a:xfrm>
            <a:off x="574098" y="1714499"/>
            <a:ext cx="11096487" cy="4416670"/>
            <a:chOff x="574098" y="1714499"/>
            <a:chExt cx="11096487" cy="4416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9C4EE3-E02E-C271-0DAF-52DEDF5C03CA}"/>
                </a:ext>
              </a:extLst>
            </p:cNvPr>
            <p:cNvSpPr/>
            <p:nvPr/>
          </p:nvSpPr>
          <p:spPr>
            <a:xfrm>
              <a:off x="8370801" y="1714499"/>
              <a:ext cx="3276059" cy="1056765"/>
            </a:xfrm>
            <a:prstGeom prst="rect">
              <a:avLst/>
            </a:prstGeom>
            <a:solidFill>
              <a:srgbClr val="56B674"/>
            </a:solidFill>
            <a:ln>
              <a:solidFill>
                <a:srgbClr val="56B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563912D-EA4E-99FD-AB63-6A991313C69E}"/>
                </a:ext>
              </a:extLst>
            </p:cNvPr>
            <p:cNvSpPr/>
            <p:nvPr/>
          </p:nvSpPr>
          <p:spPr>
            <a:xfrm>
              <a:off x="4516989" y="1737225"/>
              <a:ext cx="3276059" cy="1056765"/>
            </a:xfrm>
            <a:prstGeom prst="rect">
              <a:avLst/>
            </a:prstGeom>
            <a:solidFill>
              <a:srgbClr val="56B674"/>
            </a:solidFill>
            <a:ln>
              <a:solidFill>
                <a:srgbClr val="56B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C394F8-EBB0-A7F8-1B65-5BF3A5C84ACE}"/>
                </a:ext>
              </a:extLst>
            </p:cNvPr>
            <p:cNvSpPr/>
            <p:nvPr/>
          </p:nvSpPr>
          <p:spPr>
            <a:xfrm>
              <a:off x="580029" y="1714499"/>
              <a:ext cx="3276059" cy="1056765"/>
            </a:xfrm>
            <a:prstGeom prst="rect">
              <a:avLst/>
            </a:prstGeom>
            <a:solidFill>
              <a:srgbClr val="56B674"/>
            </a:solidFill>
            <a:ln>
              <a:solidFill>
                <a:srgbClr val="56B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C3D330-D20C-388E-46C6-8E1B11E34775}"/>
                </a:ext>
              </a:extLst>
            </p:cNvPr>
            <p:cNvGrpSpPr/>
            <p:nvPr/>
          </p:nvGrpSpPr>
          <p:grpSpPr>
            <a:xfrm>
              <a:off x="574098" y="1714500"/>
              <a:ext cx="3299784" cy="4416669"/>
              <a:chOff x="398253" y="1714500"/>
              <a:chExt cx="3299784" cy="474237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607E89E-1832-2BEF-6B7B-256A7FD41F30}"/>
                  </a:ext>
                </a:extLst>
              </p:cNvPr>
              <p:cNvGrpSpPr/>
              <p:nvPr/>
            </p:nvGrpSpPr>
            <p:grpSpPr>
              <a:xfrm>
                <a:off x="398253" y="1714500"/>
                <a:ext cx="3287922" cy="4742372"/>
                <a:chOff x="398253" y="1714500"/>
                <a:chExt cx="3287922" cy="4742372"/>
              </a:xfrm>
              <a:solidFill>
                <a:srgbClr val="56B674"/>
              </a:solidFill>
            </p:grpSpPr>
            <p:sp>
              <p:nvSpPr>
                <p:cNvPr id="7" name="액자 6">
                  <a:extLst>
                    <a:ext uri="{FF2B5EF4-FFF2-40B4-BE49-F238E27FC236}">
                      <a16:creationId xmlns:a16="http://schemas.microsoft.com/office/drawing/2014/main" id="{DC5A85B2-8D9A-2154-BD2E-FE4A278779DA}"/>
                    </a:ext>
                  </a:extLst>
                </p:cNvPr>
                <p:cNvSpPr/>
                <p:nvPr/>
              </p:nvSpPr>
              <p:spPr>
                <a:xfrm>
                  <a:off x="398253" y="1714500"/>
                  <a:ext cx="3287922" cy="4742372"/>
                </a:xfrm>
                <a:prstGeom prst="frame">
                  <a:avLst>
                    <a:gd name="adj1" fmla="val 6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5D5497B-86D6-E205-4806-DAB086D1B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253" y="2849196"/>
                  <a:ext cx="3281991" cy="0"/>
                </a:xfrm>
                <a:prstGeom prst="line">
                  <a:avLst/>
                </a:prstGeom>
                <a:grpFill/>
                <a:ln w="19050">
                  <a:solidFill>
                    <a:srgbClr val="56B67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F1DD6C-E2F0-62AA-0EAC-3328C6DD603B}"/>
                  </a:ext>
                </a:extLst>
              </p:cNvPr>
              <p:cNvSpPr txBox="1"/>
              <p:nvPr/>
            </p:nvSpPr>
            <p:spPr>
              <a:xfrm>
                <a:off x="404185" y="2081793"/>
                <a:ext cx="3293852" cy="42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</a:rPr>
                  <a:t>스터디 진행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B1B8C6-8E4A-54CC-4701-89B4B3306D24}"/>
                  </a:ext>
                </a:extLst>
              </p:cNvPr>
              <p:cNvSpPr txBox="1"/>
              <p:nvPr/>
            </p:nvSpPr>
            <p:spPr>
              <a:xfrm>
                <a:off x="398253" y="3073313"/>
                <a:ext cx="3287921" cy="2260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>
                    <a:latin typeface="새굴림" panose="02030600000101010101" pitchFamily="18" charset="-127"/>
                    <a:ea typeface="새굴림" panose="02030600000101010101" pitchFamily="18" charset="-127"/>
                  </a:rPr>
                  <a:t>코랩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및 파이썬 기초</a:t>
                </a:r>
                <a:endPara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err="1">
                    <a:latin typeface="새굴림" panose="02030600000101010101" pitchFamily="18" charset="-127"/>
                    <a:ea typeface="새굴림" panose="02030600000101010101" pitchFamily="18" charset="-127"/>
                  </a:rPr>
                  <a:t>Capa</a:t>
                </a:r>
                <a:r>
                  <a:rPr lang="en-US" altLang="ko-KR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rule 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분석</a:t>
                </a:r>
                <a:endPara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err="1">
                    <a:latin typeface="새굴림" panose="02030600000101010101" pitchFamily="18" charset="-127"/>
                    <a:ea typeface="새굴림" panose="02030600000101010101" pitchFamily="18" charset="-127"/>
                  </a:rPr>
                  <a:t>Numpy.pandas</a:t>
                </a:r>
                <a:endPara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>
                    <a:latin typeface="새굴림" panose="02030600000101010101" pitchFamily="18" charset="-127"/>
                    <a:ea typeface="새굴림" panose="02030600000101010101" pitchFamily="18" charset="-127"/>
                  </a:rPr>
                  <a:t>머신러닝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알고리즘</a:t>
                </a:r>
                <a:r>
                  <a:rPr lang="en-US" altLang="ko-KR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, 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튜닝</a:t>
                </a:r>
                <a:endPara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  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방법</a:t>
                </a:r>
                <a:endPara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8237547-D8F0-E778-066F-8925CB03E388}"/>
                </a:ext>
              </a:extLst>
            </p:cNvPr>
            <p:cNvGrpSpPr/>
            <p:nvPr/>
          </p:nvGrpSpPr>
          <p:grpSpPr>
            <a:xfrm>
              <a:off x="4511057" y="1714500"/>
              <a:ext cx="3303174" cy="4416669"/>
              <a:chOff x="398253" y="1714500"/>
              <a:chExt cx="3303174" cy="474237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724FF24-C452-DC63-43FF-E6177743D895}"/>
                  </a:ext>
                </a:extLst>
              </p:cNvPr>
              <p:cNvGrpSpPr/>
              <p:nvPr/>
            </p:nvGrpSpPr>
            <p:grpSpPr>
              <a:xfrm>
                <a:off x="398253" y="1714500"/>
                <a:ext cx="3287922" cy="4742372"/>
                <a:chOff x="398253" y="1714500"/>
                <a:chExt cx="3287922" cy="4742372"/>
              </a:xfrm>
              <a:solidFill>
                <a:srgbClr val="56B674"/>
              </a:solidFill>
            </p:grpSpPr>
            <p:sp>
              <p:nvSpPr>
                <p:cNvPr id="16" name="액자 15">
                  <a:extLst>
                    <a:ext uri="{FF2B5EF4-FFF2-40B4-BE49-F238E27FC236}">
                      <a16:creationId xmlns:a16="http://schemas.microsoft.com/office/drawing/2014/main" id="{739A5382-144B-3EC3-D7E2-1EB31D3D69F6}"/>
                    </a:ext>
                  </a:extLst>
                </p:cNvPr>
                <p:cNvSpPr/>
                <p:nvPr/>
              </p:nvSpPr>
              <p:spPr>
                <a:xfrm>
                  <a:off x="398253" y="1714500"/>
                  <a:ext cx="3287922" cy="4742372"/>
                </a:xfrm>
                <a:prstGeom prst="frame">
                  <a:avLst>
                    <a:gd name="adj1" fmla="val 6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7806D6B-FE8A-9F3F-78C1-E33EF93A6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253" y="2849196"/>
                  <a:ext cx="3281991" cy="0"/>
                </a:xfrm>
                <a:prstGeom prst="line">
                  <a:avLst/>
                </a:prstGeom>
                <a:grpFill/>
                <a:ln w="19050">
                  <a:solidFill>
                    <a:srgbClr val="56B67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960FCC-A725-8FEB-A317-66398D39C69E}"/>
                  </a:ext>
                </a:extLst>
              </p:cNvPr>
              <p:cNvSpPr txBox="1"/>
              <p:nvPr/>
            </p:nvSpPr>
            <p:spPr>
              <a:xfrm>
                <a:off x="407575" y="1988673"/>
                <a:ext cx="3293852" cy="76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악성코드 분석 결과</a:t>
                </a:r>
                <a:endParaRPr lang="en-US" altLang="ko-KR" sz="2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csv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로 저장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6BC99-6C80-374A-41B2-D6D4B6B5B704}"/>
                  </a:ext>
                </a:extLst>
              </p:cNvPr>
              <p:cNvSpPr txBox="1"/>
              <p:nvPr/>
            </p:nvSpPr>
            <p:spPr>
              <a:xfrm>
                <a:off x="398253" y="3085901"/>
                <a:ext cx="3287921" cy="92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>
                    <a:latin typeface="새굴림" panose="02030600000101010101" pitchFamily="18" charset="-127"/>
                    <a:ea typeface="새굴림" panose="02030600000101010101" pitchFamily="18" charset="-127"/>
                  </a:rPr>
                  <a:t>파이썬을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활용해</a:t>
                </a:r>
                <a:r>
                  <a:rPr lang="en-US" altLang="ko-KR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, 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원하는</a:t>
                </a:r>
                <a:endPara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   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정보를 </a:t>
                </a:r>
                <a:r>
                  <a:rPr lang="en-US" altLang="ko-KR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csv</a:t>
                </a:r>
                <a:r>
                  <a:rPr lang="ko-KR" altLang="en-US" b="1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에 저장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D3C8B0D-0E04-F402-50B0-4661E5E65A90}"/>
                </a:ext>
              </a:extLst>
            </p:cNvPr>
            <p:cNvGrpSpPr/>
            <p:nvPr/>
          </p:nvGrpSpPr>
          <p:grpSpPr>
            <a:xfrm>
              <a:off x="8370801" y="1714500"/>
              <a:ext cx="3299784" cy="4416669"/>
              <a:chOff x="398253" y="1714500"/>
              <a:chExt cx="3299784" cy="474237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246EF3B-5007-B2D2-7FEA-AA7BE5F95F73}"/>
                  </a:ext>
                </a:extLst>
              </p:cNvPr>
              <p:cNvGrpSpPr/>
              <p:nvPr/>
            </p:nvGrpSpPr>
            <p:grpSpPr>
              <a:xfrm>
                <a:off x="398253" y="1714500"/>
                <a:ext cx="3287922" cy="4742372"/>
                <a:chOff x="398253" y="1714500"/>
                <a:chExt cx="3287922" cy="4742372"/>
              </a:xfrm>
              <a:solidFill>
                <a:srgbClr val="56B674"/>
              </a:solidFill>
            </p:grpSpPr>
            <p:sp>
              <p:nvSpPr>
                <p:cNvPr id="27" name="액자 26">
                  <a:extLst>
                    <a:ext uri="{FF2B5EF4-FFF2-40B4-BE49-F238E27FC236}">
                      <a16:creationId xmlns:a16="http://schemas.microsoft.com/office/drawing/2014/main" id="{1987B6E4-8EFB-9F2D-8E2A-F530EAF68114}"/>
                    </a:ext>
                  </a:extLst>
                </p:cNvPr>
                <p:cNvSpPr/>
                <p:nvPr/>
              </p:nvSpPr>
              <p:spPr>
                <a:xfrm>
                  <a:off x="398253" y="1714500"/>
                  <a:ext cx="3287922" cy="4742372"/>
                </a:xfrm>
                <a:prstGeom prst="frame">
                  <a:avLst>
                    <a:gd name="adj1" fmla="val 6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BCDC18-400B-F690-ADE1-1A00F9D11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253" y="2849196"/>
                  <a:ext cx="3281991" cy="0"/>
                </a:xfrm>
                <a:prstGeom prst="line">
                  <a:avLst/>
                </a:prstGeom>
                <a:grpFill/>
                <a:ln w="19050">
                  <a:solidFill>
                    <a:srgbClr val="56B67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394339-8528-4463-CB84-A64869E2F27F}"/>
                  </a:ext>
                </a:extLst>
              </p:cNvPr>
              <p:cNvSpPr txBox="1"/>
              <p:nvPr/>
            </p:nvSpPr>
            <p:spPr>
              <a:xfrm>
                <a:off x="404185" y="2081793"/>
                <a:ext cx="3293852" cy="76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</a:rPr>
                  <a:t>정상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악성 데이터셋 수집</a:t>
                </a:r>
              </a:p>
              <a:p>
                <a:pPr algn="ctr"/>
                <a:endParaRPr lang="ko-KR" altLang="en-US" sz="20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A09CB9-9FAD-6621-85DE-1972D603FF85}"/>
                  </a:ext>
                </a:extLst>
              </p:cNvPr>
              <p:cNvSpPr txBox="1"/>
              <p:nvPr/>
            </p:nvSpPr>
            <p:spPr>
              <a:xfrm>
                <a:off x="398253" y="3073313"/>
                <a:ext cx="3287921" cy="138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정상 데이터셋 </a:t>
                </a:r>
                <a:r>
                  <a:rPr lang="en-US" altLang="ko-KR" b="1" dirty="0">
                    <a:latin typeface="+mj-ea"/>
                    <a:ea typeface="+mj-ea"/>
                  </a:rPr>
                  <a:t>1,562</a:t>
                </a:r>
                <a:r>
                  <a:rPr lang="ko-KR" altLang="en-US" b="1" dirty="0"/>
                  <a:t>개 수집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악성 데이터셋 </a:t>
                </a:r>
                <a:r>
                  <a:rPr lang="en-US" altLang="ko-KR" b="1" dirty="0">
                    <a:latin typeface="+mj-ea"/>
                    <a:ea typeface="+mj-ea"/>
                  </a:rPr>
                  <a:t>1,738</a:t>
                </a:r>
                <a:r>
                  <a:rPr lang="ko-KR" altLang="en-US" b="1" dirty="0"/>
                  <a:t>개 수집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지속적 수집 예정 </a:t>
                </a:r>
              </a:p>
            </p:txBody>
          </p:sp>
        </p:grp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E8F27FDC-9790-C969-C7A9-1D34EE854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239" y="4364151"/>
              <a:ext cx="1048291" cy="85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C237C71-AC76-37DE-BB48-FC8EE2005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887" y="4364151"/>
              <a:ext cx="919174" cy="85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4CC6FB9-49AE-55F1-CFEC-42BC09823238}"/>
                </a:ext>
              </a:extLst>
            </p:cNvPr>
            <p:cNvCxnSpPr>
              <a:stCxn id="4" idx="3"/>
              <a:endCxn id="3" idx="1"/>
            </p:cNvCxnSpPr>
            <p:nvPr/>
          </p:nvCxnSpPr>
          <p:spPr>
            <a:xfrm>
              <a:off x="5698061" y="4793099"/>
              <a:ext cx="742178" cy="0"/>
            </a:xfrm>
            <a:prstGeom prst="straightConnector1">
              <a:avLst/>
            </a:prstGeom>
            <a:ln>
              <a:solidFill>
                <a:srgbClr val="56B6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C24618A7-2436-9C47-47AB-F0BC202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D6B9E-293D-4BB6-8C41-B820D898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2" y="401128"/>
            <a:ext cx="8911117" cy="8943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02. CSV</a:t>
            </a:r>
            <a:r>
              <a:rPr lang="ko-KR" altLang="en-US" dirty="0">
                <a:latin typeface="+mj-ea"/>
              </a:rPr>
              <a:t>로 저장하는 악성코드 분석 자동화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9351E4-4EA2-D1D1-0045-7726A8BEF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4023" r="697" b="4466"/>
          <a:stretch/>
        </p:blipFill>
        <p:spPr bwMode="auto">
          <a:xfrm>
            <a:off x="398253" y="1704027"/>
            <a:ext cx="9006192" cy="232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50C4631-A658-E5A0-17C8-197BFFCC2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7217" r="8385"/>
          <a:stretch/>
        </p:blipFill>
        <p:spPr bwMode="auto">
          <a:xfrm>
            <a:off x="398253" y="4053262"/>
            <a:ext cx="9006192" cy="1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58F4934-68C8-4C0A-5BC3-FC886DD09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11442" r="2499"/>
          <a:stretch/>
        </p:blipFill>
        <p:spPr bwMode="auto">
          <a:xfrm>
            <a:off x="398252" y="5252391"/>
            <a:ext cx="9006193" cy="11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AB4D3-8447-FC9A-2B77-0BEE1B8D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6D04-7D5C-4401-91A1-6B39B83DF74A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31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돋움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811</Words>
  <Application>Microsoft Office PowerPoint</Application>
  <PresentationFormat>와이드스크린</PresentationFormat>
  <Paragraphs>209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돋움</vt:lpstr>
      <vt:lpstr>맑은 고딕</vt:lpstr>
      <vt:lpstr>맑은 고딕 Semilight</vt:lpstr>
      <vt:lpstr>새굴림</vt:lpstr>
      <vt:lpstr>Arial</vt:lpstr>
      <vt:lpstr>Office 테마</vt:lpstr>
      <vt:lpstr>MITRE ATT&amp;CK TTPs 행위 분석 데이터(capa-rule)를 활용한 악성코드 분석 및 머신러닝 기반 악성코드 탐지</vt:lpstr>
      <vt:lpstr>PowerPoint 프레젠테이션</vt:lpstr>
      <vt:lpstr>01.  프로젝트 소개</vt:lpstr>
      <vt:lpstr>01. 팀원소개</vt:lpstr>
      <vt:lpstr>02. 프로젝트 선정 배경 </vt:lpstr>
      <vt:lpstr>03. 프로젝트 개요</vt:lpstr>
      <vt:lpstr>02.  프로젝트 진행 현황</vt:lpstr>
      <vt:lpstr>01. 진행상황 요약 </vt:lpstr>
      <vt:lpstr>02. CSV로 저장하는 악성코드 분석 자동화</vt:lpstr>
      <vt:lpstr>02. CSV로 저장하는 악성코드 분석 자동화</vt:lpstr>
      <vt:lpstr>03. 정상 데이터셋 수집 현황  </vt:lpstr>
      <vt:lpstr>04. 악성 데이터셋 수집 현황</vt:lpstr>
      <vt:lpstr>03.  프로젝트 추후 계획</vt:lpstr>
      <vt:lpstr>01. AI 학습 계획</vt:lpstr>
      <vt:lpstr>01. AI 학습 계획 </vt:lpstr>
      <vt:lpstr>01. AI 학습 계획 </vt:lpstr>
      <vt:lpstr>01. AI 학습 계획 </vt:lpstr>
      <vt:lpstr>02. 지속적 최신 악성코드 수집  </vt:lpstr>
      <vt:lpstr>03. 머신 러닝, 딥러닝 앙상블 계획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TTPs 행위 분석 데이터(capa-rule)를 활용한 악성코드 분석 및 머신러닝 기반 악성코드 탐지</dc:title>
  <dc:creator>a45120657@gmail.com</dc:creator>
  <cp:lastModifiedBy>a45120657@gmail.com</cp:lastModifiedBy>
  <cp:revision>9</cp:revision>
  <dcterms:created xsi:type="dcterms:W3CDTF">2024-05-24T00:32:39Z</dcterms:created>
  <dcterms:modified xsi:type="dcterms:W3CDTF">2024-05-24T15:07:48Z</dcterms:modified>
</cp:coreProperties>
</file>