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7" r:id="rId4"/>
    <p:sldId id="265" r:id="rId5"/>
    <p:sldId id="269" r:id="rId6"/>
    <p:sldId id="267" r:id="rId7"/>
    <p:sldId id="266" r:id="rId8"/>
    <p:sldId id="270" r:id="rId9"/>
    <p:sldId id="271" r:id="rId10"/>
    <p:sldId id="289" r:id="rId11"/>
    <p:sldId id="274" r:id="rId12"/>
    <p:sldId id="279" r:id="rId13"/>
    <p:sldId id="272" r:id="rId14"/>
    <p:sldId id="276" r:id="rId15"/>
    <p:sldId id="283" r:id="rId16"/>
    <p:sldId id="285" r:id="rId17"/>
    <p:sldId id="286" r:id="rId18"/>
    <p:sldId id="281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36" autoAdjust="0"/>
    <p:restoredTop sz="96513" autoAdjust="0"/>
  </p:normalViewPr>
  <p:slideViewPr>
    <p:cSldViewPr snapToGrid="0">
      <p:cViewPr varScale="1">
        <p:scale>
          <a:sx n="100" d="100"/>
          <a:sy n="100" d="100"/>
        </p:scale>
        <p:origin x="126" y="174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204843-DD5E-482D-A6FD-4AE016BD5261}" type="datetime1">
              <a:rPr lang="ko-KR" altLang="en-US"/>
              <a:pPr lvl="0"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8D83C5-6F16-45BB-A940-F173EFAEBA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B73390A-CEC9-417E-AF4C-275CCA8CE1AA}" type="datetime1">
              <a:rPr lang="ko-KR" altLang="en-US"/>
              <a:pPr lvl="0"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00D7CF5-0171-4614-83BE-A23F91541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00D7CF5-0171-4614-83BE-A23F9154102B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C80B-99FC-4C7C-9285-E15E61C4E0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C865-CF7A-48B9-90D7-C45ADBB5BF0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4B10-2137-44C3-B999-659046A98D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4075-C83D-4A51-8F2A-B7640C5E1E6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782" y="6457661"/>
            <a:ext cx="746125" cy="365125"/>
          </a:xfrm>
        </p:spPr>
        <p:txBody>
          <a:bodyPr/>
          <a:lstStyle>
            <a:lvl1pPr algn="l">
              <a:defRPr sz="2500">
                <a:solidFill>
                  <a:schemeClr val="tx1"/>
                </a:solidFill>
              </a:defRPr>
            </a:lvl1pPr>
          </a:lstStyle>
          <a:p>
            <a:fld id="{2D60806F-9307-4DF2-86D4-082F4A1374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1E3D-F3C4-4C6E-BC2C-EEACD1C44FA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93D7-1AE7-4053-860E-9628F7A983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7B82-032D-4439-A45F-0B3A4B8661A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C0E5-8DD2-4407-97C0-3256D4BA91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09C4-9AAE-4C9F-94F5-1C70F4FFD60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25C3-7680-49A8-BABE-2275378C10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69A0-D0A4-4FD2-9002-E0CF167F7F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B045-FA3D-4E68-95EC-ADA3E22C225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gobooki.net/%ED%9C%B4%EB%84%B7%EA%B0%95%EC%9D%98-%EC%9A%94%EC%95%BD%EA%B1%B0%EC%8B%9C-%ED%99%98%EA%B2%BD-%EB%B6%84%EC%84%9D-%EB%B0%A9%EB%B2%95steep/" TargetMode="External" /><Relationship Id="rId4" Type="http://schemas.openxmlformats.org/officeDocument/2006/relationships/hyperlink" Target="https://m.blog.naver.com/zkfltmak9888/221412072980" TargetMode="External" /><Relationship Id="rId5" Type="http://schemas.openxmlformats.org/officeDocument/2006/relationships/hyperlink" Target="https://blog.naver.com/celespark0/222507123882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35300" y="2521462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빅데이터</a:t>
            </a:r>
            <a:r>
              <a:rPr lang="ko-KR" altLang="en-US" sz="44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 환경분석</a:t>
            </a: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 </a:t>
            </a:r>
          </a:p>
        </p:txBody>
      </p:sp>
      <p:sp>
        <p:nvSpPr>
          <p:cNvPr id="2" name="왼쪽 대괄호 1"/>
          <p:cNvSpPr/>
          <p:nvPr/>
        </p:nvSpPr>
        <p:spPr>
          <a:xfrm rot="5400000">
            <a:off x="5323606" y="-1120602"/>
            <a:ext cx="1557719" cy="8780088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A991E728-B6D6-4426-AE55-EE84F33033AE}"/>
              </a:ext>
            </a:extLst>
          </p:cNvPr>
          <p:cNvSpPr/>
          <p:nvPr/>
        </p:nvSpPr>
        <p:spPr>
          <a:xfrm>
            <a:off x="4442370" y="2179784"/>
            <a:ext cx="3011376" cy="49978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D</a:t>
            </a:r>
            <a:r>
              <a:rPr lang="ko-KR" altLang="en-US" sz="2000" b="1" dirty="0">
                <a:solidFill>
                  <a:prstClr val="white"/>
                </a:solidFill>
              </a:rPr>
              <a:t>조 </a:t>
            </a:r>
            <a:r>
              <a:rPr lang="ko-KR" altLang="en-US" sz="2000" b="1" dirty="0" err="1">
                <a:solidFill>
                  <a:prstClr val="white"/>
                </a:solidFill>
              </a:rPr>
              <a:t>이순규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  <a:r>
              <a:rPr lang="ko-KR" altLang="en-US" sz="2000" b="1" dirty="0">
                <a:solidFill>
                  <a:prstClr val="white"/>
                </a:solidFill>
              </a:rPr>
              <a:t>유준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5017EA-88B3-4155-9729-A5C5F7A89BE8}"/>
              </a:ext>
            </a:extLst>
          </p:cNvPr>
          <p:cNvCxnSpPr>
            <a:cxnSpLocks/>
          </p:cNvCxnSpPr>
          <p:nvPr/>
        </p:nvCxnSpPr>
        <p:spPr>
          <a:xfrm>
            <a:off x="5459053" y="4171057"/>
            <a:ext cx="180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45239A-5D4B-4409-8E23-5BB43D234A34}"/>
              </a:ext>
            </a:extLst>
          </p:cNvPr>
          <p:cNvCxnSpPr>
            <a:cxnSpLocks/>
          </p:cNvCxnSpPr>
          <p:nvPr/>
        </p:nvCxnSpPr>
        <p:spPr>
          <a:xfrm>
            <a:off x="5168595" y="4158266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73383B-FD48-4167-BA81-E60698DF341E}"/>
              </a:ext>
            </a:extLst>
          </p:cNvPr>
          <p:cNvSpPr txBox="1"/>
          <p:nvPr/>
        </p:nvSpPr>
        <p:spPr>
          <a:xfrm>
            <a:off x="3678612" y="3545071"/>
            <a:ext cx="489792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333F50"/>
                </a:solidFill>
              </a:rPr>
              <a:t>거시분석</a:t>
            </a:r>
            <a:endParaRPr lang="en-US" altLang="ko-KR" sz="32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0D1731-1814-485E-B579-34C4166047FE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장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,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단점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4C9974-638B-4539-B4D1-9AB4BA29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48D8CCC-C195-46D0-9E9B-C60736DC0D40}"/>
              </a:ext>
            </a:extLst>
          </p:cNvPr>
          <p:cNvSpPr>
            <a:spLocks noEditPoints="1"/>
          </p:cNvSpPr>
          <p:nvPr/>
        </p:nvSpPr>
        <p:spPr bwMode="auto">
          <a:xfrm>
            <a:off x="780734" y="1172958"/>
            <a:ext cx="632656" cy="630942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4727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500" dirty="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285A1-9818-4919-B719-C930793C8887}"/>
              </a:ext>
            </a:extLst>
          </p:cNvPr>
          <p:cNvSpPr/>
          <p:nvPr/>
        </p:nvSpPr>
        <p:spPr>
          <a:xfrm>
            <a:off x="1413389" y="1195454"/>
            <a:ext cx="15501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장점</a:t>
            </a:r>
            <a:endParaRPr lang="ko-KR" altLang="en-US" sz="3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53EAA3-F35B-4EC4-8EAB-1E95D3ED6403}"/>
              </a:ext>
            </a:extLst>
          </p:cNvPr>
          <p:cNvGrpSpPr/>
          <p:nvPr/>
        </p:nvGrpSpPr>
        <p:grpSpPr>
          <a:xfrm>
            <a:off x="1413387" y="4060767"/>
            <a:ext cx="3889651" cy="1796595"/>
            <a:chOff x="7114089" y="2584617"/>
            <a:chExt cx="3889651" cy="17965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94805B-61CF-4465-8DD1-009F604C3604}"/>
                </a:ext>
              </a:extLst>
            </p:cNvPr>
            <p:cNvSpPr/>
            <p:nvPr/>
          </p:nvSpPr>
          <p:spPr>
            <a:xfrm>
              <a:off x="7114089" y="2584617"/>
              <a:ext cx="1488367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두번째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D33AC5-CA83-4E8F-BD36-C50094478959}"/>
                </a:ext>
              </a:extLst>
            </p:cNvPr>
            <p:cNvSpPr/>
            <p:nvPr/>
          </p:nvSpPr>
          <p:spPr>
            <a:xfrm>
              <a:off x="7114091" y="3222882"/>
              <a:ext cx="3889649" cy="1158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외부환경 평가에 </a:t>
              </a:r>
              <a:endParaRPr lang="en-US" altLang="ko-KR" sz="23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활용도 </a:t>
              </a:r>
              <a:r>
                <a:rPr lang="ko-KR" altLang="en-US" sz="23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높음</a:t>
              </a:r>
              <a:endParaRPr lang="ko-KR" altLang="en-US" sz="23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B2984E-6E28-43A9-8B74-82819401C0E6}"/>
              </a:ext>
            </a:extLst>
          </p:cNvPr>
          <p:cNvGrpSpPr/>
          <p:nvPr/>
        </p:nvGrpSpPr>
        <p:grpSpPr>
          <a:xfrm>
            <a:off x="1413387" y="1965638"/>
            <a:ext cx="4335208" cy="1246998"/>
            <a:chOff x="2966767" y="2758607"/>
            <a:chExt cx="4077282" cy="8653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B4BF29-03BB-41DE-A562-74D2CC67B741}"/>
                </a:ext>
              </a:extLst>
            </p:cNvPr>
            <p:cNvSpPr/>
            <p:nvPr/>
          </p:nvSpPr>
          <p:spPr>
            <a:xfrm>
              <a:off x="2966767" y="2758607"/>
              <a:ext cx="1899581" cy="454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첫번째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82965C-7290-40DC-995A-94AAF03A17BC}"/>
                </a:ext>
              </a:extLst>
            </p:cNvPr>
            <p:cNvSpPr/>
            <p:nvPr/>
          </p:nvSpPr>
          <p:spPr>
            <a:xfrm>
              <a:off x="2966767" y="3213144"/>
              <a:ext cx="4077282" cy="410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상대적으로 단순함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4AB24D-C9A0-4424-9515-725440B23E4E}"/>
              </a:ext>
            </a:extLst>
          </p:cNvPr>
          <p:cNvCxnSpPr>
            <a:cxnSpLocks/>
          </p:cNvCxnSpPr>
          <p:nvPr/>
        </p:nvCxnSpPr>
        <p:spPr>
          <a:xfrm>
            <a:off x="6053745" y="1867203"/>
            <a:ext cx="0" cy="4158485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4E8192-A123-48B1-90F1-85BAD63EEACC}"/>
              </a:ext>
            </a:extLst>
          </p:cNvPr>
          <p:cNvSpPr/>
          <p:nvPr/>
        </p:nvSpPr>
        <p:spPr>
          <a:xfrm>
            <a:off x="6991749" y="1191486"/>
            <a:ext cx="15501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단점</a:t>
            </a:r>
            <a:endParaRPr lang="ko-KR" altLang="en-US" sz="3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AFD44F4-F4F5-42B0-8E44-6CFCCD9CE136}"/>
              </a:ext>
            </a:extLst>
          </p:cNvPr>
          <p:cNvSpPr>
            <a:spLocks noEditPoints="1"/>
          </p:cNvSpPr>
          <p:nvPr/>
        </p:nvSpPr>
        <p:spPr bwMode="auto">
          <a:xfrm>
            <a:off x="6359093" y="1172958"/>
            <a:ext cx="632656" cy="630942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7CA6A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500" dirty="0">
              <a:solidFill>
                <a:prstClr val="black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79872E-0084-4F65-961A-3C431D29748F}"/>
              </a:ext>
            </a:extLst>
          </p:cNvPr>
          <p:cNvGrpSpPr/>
          <p:nvPr/>
        </p:nvGrpSpPr>
        <p:grpSpPr>
          <a:xfrm>
            <a:off x="7002474" y="1963199"/>
            <a:ext cx="4335208" cy="2382499"/>
            <a:chOff x="2966767" y="2758607"/>
            <a:chExt cx="4077282" cy="16533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1FA6B6D-2CB0-4AE4-B800-0F81605AF0DC}"/>
                </a:ext>
              </a:extLst>
            </p:cNvPr>
            <p:cNvSpPr/>
            <p:nvPr/>
          </p:nvSpPr>
          <p:spPr>
            <a:xfrm>
              <a:off x="2966767" y="2758607"/>
              <a:ext cx="1899581" cy="454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첫번째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A521F8-16AF-4BDE-B349-483CB8A608DB}"/>
                </a:ext>
              </a:extLst>
            </p:cNvPr>
            <p:cNvSpPr/>
            <p:nvPr/>
          </p:nvSpPr>
          <p:spPr>
            <a:xfrm>
              <a:off x="2966767" y="3213143"/>
              <a:ext cx="4077282" cy="1198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</a:t>
              </a: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잡한 환경을 너무</a:t>
              </a:r>
              <a:endParaRPr lang="en-US" altLang="ko-KR" sz="23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단순화하여 분석</a:t>
              </a:r>
              <a:endParaRPr lang="ko-KR" altLang="en-US" sz="2300" kern="0" spc="0" dirty="0">
                <a:solidFill>
                  <a:srgbClr val="000000"/>
                </a:solidFill>
                <a:effectLst/>
                <a:latin typeface="한컴바탕"/>
              </a:endParaRPr>
            </a:p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endParaRPr lang="ko-KR" altLang="en-US" sz="23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4770EC2-40A0-4653-BD13-A44709F40936}"/>
              </a:ext>
            </a:extLst>
          </p:cNvPr>
          <p:cNvGrpSpPr/>
          <p:nvPr/>
        </p:nvGrpSpPr>
        <p:grpSpPr>
          <a:xfrm>
            <a:off x="7038133" y="4060767"/>
            <a:ext cx="4335208" cy="1813304"/>
            <a:chOff x="2966767" y="2758607"/>
            <a:chExt cx="4077282" cy="125838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62FD851-AA62-4BE7-8B96-9F5825CF7AD7}"/>
                </a:ext>
              </a:extLst>
            </p:cNvPr>
            <p:cNvSpPr/>
            <p:nvPr/>
          </p:nvSpPr>
          <p:spPr>
            <a:xfrm>
              <a:off x="2966767" y="2758607"/>
              <a:ext cx="1899581" cy="454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두번째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D5BB-C0E3-4EF9-85C9-484D31E523D8}"/>
                </a:ext>
              </a:extLst>
            </p:cNvPr>
            <p:cNvSpPr/>
            <p:nvPr/>
          </p:nvSpPr>
          <p:spPr>
            <a:xfrm>
              <a:off x="2966767" y="3213143"/>
              <a:ext cx="4077282" cy="803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관련된 정보의 부재 시</a:t>
              </a:r>
              <a:r>
                <a:rPr lang="en-US" altLang="ko-KR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3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3528060" algn="l"/>
                </a:tabLst>
              </a:pPr>
              <a:r>
                <a:rPr lang="ko-KR" altLang="en-US" sz="23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효과성 하락</a:t>
              </a:r>
              <a:endParaRPr lang="ko-KR" altLang="en-US" sz="23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861B8-74C1-42F5-9E55-24867F6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STEEP </a:t>
            </a:r>
            <a:r>
              <a:rPr lang="ko-KR" altLang="en-US" sz="44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분석기법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</p:txBody>
      </p:sp>
      <p:sp>
        <p:nvSpPr>
          <p:cNvPr id="7" name="모서리가 둥근 직사각형 30">
            <a:extLst>
              <a:ext uri="{FF2B5EF4-FFF2-40B4-BE49-F238E27FC236}">
                <a16:creationId xmlns:a16="http://schemas.microsoft.com/office/drawing/2014/main" id="{17595000-3C27-48BE-A751-4D0E16E21E65}"/>
              </a:ext>
            </a:extLst>
          </p:cNvPr>
          <p:cNvSpPr/>
          <p:nvPr/>
        </p:nvSpPr>
        <p:spPr>
          <a:xfrm>
            <a:off x="5858163" y="3633961"/>
            <a:ext cx="2257137" cy="39193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유 준</a:t>
            </a:r>
          </a:p>
        </p:txBody>
      </p:sp>
    </p:spTree>
    <p:extLst>
      <p:ext uri="{BB962C8B-B14F-4D97-AF65-F5344CB8AC3E}">
        <p14:creationId xmlns:p14="http://schemas.microsoft.com/office/powerpoint/2010/main" val="183559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54A7D-7C2F-43CE-8A7D-675187B55A5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STEEP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?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CAE677E-2B96-4431-BC01-579DB12E9416}"/>
              </a:ext>
            </a:extLst>
          </p:cNvPr>
          <p:cNvGrpSpPr/>
          <p:nvPr/>
        </p:nvGrpSpPr>
        <p:grpSpPr>
          <a:xfrm>
            <a:off x="183908" y="3525404"/>
            <a:ext cx="4422881" cy="2255381"/>
            <a:chOff x="1169759" y="2653068"/>
            <a:chExt cx="3474230" cy="1771631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CAF5A6A5-D213-4280-BCF8-BD222C189BB4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D7B5187-88A1-416D-ACDF-B696EC50A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B6E9241-FB75-40C0-A3C6-583755941071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90AAE0E6-F1D7-4371-88FA-BED2555E8AA0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93D56AB-A735-499C-975F-F727506C6F4B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A447F507-63B8-4AC4-8508-8CB11F26A1CF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87AD97D-BCDE-46A8-A70A-C0B0A5216D16}"/>
                </a:ext>
              </a:extLst>
            </p:cNvPr>
            <p:cNvCxnSpPr>
              <a:cxnSpLocks/>
              <a:stCxn id="58" idx="0"/>
              <a:endCxn id="60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459D8AF9-9043-430B-AC4D-A53066AF5C7C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9A04F82-ED22-47CF-9E68-7CC990145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5C488E-F3E2-4BCC-9722-621B9F46566E}"/>
              </a:ext>
            </a:extLst>
          </p:cNvPr>
          <p:cNvGrpSpPr/>
          <p:nvPr/>
        </p:nvGrpSpPr>
        <p:grpSpPr>
          <a:xfrm>
            <a:off x="2745208" y="3523183"/>
            <a:ext cx="4238972" cy="2255381"/>
            <a:chOff x="3170010" y="2649228"/>
            <a:chExt cx="3329767" cy="1771631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9D9264D-1757-4706-A4F7-5DB126D96ECA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FBD59247-C740-44CF-B3F6-C9FD08312449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4444EA8-1E73-4402-B8AD-54FA9CEC2A40}"/>
                </a:ext>
              </a:extLst>
            </p:cNvPr>
            <p:cNvCxnSpPr>
              <a:cxnSpLocks/>
              <a:stCxn id="64" idx="0"/>
              <a:endCxn id="66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DC0D3C7A-361E-4A28-AEB0-407E8071F57E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3E72C36-B113-48C1-BABE-3CBA34131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2956243-DC72-4A34-BAA9-80665E126D2D}"/>
              </a:ext>
            </a:extLst>
          </p:cNvPr>
          <p:cNvGrpSpPr/>
          <p:nvPr/>
        </p:nvGrpSpPr>
        <p:grpSpPr>
          <a:xfrm>
            <a:off x="5107725" y="3518295"/>
            <a:ext cx="4238972" cy="2255381"/>
            <a:chOff x="5025798" y="2645388"/>
            <a:chExt cx="3329767" cy="1771631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B3DDD4D-85A8-48CC-A41C-3965D5251AB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7A1A50D4-106E-464C-A200-B8448870DB05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402616F-4773-4B00-AB65-9EADD99C2653}"/>
                </a:ext>
              </a:extLst>
            </p:cNvPr>
            <p:cNvCxnSpPr>
              <a:cxnSpLocks/>
              <a:stCxn id="70" idx="0"/>
              <a:endCxn id="72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0007BF0E-A0B3-40C2-A926-DB37A2D3207E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804B705-6B34-49B9-82A6-F9EC1822B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8889EE8-4471-479D-AF83-AC4EAE00DF98}"/>
              </a:ext>
            </a:extLst>
          </p:cNvPr>
          <p:cNvGrpSpPr/>
          <p:nvPr/>
        </p:nvGrpSpPr>
        <p:grpSpPr>
          <a:xfrm>
            <a:off x="7470243" y="3513406"/>
            <a:ext cx="2730335" cy="2255381"/>
            <a:chOff x="6997755" y="2075490"/>
            <a:chExt cx="2144713" cy="1771631"/>
          </a:xfrm>
        </p:grpSpPr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9438A7B7-95A6-45C2-973C-BA52CAD00773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E616E43-446B-4A6E-B6F0-7839C9F3AB9A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5EAD5193-679E-46DF-80FB-A7D870344B7E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DC9769C-CCDA-49E0-98A8-9B19D02F24B9}"/>
                </a:ext>
              </a:extLst>
            </p:cNvPr>
            <p:cNvCxnSpPr>
              <a:cxnSpLocks/>
              <a:stCxn id="77" idx="0"/>
              <a:endCxn id="75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7C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B3E965C8-4586-4D3E-BED2-E32A7162AED9}"/>
              </a:ext>
            </a:extLst>
          </p:cNvPr>
          <p:cNvSpPr/>
          <p:nvPr/>
        </p:nvSpPr>
        <p:spPr>
          <a:xfrm>
            <a:off x="1757815" y="3381849"/>
            <a:ext cx="325242" cy="325242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7767760-582E-41BE-949C-1375A0E21826}"/>
              </a:ext>
            </a:extLst>
          </p:cNvPr>
          <p:cNvSpPr/>
          <p:nvPr/>
        </p:nvSpPr>
        <p:spPr>
          <a:xfrm>
            <a:off x="2655245" y="5614872"/>
            <a:ext cx="325242" cy="325242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99CD0FA-1F52-45A7-A637-23153642955F}"/>
              </a:ext>
            </a:extLst>
          </p:cNvPr>
          <p:cNvSpPr/>
          <p:nvPr/>
        </p:nvSpPr>
        <p:spPr>
          <a:xfrm>
            <a:off x="4981044" y="5605095"/>
            <a:ext cx="325242" cy="325242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595463F-C8DF-4C6A-9C9E-A75731527AE2}"/>
              </a:ext>
            </a:extLst>
          </p:cNvPr>
          <p:cNvSpPr/>
          <p:nvPr/>
        </p:nvSpPr>
        <p:spPr>
          <a:xfrm>
            <a:off x="7306842" y="5595318"/>
            <a:ext cx="325242" cy="325242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C1BD380-6460-4A3A-A6EF-1A8B8893B68E}"/>
              </a:ext>
            </a:extLst>
          </p:cNvPr>
          <p:cNvGrpSpPr/>
          <p:nvPr/>
        </p:nvGrpSpPr>
        <p:grpSpPr>
          <a:xfrm rot="10800000">
            <a:off x="10016668" y="3513406"/>
            <a:ext cx="2034333" cy="2244187"/>
            <a:chOff x="10625816" y="4555975"/>
            <a:chExt cx="1597995" cy="1762838"/>
          </a:xfrm>
        </p:grpSpPr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31D0598E-9D00-4F0E-B45D-6901FFBE0938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E6268EB-EE9E-4B4E-A3A7-32DE4E36E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FA0AA8B-3705-446D-A78B-C6D915FEE3A5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4F78B50D-190C-4F48-9CA9-B7BF0E5AFA9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9FDBD9A-38EE-464C-BF94-51FFDA4D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47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9525A827-0B7C-4736-88F7-A9D5369518B1}"/>
              </a:ext>
            </a:extLst>
          </p:cNvPr>
          <p:cNvSpPr/>
          <p:nvPr/>
        </p:nvSpPr>
        <p:spPr>
          <a:xfrm>
            <a:off x="10175879" y="5585541"/>
            <a:ext cx="325242" cy="325242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95D691-C7D6-475B-8505-FA6EDC7D9994}"/>
              </a:ext>
            </a:extLst>
          </p:cNvPr>
          <p:cNvSpPr/>
          <p:nvPr/>
        </p:nvSpPr>
        <p:spPr>
          <a:xfrm>
            <a:off x="-614130" y="3425519"/>
            <a:ext cx="3372982" cy="101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rgbClr val="333F50"/>
                </a:solidFill>
              </a:rPr>
              <a:t>사회</a:t>
            </a:r>
            <a:endParaRPr lang="ko-KR" altLang="en-US" sz="3500" dirty="0">
              <a:solidFill>
                <a:srgbClr val="333F50"/>
              </a:solidFill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8EE6328A-5CE0-40F2-8CD6-2DDCC934868F}"/>
              </a:ext>
            </a:extLst>
          </p:cNvPr>
          <p:cNvSpPr/>
          <p:nvPr/>
        </p:nvSpPr>
        <p:spPr>
          <a:xfrm>
            <a:off x="772831" y="4553717"/>
            <a:ext cx="700992" cy="918283"/>
          </a:xfrm>
          <a:custGeom>
            <a:avLst/>
            <a:gdLst>
              <a:gd name="connsiteX0" fmla="*/ 464344 w 464353"/>
              <a:gd name="connsiteY0" fmla="*/ 154781 h 695324"/>
              <a:gd name="connsiteX1" fmla="*/ 154781 w 464353"/>
              <a:gd name="connsiteY1" fmla="*/ 154781 h 695324"/>
              <a:gd name="connsiteX2" fmla="*/ 154781 w 464353"/>
              <a:gd name="connsiteY2" fmla="*/ 232172 h 695324"/>
              <a:gd name="connsiteX3" fmla="*/ 386953 w 464353"/>
              <a:gd name="connsiteY3" fmla="*/ 232172 h 695324"/>
              <a:gd name="connsiteX4" fmla="*/ 386953 w 464353"/>
              <a:gd name="connsiteY4" fmla="*/ 309563 h 695324"/>
              <a:gd name="connsiteX5" fmla="*/ 464344 w 464353"/>
              <a:gd name="connsiteY5" fmla="*/ 309563 h 695324"/>
              <a:gd name="connsiteX6" fmla="*/ 464344 w 464353"/>
              <a:gd name="connsiteY6" fmla="*/ 617934 h 695324"/>
              <a:gd name="connsiteX7" fmla="*/ 386953 w 464353"/>
              <a:gd name="connsiteY7" fmla="*/ 617934 h 695324"/>
              <a:gd name="connsiteX8" fmla="*/ 386953 w 464353"/>
              <a:gd name="connsiteY8" fmla="*/ 695325 h 695324"/>
              <a:gd name="connsiteX9" fmla="*/ 0 w 464353"/>
              <a:gd name="connsiteY9" fmla="*/ 695325 h 695324"/>
              <a:gd name="connsiteX10" fmla="*/ 0 w 464353"/>
              <a:gd name="connsiteY10" fmla="*/ 540544 h 695324"/>
              <a:gd name="connsiteX11" fmla="*/ 309563 w 464353"/>
              <a:gd name="connsiteY11" fmla="*/ 540544 h 695324"/>
              <a:gd name="connsiteX12" fmla="*/ 309563 w 464353"/>
              <a:gd name="connsiteY12" fmla="*/ 386953 h 695324"/>
              <a:gd name="connsiteX13" fmla="*/ 77400 w 464353"/>
              <a:gd name="connsiteY13" fmla="*/ 386953 h 695324"/>
              <a:gd name="connsiteX14" fmla="*/ 77400 w 464353"/>
              <a:gd name="connsiteY14" fmla="*/ 309563 h 695324"/>
              <a:gd name="connsiteX15" fmla="*/ 10 w 464353"/>
              <a:gd name="connsiteY15" fmla="*/ 309563 h 695324"/>
              <a:gd name="connsiteX16" fmla="*/ 10 w 464353"/>
              <a:gd name="connsiteY16" fmla="*/ 77391 h 695324"/>
              <a:gd name="connsiteX17" fmla="*/ 77400 w 464353"/>
              <a:gd name="connsiteY17" fmla="*/ 77391 h 695324"/>
              <a:gd name="connsiteX18" fmla="*/ 77400 w 464353"/>
              <a:gd name="connsiteY18" fmla="*/ 0 h 695324"/>
              <a:gd name="connsiteX19" fmla="*/ 464353 w 464353"/>
              <a:gd name="connsiteY19" fmla="*/ 0 h 695324"/>
              <a:gd name="connsiteX20" fmla="*/ 464353 w 464353"/>
              <a:gd name="connsiteY20" fmla="*/ 154781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4353" h="695324">
                <a:moveTo>
                  <a:pt x="464344" y="154781"/>
                </a:moveTo>
                <a:lnTo>
                  <a:pt x="154781" y="154781"/>
                </a:lnTo>
                <a:lnTo>
                  <a:pt x="154781" y="232172"/>
                </a:lnTo>
                <a:lnTo>
                  <a:pt x="386953" y="232172"/>
                </a:lnTo>
                <a:lnTo>
                  <a:pt x="386953" y="309563"/>
                </a:lnTo>
                <a:lnTo>
                  <a:pt x="464344" y="309563"/>
                </a:lnTo>
                <a:lnTo>
                  <a:pt x="464344" y="617934"/>
                </a:lnTo>
                <a:lnTo>
                  <a:pt x="386953" y="617934"/>
                </a:lnTo>
                <a:lnTo>
                  <a:pt x="386953" y="695325"/>
                </a:lnTo>
                <a:lnTo>
                  <a:pt x="0" y="695325"/>
                </a:lnTo>
                <a:lnTo>
                  <a:pt x="0" y="540544"/>
                </a:lnTo>
                <a:lnTo>
                  <a:pt x="309563" y="540544"/>
                </a:lnTo>
                <a:lnTo>
                  <a:pt x="309563" y="386953"/>
                </a:lnTo>
                <a:lnTo>
                  <a:pt x="77400" y="386953"/>
                </a:lnTo>
                <a:lnTo>
                  <a:pt x="77400" y="309563"/>
                </a:lnTo>
                <a:lnTo>
                  <a:pt x="10" y="309563"/>
                </a:lnTo>
                <a:lnTo>
                  <a:pt x="10" y="77391"/>
                </a:lnTo>
                <a:lnTo>
                  <a:pt x="77400" y="77391"/>
                </a:lnTo>
                <a:lnTo>
                  <a:pt x="77400" y="0"/>
                </a:lnTo>
                <a:lnTo>
                  <a:pt x="464353" y="0"/>
                </a:lnTo>
                <a:lnTo>
                  <a:pt x="464353" y="154781"/>
                </a:lnTo>
                <a:close/>
              </a:path>
            </a:pathLst>
          </a:custGeom>
          <a:solidFill>
            <a:srgbClr val="333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14F04CD-AC23-4C5B-8552-D8A04292CD6A}"/>
              </a:ext>
            </a:extLst>
          </p:cNvPr>
          <p:cNvSpPr/>
          <p:nvPr/>
        </p:nvSpPr>
        <p:spPr>
          <a:xfrm>
            <a:off x="2915139" y="3400334"/>
            <a:ext cx="1681135" cy="101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</a:t>
            </a:r>
            <a:endParaRPr lang="ko-KR" altLang="en-US" sz="3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0E71BE73-56E9-4476-B651-1C3C1F083055}"/>
              </a:ext>
            </a:extLst>
          </p:cNvPr>
          <p:cNvSpPr/>
          <p:nvPr/>
        </p:nvSpPr>
        <p:spPr>
          <a:xfrm>
            <a:off x="3404610" y="4552850"/>
            <a:ext cx="701640" cy="919150"/>
          </a:xfrm>
          <a:custGeom>
            <a:avLst/>
            <a:gdLst>
              <a:gd name="connsiteX0" fmla="*/ 464344 w 464343"/>
              <a:gd name="connsiteY0" fmla="*/ 0 h 695324"/>
              <a:gd name="connsiteX1" fmla="*/ 464344 w 464343"/>
              <a:gd name="connsiteY1" fmla="*/ 154781 h 695324"/>
              <a:gd name="connsiteX2" fmla="*/ 309563 w 464343"/>
              <a:gd name="connsiteY2" fmla="*/ 154781 h 695324"/>
              <a:gd name="connsiteX3" fmla="*/ 309563 w 464343"/>
              <a:gd name="connsiteY3" fmla="*/ 695325 h 695324"/>
              <a:gd name="connsiteX4" fmla="*/ 154781 w 464343"/>
              <a:gd name="connsiteY4" fmla="*/ 695325 h 695324"/>
              <a:gd name="connsiteX5" fmla="*/ 154781 w 464343"/>
              <a:gd name="connsiteY5" fmla="*/ 154781 h 695324"/>
              <a:gd name="connsiteX6" fmla="*/ 0 w 464343"/>
              <a:gd name="connsiteY6" fmla="*/ 154781 h 695324"/>
              <a:gd name="connsiteX7" fmla="*/ 0 w 464343"/>
              <a:gd name="connsiteY7" fmla="*/ 0 h 695324"/>
              <a:gd name="connsiteX8" fmla="*/ 464344 w 464343"/>
              <a:gd name="connsiteY8" fmla="*/ 0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343" h="695324">
                <a:moveTo>
                  <a:pt x="464344" y="0"/>
                </a:moveTo>
                <a:lnTo>
                  <a:pt x="464344" y="154781"/>
                </a:lnTo>
                <a:lnTo>
                  <a:pt x="309563" y="154781"/>
                </a:lnTo>
                <a:lnTo>
                  <a:pt x="309563" y="695325"/>
                </a:lnTo>
                <a:lnTo>
                  <a:pt x="154781" y="695325"/>
                </a:lnTo>
                <a:lnTo>
                  <a:pt x="154781" y="154781"/>
                </a:lnTo>
                <a:lnTo>
                  <a:pt x="0" y="154781"/>
                </a:lnTo>
                <a:lnTo>
                  <a:pt x="0" y="0"/>
                </a:lnTo>
                <a:lnTo>
                  <a:pt x="464344" y="0"/>
                </a:lnTo>
                <a:close/>
              </a:path>
            </a:pathLst>
          </a:custGeom>
          <a:solidFill>
            <a:srgbClr val="333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E7A1DE0-4264-41E1-9214-F200E5F9BE50}"/>
              </a:ext>
            </a:extLst>
          </p:cNvPr>
          <p:cNvSpPr/>
          <p:nvPr/>
        </p:nvSpPr>
        <p:spPr>
          <a:xfrm>
            <a:off x="4469492" y="3410088"/>
            <a:ext cx="3372982" cy="101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rgbClr val="333F50"/>
                </a:solidFill>
              </a:rPr>
              <a:t>환경</a:t>
            </a:r>
            <a:endParaRPr lang="ko-KR" altLang="en-US" sz="3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F1C4630D-1772-4600-909A-FA5A376497E9}"/>
              </a:ext>
            </a:extLst>
          </p:cNvPr>
          <p:cNvSpPr/>
          <p:nvPr/>
        </p:nvSpPr>
        <p:spPr>
          <a:xfrm>
            <a:off x="5804730" y="4551496"/>
            <a:ext cx="702507" cy="921855"/>
          </a:xfrm>
          <a:custGeom>
            <a:avLst/>
            <a:gdLst>
              <a:gd name="connsiteX0" fmla="*/ 462763 w 463553"/>
              <a:gd name="connsiteY0" fmla="*/ 154781 h 695324"/>
              <a:gd name="connsiteX1" fmla="*/ 154781 w 463553"/>
              <a:gd name="connsiteY1" fmla="*/ 154781 h 695324"/>
              <a:gd name="connsiteX2" fmla="*/ 154781 w 463553"/>
              <a:gd name="connsiteY2" fmla="*/ 232172 h 695324"/>
              <a:gd name="connsiteX3" fmla="*/ 463153 w 463553"/>
              <a:gd name="connsiteY3" fmla="*/ 232172 h 695324"/>
              <a:gd name="connsiteX4" fmla="*/ 463153 w 463553"/>
              <a:gd name="connsiteY4" fmla="*/ 386953 h 695324"/>
              <a:gd name="connsiteX5" fmla="*/ 154781 w 463553"/>
              <a:gd name="connsiteY5" fmla="*/ 386953 h 695324"/>
              <a:gd name="connsiteX6" fmla="*/ 154781 w 463553"/>
              <a:gd name="connsiteY6" fmla="*/ 540544 h 695324"/>
              <a:gd name="connsiteX7" fmla="*/ 463553 w 463553"/>
              <a:gd name="connsiteY7" fmla="*/ 540544 h 695324"/>
              <a:gd name="connsiteX8" fmla="*/ 463553 w 463553"/>
              <a:gd name="connsiteY8" fmla="*/ 695325 h 695324"/>
              <a:gd name="connsiteX9" fmla="*/ 0 w 463553"/>
              <a:gd name="connsiteY9" fmla="*/ 695325 h 695324"/>
              <a:gd name="connsiteX10" fmla="*/ 0 w 463553"/>
              <a:gd name="connsiteY10" fmla="*/ 0 h 695324"/>
              <a:gd name="connsiteX11" fmla="*/ 462753 w 463553"/>
              <a:gd name="connsiteY11" fmla="*/ 0 h 695324"/>
              <a:gd name="connsiteX12" fmla="*/ 462753 w 463553"/>
              <a:gd name="connsiteY12" fmla="*/ 154781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553" h="695324">
                <a:moveTo>
                  <a:pt x="462763" y="154781"/>
                </a:moveTo>
                <a:lnTo>
                  <a:pt x="154781" y="154781"/>
                </a:lnTo>
                <a:lnTo>
                  <a:pt x="154781" y="232172"/>
                </a:lnTo>
                <a:lnTo>
                  <a:pt x="463153" y="232172"/>
                </a:lnTo>
                <a:lnTo>
                  <a:pt x="463153" y="386953"/>
                </a:lnTo>
                <a:lnTo>
                  <a:pt x="154781" y="386953"/>
                </a:lnTo>
                <a:lnTo>
                  <a:pt x="154781" y="540544"/>
                </a:lnTo>
                <a:lnTo>
                  <a:pt x="463553" y="540544"/>
                </a:lnTo>
                <a:lnTo>
                  <a:pt x="463553" y="695325"/>
                </a:lnTo>
                <a:lnTo>
                  <a:pt x="0" y="695325"/>
                </a:lnTo>
                <a:lnTo>
                  <a:pt x="0" y="0"/>
                </a:lnTo>
                <a:lnTo>
                  <a:pt x="462753" y="0"/>
                </a:lnTo>
                <a:lnTo>
                  <a:pt x="462753" y="154781"/>
                </a:lnTo>
                <a:close/>
              </a:path>
            </a:pathLst>
          </a:custGeom>
          <a:solidFill>
            <a:srgbClr val="333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F58225-99DF-43D9-8F15-9F243756A666}"/>
              </a:ext>
            </a:extLst>
          </p:cNvPr>
          <p:cNvSpPr/>
          <p:nvPr/>
        </p:nvSpPr>
        <p:spPr>
          <a:xfrm>
            <a:off x="6780295" y="3400334"/>
            <a:ext cx="3372982" cy="101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rgbClr val="333F50"/>
                </a:solidFill>
              </a:rPr>
              <a:t>경제</a:t>
            </a:r>
            <a:endParaRPr lang="ko-KR" altLang="en-US" sz="3500" dirty="0">
              <a:solidFill>
                <a:srgbClr val="333F50"/>
              </a:solidFill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BF3AA663-C9AE-4FFF-99D2-A325F2A33420}"/>
              </a:ext>
            </a:extLst>
          </p:cNvPr>
          <p:cNvSpPr/>
          <p:nvPr/>
        </p:nvSpPr>
        <p:spPr>
          <a:xfrm>
            <a:off x="8120198" y="4550144"/>
            <a:ext cx="702507" cy="921855"/>
          </a:xfrm>
          <a:custGeom>
            <a:avLst/>
            <a:gdLst>
              <a:gd name="connsiteX0" fmla="*/ 462763 w 463553"/>
              <a:gd name="connsiteY0" fmla="*/ 154781 h 695324"/>
              <a:gd name="connsiteX1" fmla="*/ 154781 w 463553"/>
              <a:gd name="connsiteY1" fmla="*/ 154781 h 695324"/>
              <a:gd name="connsiteX2" fmla="*/ 154781 w 463553"/>
              <a:gd name="connsiteY2" fmla="*/ 232172 h 695324"/>
              <a:gd name="connsiteX3" fmla="*/ 463153 w 463553"/>
              <a:gd name="connsiteY3" fmla="*/ 232172 h 695324"/>
              <a:gd name="connsiteX4" fmla="*/ 463153 w 463553"/>
              <a:gd name="connsiteY4" fmla="*/ 386953 h 695324"/>
              <a:gd name="connsiteX5" fmla="*/ 154781 w 463553"/>
              <a:gd name="connsiteY5" fmla="*/ 386953 h 695324"/>
              <a:gd name="connsiteX6" fmla="*/ 154781 w 463553"/>
              <a:gd name="connsiteY6" fmla="*/ 540544 h 695324"/>
              <a:gd name="connsiteX7" fmla="*/ 463553 w 463553"/>
              <a:gd name="connsiteY7" fmla="*/ 540544 h 695324"/>
              <a:gd name="connsiteX8" fmla="*/ 463553 w 463553"/>
              <a:gd name="connsiteY8" fmla="*/ 695325 h 695324"/>
              <a:gd name="connsiteX9" fmla="*/ 0 w 463553"/>
              <a:gd name="connsiteY9" fmla="*/ 695325 h 695324"/>
              <a:gd name="connsiteX10" fmla="*/ 0 w 463553"/>
              <a:gd name="connsiteY10" fmla="*/ 0 h 695324"/>
              <a:gd name="connsiteX11" fmla="*/ 462753 w 463553"/>
              <a:gd name="connsiteY11" fmla="*/ 0 h 695324"/>
              <a:gd name="connsiteX12" fmla="*/ 462753 w 463553"/>
              <a:gd name="connsiteY12" fmla="*/ 154781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553" h="695324">
                <a:moveTo>
                  <a:pt x="462763" y="154781"/>
                </a:moveTo>
                <a:lnTo>
                  <a:pt x="154781" y="154781"/>
                </a:lnTo>
                <a:lnTo>
                  <a:pt x="154781" y="232172"/>
                </a:lnTo>
                <a:lnTo>
                  <a:pt x="463153" y="232172"/>
                </a:lnTo>
                <a:lnTo>
                  <a:pt x="463153" y="386953"/>
                </a:lnTo>
                <a:lnTo>
                  <a:pt x="154781" y="386953"/>
                </a:lnTo>
                <a:lnTo>
                  <a:pt x="154781" y="540544"/>
                </a:lnTo>
                <a:lnTo>
                  <a:pt x="463553" y="540544"/>
                </a:lnTo>
                <a:lnTo>
                  <a:pt x="463553" y="695325"/>
                </a:lnTo>
                <a:lnTo>
                  <a:pt x="0" y="695325"/>
                </a:lnTo>
                <a:lnTo>
                  <a:pt x="0" y="0"/>
                </a:lnTo>
                <a:lnTo>
                  <a:pt x="462753" y="0"/>
                </a:lnTo>
                <a:lnTo>
                  <a:pt x="462753" y="154781"/>
                </a:lnTo>
                <a:close/>
              </a:path>
            </a:pathLst>
          </a:custGeom>
          <a:solidFill>
            <a:srgbClr val="333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856DD2-FA41-4B29-951B-D2AA6BA21395}"/>
              </a:ext>
            </a:extLst>
          </p:cNvPr>
          <p:cNvSpPr/>
          <p:nvPr/>
        </p:nvSpPr>
        <p:spPr>
          <a:xfrm>
            <a:off x="9320667" y="3386600"/>
            <a:ext cx="3372982" cy="101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정치</a:t>
            </a:r>
            <a:endParaRPr lang="ko-KR" altLang="en-US" sz="3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7D8AC9B5-2E02-474A-B70D-34BBCDDACA4A}"/>
              </a:ext>
            </a:extLst>
          </p:cNvPr>
          <p:cNvSpPr/>
          <p:nvPr/>
        </p:nvSpPr>
        <p:spPr>
          <a:xfrm>
            <a:off x="10694438" y="4546701"/>
            <a:ext cx="703705" cy="910005"/>
          </a:xfrm>
          <a:custGeom>
            <a:avLst/>
            <a:gdLst>
              <a:gd name="connsiteX0" fmla="*/ 386953 w 464343"/>
              <a:gd name="connsiteY0" fmla="*/ 77391 h 695324"/>
              <a:gd name="connsiteX1" fmla="*/ 464344 w 464343"/>
              <a:gd name="connsiteY1" fmla="*/ 77391 h 695324"/>
              <a:gd name="connsiteX2" fmla="*/ 464344 w 464343"/>
              <a:gd name="connsiteY2" fmla="*/ 460372 h 695324"/>
              <a:gd name="connsiteX3" fmla="*/ 386953 w 464343"/>
              <a:gd name="connsiteY3" fmla="*/ 460372 h 695324"/>
              <a:gd name="connsiteX4" fmla="*/ 386953 w 464343"/>
              <a:gd name="connsiteY4" fmla="*/ 537762 h 695324"/>
              <a:gd name="connsiteX5" fmla="*/ 154781 w 464343"/>
              <a:gd name="connsiteY5" fmla="*/ 537762 h 695324"/>
              <a:gd name="connsiteX6" fmla="*/ 154781 w 464343"/>
              <a:gd name="connsiteY6" fmla="*/ 695325 h 695324"/>
              <a:gd name="connsiteX7" fmla="*/ 0 w 464343"/>
              <a:gd name="connsiteY7" fmla="*/ 695325 h 695324"/>
              <a:gd name="connsiteX8" fmla="*/ 0 w 464343"/>
              <a:gd name="connsiteY8" fmla="*/ 0 h 695324"/>
              <a:gd name="connsiteX9" fmla="*/ 386953 w 464343"/>
              <a:gd name="connsiteY9" fmla="*/ 0 h 695324"/>
              <a:gd name="connsiteX10" fmla="*/ 386953 w 464343"/>
              <a:gd name="connsiteY10" fmla="*/ 77391 h 695324"/>
              <a:gd name="connsiteX11" fmla="*/ 309563 w 464343"/>
              <a:gd name="connsiteY11" fmla="*/ 382981 h 695324"/>
              <a:gd name="connsiteX12" fmla="*/ 309563 w 464343"/>
              <a:gd name="connsiteY12" fmla="*/ 154781 h 695324"/>
              <a:gd name="connsiteX13" fmla="*/ 154781 w 464343"/>
              <a:gd name="connsiteY13" fmla="*/ 154781 h 695324"/>
              <a:gd name="connsiteX14" fmla="*/ 154781 w 464343"/>
              <a:gd name="connsiteY14" fmla="*/ 382981 h 695324"/>
              <a:gd name="connsiteX15" fmla="*/ 309563 w 464343"/>
              <a:gd name="connsiteY15" fmla="*/ 382981 h 6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343" h="695324">
                <a:moveTo>
                  <a:pt x="386953" y="77391"/>
                </a:moveTo>
                <a:lnTo>
                  <a:pt x="464344" y="77391"/>
                </a:lnTo>
                <a:lnTo>
                  <a:pt x="464344" y="460372"/>
                </a:lnTo>
                <a:lnTo>
                  <a:pt x="386953" y="460372"/>
                </a:lnTo>
                <a:lnTo>
                  <a:pt x="386953" y="537762"/>
                </a:lnTo>
                <a:lnTo>
                  <a:pt x="154781" y="537762"/>
                </a:lnTo>
                <a:lnTo>
                  <a:pt x="154781" y="695325"/>
                </a:lnTo>
                <a:lnTo>
                  <a:pt x="0" y="695325"/>
                </a:lnTo>
                <a:lnTo>
                  <a:pt x="0" y="0"/>
                </a:lnTo>
                <a:lnTo>
                  <a:pt x="386953" y="0"/>
                </a:lnTo>
                <a:lnTo>
                  <a:pt x="386953" y="77391"/>
                </a:lnTo>
                <a:close/>
                <a:moveTo>
                  <a:pt x="309563" y="382981"/>
                </a:moveTo>
                <a:lnTo>
                  <a:pt x="309563" y="154781"/>
                </a:lnTo>
                <a:lnTo>
                  <a:pt x="154781" y="154781"/>
                </a:lnTo>
                <a:lnTo>
                  <a:pt x="154781" y="382981"/>
                </a:lnTo>
                <a:lnTo>
                  <a:pt x="309563" y="382981"/>
                </a:lnTo>
                <a:close/>
              </a:path>
            </a:pathLst>
          </a:custGeom>
          <a:solidFill>
            <a:srgbClr val="333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E52C20-2700-463E-B232-BBB10CCF3D1F}"/>
              </a:ext>
            </a:extLst>
          </p:cNvPr>
          <p:cNvSpPr txBox="1"/>
          <p:nvPr/>
        </p:nvSpPr>
        <p:spPr>
          <a:xfrm>
            <a:off x="206375" y="1370888"/>
            <a:ext cx="11451134" cy="123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dirty="0">
                <a:solidFill>
                  <a:srgbClr val="000000"/>
                </a:solidFill>
                <a:latin typeface="+mj-lt"/>
              </a:rPr>
              <a:t>산업 내에서 기업의 경쟁력에 영향을 미칠 수 있는 </a:t>
            </a:r>
            <a:endParaRPr lang="en-US" altLang="ko-KR" sz="2500" kern="0" dirty="0">
              <a:solidFill>
                <a:srgbClr val="000000"/>
              </a:solidFill>
              <a:latin typeface="+mj-lt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dirty="0">
                <a:solidFill>
                  <a:srgbClr val="000000"/>
                </a:solidFill>
                <a:latin typeface="+mj-lt"/>
              </a:rPr>
              <a:t>거시적인 환경요인이 무엇인지 파악하기 위한 방법론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0AA93-AE8D-4550-948B-1564DC1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5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54A7D-7C2F-43CE-8A7D-675187B55A5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STEEP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의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5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요소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AFFDF3-4066-4F38-9628-025DA85B33F9}"/>
              </a:ext>
            </a:extLst>
          </p:cNvPr>
          <p:cNvGrpSpPr/>
          <p:nvPr/>
        </p:nvGrpSpPr>
        <p:grpSpPr>
          <a:xfrm>
            <a:off x="3750325" y="1135961"/>
            <a:ext cx="5135464" cy="2443591"/>
            <a:chOff x="4004574" y="1125294"/>
            <a:chExt cx="5135464" cy="244359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3DB7EB0-66FB-460F-9C61-72A25598C523}"/>
                </a:ext>
              </a:extLst>
            </p:cNvPr>
            <p:cNvGrpSpPr/>
            <p:nvPr/>
          </p:nvGrpSpPr>
          <p:grpSpPr>
            <a:xfrm>
              <a:off x="8884960" y="1683851"/>
              <a:ext cx="80300" cy="668957"/>
              <a:chOff x="574805" y="592384"/>
              <a:chExt cx="181934" cy="836607"/>
            </a:xfrm>
          </p:grpSpPr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6DFF7ECB-A902-4972-8FEF-A77D0FDEF631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45AD0E-2C85-4820-AEB7-585497F86276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6F466A2-3B1E-444B-BB60-8FBF3605A161}"/>
                </a:ext>
              </a:extLst>
            </p:cNvPr>
            <p:cNvGrpSpPr/>
            <p:nvPr/>
          </p:nvGrpSpPr>
          <p:grpSpPr>
            <a:xfrm>
              <a:off x="8614958" y="1666176"/>
              <a:ext cx="80300" cy="668957"/>
              <a:chOff x="574805" y="592384"/>
              <a:chExt cx="181934" cy="836607"/>
            </a:xfrm>
          </p:grpSpPr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3D3F8149-A8AB-4C1C-A8C7-472073D6E548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B0EE58E9-5352-4359-AC20-6CAE44158D0C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F7B0ABD-1BB1-47C2-91DE-8E72CD5AAE9C}"/>
                </a:ext>
              </a:extLst>
            </p:cNvPr>
            <p:cNvGrpSpPr/>
            <p:nvPr/>
          </p:nvGrpSpPr>
          <p:grpSpPr>
            <a:xfrm>
              <a:off x="4570273" y="1793375"/>
              <a:ext cx="80300" cy="668957"/>
              <a:chOff x="574805" y="592384"/>
              <a:chExt cx="181934" cy="836607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E66A3D75-E0A1-4324-A1CA-7DD077A3EC5A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54EF43C2-0DE7-4F87-955A-8AE4AD57CA10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40D2358-C3CD-463F-9BA4-6236C7E736D7}"/>
                </a:ext>
              </a:extLst>
            </p:cNvPr>
            <p:cNvGrpSpPr/>
            <p:nvPr/>
          </p:nvGrpSpPr>
          <p:grpSpPr>
            <a:xfrm>
              <a:off x="4301016" y="1717677"/>
              <a:ext cx="80300" cy="668957"/>
              <a:chOff x="574805" y="592384"/>
              <a:chExt cx="181934" cy="836607"/>
            </a:xfrm>
          </p:grpSpPr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800F68B5-1301-4623-866C-ED8F630FAF23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D3A083A7-3DEC-4506-9FB3-7FB520F7D12C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2BC59AF7-9185-477A-B66C-25EE2280178B}"/>
                </a:ext>
              </a:extLst>
            </p:cNvPr>
            <p:cNvSpPr/>
            <p:nvPr/>
          </p:nvSpPr>
          <p:spPr>
            <a:xfrm>
              <a:off x="4004574" y="2298010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B430462C-C2EF-4CEE-84AC-BC5938E89C68}"/>
                </a:ext>
              </a:extLst>
            </p:cNvPr>
            <p:cNvSpPr/>
            <p:nvPr/>
          </p:nvSpPr>
          <p:spPr>
            <a:xfrm>
              <a:off x="4004574" y="2258616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7E5F3329-C7A7-411A-9D13-25B3A0E49E21}"/>
                </a:ext>
              </a:extLst>
            </p:cNvPr>
            <p:cNvSpPr/>
            <p:nvPr/>
          </p:nvSpPr>
          <p:spPr>
            <a:xfrm>
              <a:off x="4004574" y="2219222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사각형: 둥근 위쪽 모서리 115">
              <a:extLst>
                <a:ext uri="{FF2B5EF4-FFF2-40B4-BE49-F238E27FC236}">
                  <a16:creationId xmlns:a16="http://schemas.microsoft.com/office/drawing/2014/main" id="{7B648B0D-12FE-4779-BE26-91D9783B3AE1}"/>
                </a:ext>
              </a:extLst>
            </p:cNvPr>
            <p:cNvSpPr/>
            <p:nvPr/>
          </p:nvSpPr>
          <p:spPr>
            <a:xfrm>
              <a:off x="4004574" y="2179828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4A6006B-B2DF-4D91-8CF6-DB17FBA3E13E}"/>
                </a:ext>
              </a:extLst>
            </p:cNvPr>
            <p:cNvGrpSpPr/>
            <p:nvPr/>
          </p:nvGrpSpPr>
          <p:grpSpPr>
            <a:xfrm>
              <a:off x="4004574" y="1125294"/>
              <a:ext cx="5135464" cy="786706"/>
              <a:chOff x="278363" y="0"/>
              <a:chExt cx="11635274" cy="983865"/>
            </a:xfrm>
          </p:grpSpPr>
          <p:sp>
            <p:nvSpPr>
              <p:cNvPr id="118" name="사각형: 둥근 위쪽 모서리 117">
                <a:extLst>
                  <a:ext uri="{FF2B5EF4-FFF2-40B4-BE49-F238E27FC236}">
                    <a16:creationId xmlns:a16="http://schemas.microsoft.com/office/drawing/2014/main" id="{47E2BF16-09FE-4EC9-8722-A8369B1972E7}"/>
                  </a:ext>
                </a:extLst>
              </p:cNvPr>
              <p:cNvSpPr/>
              <p:nvPr/>
            </p:nvSpPr>
            <p:spPr>
              <a:xfrm>
                <a:off x="278363" y="6013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사각형: 둥근 위쪽 모서리 118">
                <a:extLst>
                  <a:ext uri="{FF2B5EF4-FFF2-40B4-BE49-F238E27FC236}">
                    <a16:creationId xmlns:a16="http://schemas.microsoft.com/office/drawing/2014/main" id="{658F722B-558E-4783-B6BC-1F5E249040A9}"/>
                  </a:ext>
                </a:extLst>
              </p:cNvPr>
              <p:cNvSpPr/>
              <p:nvPr/>
            </p:nvSpPr>
            <p:spPr>
              <a:xfrm>
                <a:off x="278363" y="4147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9546CE63-2B85-47D9-ACB7-6EAE3F52A23F}"/>
                  </a:ext>
                </a:extLst>
              </p:cNvPr>
              <p:cNvSpPr/>
              <p:nvPr/>
            </p:nvSpPr>
            <p:spPr>
              <a:xfrm>
                <a:off x="278363" y="3732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위쪽 모서리 120">
                <a:extLst>
                  <a:ext uri="{FF2B5EF4-FFF2-40B4-BE49-F238E27FC236}">
                    <a16:creationId xmlns:a16="http://schemas.microsoft.com/office/drawing/2014/main" id="{FA3D081B-E80A-4555-8056-E2257D813E80}"/>
                  </a:ext>
                </a:extLst>
              </p:cNvPr>
              <p:cNvSpPr/>
              <p:nvPr/>
            </p:nvSpPr>
            <p:spPr>
              <a:xfrm>
                <a:off x="278363" y="1866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65FBE2BB-633E-44F8-8F94-BA409FB01458}"/>
                  </a:ext>
                </a:extLst>
              </p:cNvPr>
              <p:cNvSpPr/>
              <p:nvPr/>
            </p:nvSpPr>
            <p:spPr>
              <a:xfrm>
                <a:off x="278363" y="0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800" b="1" kern="0" dirty="0">
                    <a:solidFill>
                      <a:srgbClr val="626474"/>
                    </a:solidFill>
                  </a:rPr>
                  <a:t>사회적 요인</a:t>
                </a:r>
                <a:r>
                  <a:rPr lang="en-US" altLang="ko-KR" sz="2800" b="1" kern="0" dirty="0">
                    <a:solidFill>
                      <a:srgbClr val="626474"/>
                    </a:solidFill>
                  </a:rPr>
                  <a:t>(Social)</a:t>
                </a:r>
                <a:endParaRPr lang="en-US" altLang="ko-KR" sz="800" b="1" kern="0" dirty="0">
                  <a:solidFill>
                    <a:srgbClr val="626474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1096DF-D6B3-4B3C-846C-B206689BB223}"/>
                </a:ext>
              </a:extLst>
            </p:cNvPr>
            <p:cNvSpPr txBox="1"/>
            <p:nvPr/>
          </p:nvSpPr>
          <p:spPr>
            <a:xfrm>
              <a:off x="4475796" y="2356551"/>
              <a:ext cx="4234386" cy="926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사회적 요인의 추세는 회사 제품에 대한 수요와 회사 운영 방식에 영향을 미침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4BE943-E9CC-462C-B3C2-CEC1DFE3B69B}"/>
              </a:ext>
            </a:extLst>
          </p:cNvPr>
          <p:cNvGrpSpPr/>
          <p:nvPr/>
        </p:nvGrpSpPr>
        <p:grpSpPr>
          <a:xfrm>
            <a:off x="6315846" y="4027779"/>
            <a:ext cx="5135464" cy="2443591"/>
            <a:chOff x="6602452" y="4052965"/>
            <a:chExt cx="5135464" cy="2443591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3B422E40-5719-4028-9D3A-505FC9B980BD}"/>
                </a:ext>
              </a:extLst>
            </p:cNvPr>
            <p:cNvGrpSpPr/>
            <p:nvPr/>
          </p:nvGrpSpPr>
          <p:grpSpPr>
            <a:xfrm>
              <a:off x="11482838" y="4611522"/>
              <a:ext cx="80300" cy="668957"/>
              <a:chOff x="574805" y="592384"/>
              <a:chExt cx="181934" cy="836607"/>
            </a:xfrm>
          </p:grpSpPr>
          <p:sp>
            <p:nvSpPr>
              <p:cNvPr id="168" name="원호 167">
                <a:extLst>
                  <a:ext uri="{FF2B5EF4-FFF2-40B4-BE49-F238E27FC236}">
                    <a16:creationId xmlns:a16="http://schemas.microsoft.com/office/drawing/2014/main" id="{B4281CB0-92EB-4B6B-8999-794B4168A2C1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원호 168">
                <a:extLst>
                  <a:ext uri="{FF2B5EF4-FFF2-40B4-BE49-F238E27FC236}">
                    <a16:creationId xmlns:a16="http://schemas.microsoft.com/office/drawing/2014/main" id="{6D150F9B-0AC8-456F-A30E-C110A26B945E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A7538270-EBBB-451D-951C-079BC9216DE1}"/>
                </a:ext>
              </a:extLst>
            </p:cNvPr>
            <p:cNvGrpSpPr/>
            <p:nvPr/>
          </p:nvGrpSpPr>
          <p:grpSpPr>
            <a:xfrm>
              <a:off x="11212836" y="4593847"/>
              <a:ext cx="80300" cy="668957"/>
              <a:chOff x="574805" y="592384"/>
              <a:chExt cx="181934" cy="836607"/>
            </a:xfrm>
          </p:grpSpPr>
          <p:sp>
            <p:nvSpPr>
              <p:cNvPr id="171" name="원호 170">
                <a:extLst>
                  <a:ext uri="{FF2B5EF4-FFF2-40B4-BE49-F238E27FC236}">
                    <a16:creationId xmlns:a16="http://schemas.microsoft.com/office/drawing/2014/main" id="{7A5D29A9-DA8B-4E12-B382-A8CD3896FB8F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22FC1505-A9A5-4CBB-8BC2-0962A370A147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7DB9DFF5-3C22-49B7-8D80-28FDD74188EF}"/>
                </a:ext>
              </a:extLst>
            </p:cNvPr>
            <p:cNvGrpSpPr/>
            <p:nvPr/>
          </p:nvGrpSpPr>
          <p:grpSpPr>
            <a:xfrm>
              <a:off x="7168151" y="4721046"/>
              <a:ext cx="80300" cy="668957"/>
              <a:chOff x="574805" y="592384"/>
              <a:chExt cx="181934" cy="836607"/>
            </a:xfrm>
          </p:grpSpPr>
          <p:sp>
            <p:nvSpPr>
              <p:cNvPr id="174" name="원호 173">
                <a:extLst>
                  <a:ext uri="{FF2B5EF4-FFF2-40B4-BE49-F238E27FC236}">
                    <a16:creationId xmlns:a16="http://schemas.microsoft.com/office/drawing/2014/main" id="{4A342747-18A3-4055-9BDF-D83F00CB693D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원호 174">
                <a:extLst>
                  <a:ext uri="{FF2B5EF4-FFF2-40B4-BE49-F238E27FC236}">
                    <a16:creationId xmlns:a16="http://schemas.microsoft.com/office/drawing/2014/main" id="{382FF685-0619-482C-AA90-3E892DC880E8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54E3AFFB-6877-4D9A-BC18-CF28A39A514B}"/>
                </a:ext>
              </a:extLst>
            </p:cNvPr>
            <p:cNvGrpSpPr/>
            <p:nvPr/>
          </p:nvGrpSpPr>
          <p:grpSpPr>
            <a:xfrm>
              <a:off x="6898894" y="4645348"/>
              <a:ext cx="80300" cy="668957"/>
              <a:chOff x="574805" y="592384"/>
              <a:chExt cx="181934" cy="836607"/>
            </a:xfrm>
          </p:grpSpPr>
          <p:sp>
            <p:nvSpPr>
              <p:cNvPr id="177" name="원호 176">
                <a:extLst>
                  <a:ext uri="{FF2B5EF4-FFF2-40B4-BE49-F238E27FC236}">
                    <a16:creationId xmlns:a16="http://schemas.microsoft.com/office/drawing/2014/main" id="{8B77F3C8-0F78-4444-8634-5568D5046B68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원호 177">
                <a:extLst>
                  <a:ext uri="{FF2B5EF4-FFF2-40B4-BE49-F238E27FC236}">
                    <a16:creationId xmlns:a16="http://schemas.microsoft.com/office/drawing/2014/main" id="{B51F8E5C-4D9A-4718-BC65-9A6BC6F37F11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9" name="사각형: 둥근 위쪽 모서리 178">
              <a:extLst>
                <a:ext uri="{FF2B5EF4-FFF2-40B4-BE49-F238E27FC236}">
                  <a16:creationId xmlns:a16="http://schemas.microsoft.com/office/drawing/2014/main" id="{CEBAEAF2-335F-4BED-A3D2-FD678A193DAF}"/>
                </a:ext>
              </a:extLst>
            </p:cNvPr>
            <p:cNvSpPr/>
            <p:nvPr/>
          </p:nvSpPr>
          <p:spPr>
            <a:xfrm>
              <a:off x="6602452" y="5225681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위쪽 모서리 179">
              <a:extLst>
                <a:ext uri="{FF2B5EF4-FFF2-40B4-BE49-F238E27FC236}">
                  <a16:creationId xmlns:a16="http://schemas.microsoft.com/office/drawing/2014/main" id="{642FB2F3-834F-45BE-94D6-789D1A085D17}"/>
                </a:ext>
              </a:extLst>
            </p:cNvPr>
            <p:cNvSpPr/>
            <p:nvPr/>
          </p:nvSpPr>
          <p:spPr>
            <a:xfrm>
              <a:off x="6602452" y="5186287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사각형: 둥근 위쪽 모서리 180">
              <a:extLst>
                <a:ext uri="{FF2B5EF4-FFF2-40B4-BE49-F238E27FC236}">
                  <a16:creationId xmlns:a16="http://schemas.microsoft.com/office/drawing/2014/main" id="{2808B346-3AE2-4F49-8026-A997C8CF8AAB}"/>
                </a:ext>
              </a:extLst>
            </p:cNvPr>
            <p:cNvSpPr/>
            <p:nvPr/>
          </p:nvSpPr>
          <p:spPr>
            <a:xfrm>
              <a:off x="6602452" y="5146893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사각형: 둥근 위쪽 모서리 181">
              <a:extLst>
                <a:ext uri="{FF2B5EF4-FFF2-40B4-BE49-F238E27FC236}">
                  <a16:creationId xmlns:a16="http://schemas.microsoft.com/office/drawing/2014/main" id="{81D00A3A-735E-411D-9D2B-D79C4761A7D5}"/>
                </a:ext>
              </a:extLst>
            </p:cNvPr>
            <p:cNvSpPr/>
            <p:nvPr/>
          </p:nvSpPr>
          <p:spPr>
            <a:xfrm>
              <a:off x="6602452" y="5107499"/>
              <a:ext cx="51354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8D525C2E-B3C7-435B-B149-AB2DF3036402}"/>
                </a:ext>
              </a:extLst>
            </p:cNvPr>
            <p:cNvGrpSpPr/>
            <p:nvPr/>
          </p:nvGrpSpPr>
          <p:grpSpPr>
            <a:xfrm>
              <a:off x="6602452" y="4052965"/>
              <a:ext cx="5135464" cy="786706"/>
              <a:chOff x="278363" y="0"/>
              <a:chExt cx="11635274" cy="983865"/>
            </a:xfrm>
          </p:grpSpPr>
          <p:sp>
            <p:nvSpPr>
              <p:cNvPr id="184" name="사각형: 둥근 위쪽 모서리 183">
                <a:extLst>
                  <a:ext uri="{FF2B5EF4-FFF2-40B4-BE49-F238E27FC236}">
                    <a16:creationId xmlns:a16="http://schemas.microsoft.com/office/drawing/2014/main" id="{AF67FBF2-182A-4F2A-95C5-FFCCEAC2DB6C}"/>
                  </a:ext>
                </a:extLst>
              </p:cNvPr>
              <p:cNvSpPr/>
              <p:nvPr/>
            </p:nvSpPr>
            <p:spPr>
              <a:xfrm>
                <a:off x="278363" y="6013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사각형: 둥근 위쪽 모서리 184">
                <a:extLst>
                  <a:ext uri="{FF2B5EF4-FFF2-40B4-BE49-F238E27FC236}">
                    <a16:creationId xmlns:a16="http://schemas.microsoft.com/office/drawing/2014/main" id="{74121DF6-5C8A-4048-96AF-57BDCCEEE511}"/>
                  </a:ext>
                </a:extLst>
              </p:cNvPr>
              <p:cNvSpPr/>
              <p:nvPr/>
            </p:nvSpPr>
            <p:spPr>
              <a:xfrm>
                <a:off x="278363" y="4147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사각형: 둥근 위쪽 모서리 185">
                <a:extLst>
                  <a:ext uri="{FF2B5EF4-FFF2-40B4-BE49-F238E27FC236}">
                    <a16:creationId xmlns:a16="http://schemas.microsoft.com/office/drawing/2014/main" id="{F43FBE8B-43CE-4F05-A9DF-F8C6A68297C4}"/>
                  </a:ext>
                </a:extLst>
              </p:cNvPr>
              <p:cNvSpPr/>
              <p:nvPr/>
            </p:nvSpPr>
            <p:spPr>
              <a:xfrm>
                <a:off x="278363" y="3732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사각형: 둥근 위쪽 모서리 186">
                <a:extLst>
                  <a:ext uri="{FF2B5EF4-FFF2-40B4-BE49-F238E27FC236}">
                    <a16:creationId xmlns:a16="http://schemas.microsoft.com/office/drawing/2014/main" id="{AD0129B8-28E0-4CC0-8010-EB3342741E95}"/>
                  </a:ext>
                </a:extLst>
              </p:cNvPr>
              <p:cNvSpPr/>
              <p:nvPr/>
            </p:nvSpPr>
            <p:spPr>
              <a:xfrm>
                <a:off x="278363" y="1866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사각형: 둥근 위쪽 모서리 187">
                <a:extLst>
                  <a:ext uri="{FF2B5EF4-FFF2-40B4-BE49-F238E27FC236}">
                    <a16:creationId xmlns:a16="http://schemas.microsoft.com/office/drawing/2014/main" id="{F3C7CC3E-8BA0-4229-BE84-D300C810EF24}"/>
                  </a:ext>
                </a:extLst>
              </p:cNvPr>
              <p:cNvSpPr/>
              <p:nvPr/>
            </p:nvSpPr>
            <p:spPr>
              <a:xfrm>
                <a:off x="278363" y="0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800" b="1" kern="0" dirty="0">
                    <a:solidFill>
                      <a:srgbClr val="626474"/>
                    </a:solidFill>
                  </a:rPr>
                  <a:t>환경 요인</a:t>
                </a:r>
                <a:r>
                  <a:rPr lang="en-US" altLang="ko-KR" sz="2800" b="1" kern="0" dirty="0">
                    <a:solidFill>
                      <a:srgbClr val="626474"/>
                    </a:solidFill>
                  </a:rPr>
                  <a:t>(Environmental)</a:t>
                </a:r>
                <a:endParaRPr lang="en-US" altLang="ko-KR" sz="800" kern="0" dirty="0">
                  <a:solidFill>
                    <a:srgbClr val="626474"/>
                  </a:solidFill>
                </a:endParaRP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5B8A95A-671B-492F-973C-2986D8653BB8}"/>
                </a:ext>
              </a:extLst>
            </p:cNvPr>
            <p:cNvSpPr txBox="1"/>
            <p:nvPr/>
          </p:nvSpPr>
          <p:spPr>
            <a:xfrm>
              <a:off x="7073674" y="5284222"/>
              <a:ext cx="4234386" cy="926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관광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,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농업 및 보험과 같은 산업에 </a:t>
              </a: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영향을 미침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7E5F89-C939-4F42-B925-A6F58796FDE5}"/>
              </a:ext>
            </a:extLst>
          </p:cNvPr>
          <p:cNvGrpSpPr/>
          <p:nvPr/>
        </p:nvGrpSpPr>
        <p:grpSpPr>
          <a:xfrm>
            <a:off x="883940" y="3998167"/>
            <a:ext cx="5135464" cy="2485927"/>
            <a:chOff x="883940" y="3998167"/>
            <a:chExt cx="5135464" cy="2485927"/>
          </a:xfrm>
        </p:grpSpPr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D394CF62-8A7E-480B-8FF3-4E908DE03B3F}"/>
                </a:ext>
              </a:extLst>
            </p:cNvPr>
            <p:cNvGrpSpPr/>
            <p:nvPr/>
          </p:nvGrpSpPr>
          <p:grpSpPr>
            <a:xfrm>
              <a:off x="5764326" y="4556724"/>
              <a:ext cx="80300" cy="668957"/>
              <a:chOff x="574805" y="592384"/>
              <a:chExt cx="181934" cy="836607"/>
            </a:xfrm>
          </p:grpSpPr>
          <p:sp>
            <p:nvSpPr>
              <p:cNvPr id="260" name="원호 259">
                <a:extLst>
                  <a:ext uri="{FF2B5EF4-FFF2-40B4-BE49-F238E27FC236}">
                    <a16:creationId xmlns:a16="http://schemas.microsoft.com/office/drawing/2014/main" id="{3379F359-0A25-44F1-A232-56D9EC064215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원호 260">
                <a:extLst>
                  <a:ext uri="{FF2B5EF4-FFF2-40B4-BE49-F238E27FC236}">
                    <a16:creationId xmlns:a16="http://schemas.microsoft.com/office/drawing/2014/main" id="{A37AB69B-FC7E-4E58-AD69-C6310698629E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9AC9C0EE-6427-4279-8926-E7DCC0AA211D}"/>
                </a:ext>
              </a:extLst>
            </p:cNvPr>
            <p:cNvGrpSpPr/>
            <p:nvPr/>
          </p:nvGrpSpPr>
          <p:grpSpPr>
            <a:xfrm>
              <a:off x="5494324" y="4539049"/>
              <a:ext cx="80300" cy="668957"/>
              <a:chOff x="574805" y="592384"/>
              <a:chExt cx="181934" cy="836607"/>
            </a:xfrm>
          </p:grpSpPr>
          <p:sp>
            <p:nvSpPr>
              <p:cNvPr id="263" name="원호 262">
                <a:extLst>
                  <a:ext uri="{FF2B5EF4-FFF2-40B4-BE49-F238E27FC236}">
                    <a16:creationId xmlns:a16="http://schemas.microsoft.com/office/drawing/2014/main" id="{0D9C5A87-DA39-4307-B30D-BA3FCD2D50BB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원호 263">
                <a:extLst>
                  <a:ext uri="{FF2B5EF4-FFF2-40B4-BE49-F238E27FC236}">
                    <a16:creationId xmlns:a16="http://schemas.microsoft.com/office/drawing/2014/main" id="{C3332D26-163C-4569-BA3A-95A21F96CA28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3FE6BAA9-0BBB-48C3-A895-9534E1ABD279}"/>
                </a:ext>
              </a:extLst>
            </p:cNvPr>
            <p:cNvGrpSpPr/>
            <p:nvPr/>
          </p:nvGrpSpPr>
          <p:grpSpPr>
            <a:xfrm>
              <a:off x="1449639" y="4666248"/>
              <a:ext cx="80300" cy="668957"/>
              <a:chOff x="574805" y="592384"/>
              <a:chExt cx="181934" cy="836607"/>
            </a:xfrm>
          </p:grpSpPr>
          <p:sp>
            <p:nvSpPr>
              <p:cNvPr id="266" name="원호 265">
                <a:extLst>
                  <a:ext uri="{FF2B5EF4-FFF2-40B4-BE49-F238E27FC236}">
                    <a16:creationId xmlns:a16="http://schemas.microsoft.com/office/drawing/2014/main" id="{0C414180-9866-4A74-9DC5-C35A0550DEED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원호 266">
                <a:extLst>
                  <a:ext uri="{FF2B5EF4-FFF2-40B4-BE49-F238E27FC236}">
                    <a16:creationId xmlns:a16="http://schemas.microsoft.com/office/drawing/2014/main" id="{87AC3A42-B5B3-4D1A-8208-6AFC73FFD9AD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5A0DE6B4-86EE-4317-92B0-690EBB881D3F}"/>
                </a:ext>
              </a:extLst>
            </p:cNvPr>
            <p:cNvGrpSpPr/>
            <p:nvPr/>
          </p:nvGrpSpPr>
          <p:grpSpPr>
            <a:xfrm>
              <a:off x="1180382" y="4590550"/>
              <a:ext cx="80300" cy="668957"/>
              <a:chOff x="574805" y="592384"/>
              <a:chExt cx="181934" cy="836607"/>
            </a:xfrm>
          </p:grpSpPr>
          <p:sp>
            <p:nvSpPr>
              <p:cNvPr id="269" name="원호 268">
                <a:extLst>
                  <a:ext uri="{FF2B5EF4-FFF2-40B4-BE49-F238E27FC236}">
                    <a16:creationId xmlns:a16="http://schemas.microsoft.com/office/drawing/2014/main" id="{23CD358C-1AFB-490A-96AF-CA30FD23FCA5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원호 269">
                <a:extLst>
                  <a:ext uri="{FF2B5EF4-FFF2-40B4-BE49-F238E27FC236}">
                    <a16:creationId xmlns:a16="http://schemas.microsoft.com/office/drawing/2014/main" id="{9F676E8C-DF26-4316-B15A-4E8F7A7664FD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1" name="사각형: 둥근 위쪽 모서리 270">
              <a:extLst>
                <a:ext uri="{FF2B5EF4-FFF2-40B4-BE49-F238E27FC236}">
                  <a16:creationId xmlns:a16="http://schemas.microsoft.com/office/drawing/2014/main" id="{C4937A34-F213-441A-B06E-2817FB15CFD5}"/>
                </a:ext>
              </a:extLst>
            </p:cNvPr>
            <p:cNvSpPr/>
            <p:nvPr/>
          </p:nvSpPr>
          <p:spPr>
            <a:xfrm>
              <a:off x="883940" y="5213219"/>
              <a:ext cx="50575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EB23EDD7-392F-43D7-A916-48959626CB61}"/>
                </a:ext>
              </a:extLst>
            </p:cNvPr>
            <p:cNvSpPr/>
            <p:nvPr/>
          </p:nvSpPr>
          <p:spPr>
            <a:xfrm>
              <a:off x="883940" y="5173825"/>
              <a:ext cx="50575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3" name="사각형: 둥근 위쪽 모서리 272">
              <a:extLst>
                <a:ext uri="{FF2B5EF4-FFF2-40B4-BE49-F238E27FC236}">
                  <a16:creationId xmlns:a16="http://schemas.microsoft.com/office/drawing/2014/main" id="{F044998B-CB8D-4EF0-B13E-E551E71F9858}"/>
                </a:ext>
              </a:extLst>
            </p:cNvPr>
            <p:cNvSpPr/>
            <p:nvPr/>
          </p:nvSpPr>
          <p:spPr>
            <a:xfrm>
              <a:off x="883940" y="5134431"/>
              <a:ext cx="50575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4" name="사각형: 둥근 위쪽 모서리 273">
              <a:extLst>
                <a:ext uri="{FF2B5EF4-FFF2-40B4-BE49-F238E27FC236}">
                  <a16:creationId xmlns:a16="http://schemas.microsoft.com/office/drawing/2014/main" id="{3069CA71-3FB0-4F45-8FE2-146517291906}"/>
                </a:ext>
              </a:extLst>
            </p:cNvPr>
            <p:cNvSpPr/>
            <p:nvPr/>
          </p:nvSpPr>
          <p:spPr>
            <a:xfrm>
              <a:off x="883940" y="5095037"/>
              <a:ext cx="5057563" cy="1270875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기술적 요인은 진입 장벽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, </a:t>
              </a:r>
            </a:p>
            <a:p>
              <a:pPr marL="0" marR="0" indent="0" algn="ctr" fontAlgn="base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최소한의 효율적인</a:t>
              </a:r>
              <a:r>
                <a:rPr lang="en-US" altLang="ko-KR" kern="0" dirty="0">
                  <a:solidFill>
                    <a:srgbClr val="000000"/>
                  </a:solidFill>
                  <a:latin typeface="한컴바탕"/>
                  <a:ea typeface="한컴바탕"/>
                </a:rPr>
                <a:t>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생산 수준과 </a:t>
              </a: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marL="0" marR="0" indent="0" algn="ctr" fontAlgn="base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한컴바탕"/>
                  <a:ea typeface="한컴바탕"/>
                </a:rPr>
                <a:t>아웃소싱 결정에 영향을 미침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E87B2B0A-8779-420F-935F-989180B1F34A}"/>
                </a:ext>
              </a:extLst>
            </p:cNvPr>
            <p:cNvGrpSpPr/>
            <p:nvPr/>
          </p:nvGrpSpPr>
          <p:grpSpPr>
            <a:xfrm>
              <a:off x="883940" y="3998167"/>
              <a:ext cx="5135464" cy="786706"/>
              <a:chOff x="278363" y="0"/>
              <a:chExt cx="11635274" cy="983865"/>
            </a:xfrm>
          </p:grpSpPr>
          <p:sp>
            <p:nvSpPr>
              <p:cNvPr id="276" name="사각형: 둥근 위쪽 모서리 275">
                <a:extLst>
                  <a:ext uri="{FF2B5EF4-FFF2-40B4-BE49-F238E27FC236}">
                    <a16:creationId xmlns:a16="http://schemas.microsoft.com/office/drawing/2014/main" id="{BA4BF064-3A9C-4A86-AF7D-014663B4298C}"/>
                  </a:ext>
                </a:extLst>
              </p:cNvPr>
              <p:cNvSpPr/>
              <p:nvPr/>
            </p:nvSpPr>
            <p:spPr>
              <a:xfrm>
                <a:off x="278363" y="6013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사각형: 둥근 위쪽 모서리 276">
                <a:extLst>
                  <a:ext uri="{FF2B5EF4-FFF2-40B4-BE49-F238E27FC236}">
                    <a16:creationId xmlns:a16="http://schemas.microsoft.com/office/drawing/2014/main" id="{214C8DA5-5079-44C4-AD32-1E4ACAD4FA6A}"/>
                  </a:ext>
                </a:extLst>
              </p:cNvPr>
              <p:cNvSpPr/>
              <p:nvPr/>
            </p:nvSpPr>
            <p:spPr>
              <a:xfrm>
                <a:off x="278363" y="4147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사각형: 둥근 위쪽 모서리 277">
                <a:extLst>
                  <a:ext uri="{FF2B5EF4-FFF2-40B4-BE49-F238E27FC236}">
                    <a16:creationId xmlns:a16="http://schemas.microsoft.com/office/drawing/2014/main" id="{6746CE11-1201-4632-92F7-B406488B8F70}"/>
                  </a:ext>
                </a:extLst>
              </p:cNvPr>
              <p:cNvSpPr/>
              <p:nvPr/>
            </p:nvSpPr>
            <p:spPr>
              <a:xfrm>
                <a:off x="278363" y="3732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사각형: 둥근 위쪽 모서리 278">
                <a:extLst>
                  <a:ext uri="{FF2B5EF4-FFF2-40B4-BE49-F238E27FC236}">
                    <a16:creationId xmlns:a16="http://schemas.microsoft.com/office/drawing/2014/main" id="{43FFA045-A27B-4EC1-90D4-49A69FB199A5}"/>
                  </a:ext>
                </a:extLst>
              </p:cNvPr>
              <p:cNvSpPr/>
              <p:nvPr/>
            </p:nvSpPr>
            <p:spPr>
              <a:xfrm>
                <a:off x="278363" y="1866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0" name="사각형: 둥근 위쪽 모서리 279">
                <a:extLst>
                  <a:ext uri="{FF2B5EF4-FFF2-40B4-BE49-F238E27FC236}">
                    <a16:creationId xmlns:a16="http://schemas.microsoft.com/office/drawing/2014/main" id="{3F8D09CA-7027-4133-87C5-2A5E0D660754}"/>
                  </a:ext>
                </a:extLst>
              </p:cNvPr>
              <p:cNvSpPr/>
              <p:nvPr/>
            </p:nvSpPr>
            <p:spPr>
              <a:xfrm>
                <a:off x="278363" y="0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800" b="1" kern="0" dirty="0">
                    <a:solidFill>
                      <a:srgbClr val="626474"/>
                    </a:solidFill>
                  </a:rPr>
                  <a:t>기술적 요인</a:t>
                </a:r>
                <a:r>
                  <a:rPr lang="en-US" altLang="ko-KR" sz="2800" b="1" kern="0" dirty="0">
                    <a:solidFill>
                      <a:srgbClr val="626474"/>
                    </a:solidFill>
                  </a:rPr>
                  <a:t>(Technological)</a:t>
                </a:r>
                <a:endParaRPr lang="en-US" altLang="ko-KR" sz="800" b="1" kern="0" dirty="0">
                  <a:solidFill>
                    <a:srgbClr val="626474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2541DD-4F4D-4CB0-B3BF-047B08F0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46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54A7D-7C2F-43CE-8A7D-675187B55A5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STEEP 5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요소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0FC64-7D21-48D9-88D1-A61621748258}"/>
              </a:ext>
            </a:extLst>
          </p:cNvPr>
          <p:cNvGrpSpPr/>
          <p:nvPr/>
        </p:nvGrpSpPr>
        <p:grpSpPr>
          <a:xfrm>
            <a:off x="6437698" y="2149665"/>
            <a:ext cx="5135464" cy="2829069"/>
            <a:chOff x="6304428" y="1558205"/>
            <a:chExt cx="5135464" cy="28290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3DB7EB0-66FB-460F-9C61-72A25598C523}"/>
                </a:ext>
              </a:extLst>
            </p:cNvPr>
            <p:cNvGrpSpPr/>
            <p:nvPr/>
          </p:nvGrpSpPr>
          <p:grpSpPr>
            <a:xfrm>
              <a:off x="11184814" y="2116762"/>
              <a:ext cx="80300" cy="668957"/>
              <a:chOff x="574805" y="592384"/>
              <a:chExt cx="181934" cy="836607"/>
            </a:xfrm>
          </p:grpSpPr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6DFF7ECB-A902-4972-8FEF-A77D0FDEF631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45AD0E-2C85-4820-AEB7-585497F86276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6F466A2-3B1E-444B-BB60-8FBF3605A161}"/>
                </a:ext>
              </a:extLst>
            </p:cNvPr>
            <p:cNvGrpSpPr/>
            <p:nvPr/>
          </p:nvGrpSpPr>
          <p:grpSpPr>
            <a:xfrm>
              <a:off x="10914812" y="2099087"/>
              <a:ext cx="80300" cy="668957"/>
              <a:chOff x="574805" y="592384"/>
              <a:chExt cx="181934" cy="836607"/>
            </a:xfrm>
          </p:grpSpPr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3D3F8149-A8AB-4C1C-A8C7-472073D6E548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B0EE58E9-5352-4359-AC20-6CAE44158D0C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F7B0ABD-1BB1-47C2-91DE-8E72CD5AAE9C}"/>
                </a:ext>
              </a:extLst>
            </p:cNvPr>
            <p:cNvGrpSpPr/>
            <p:nvPr/>
          </p:nvGrpSpPr>
          <p:grpSpPr>
            <a:xfrm>
              <a:off x="6870127" y="2226286"/>
              <a:ext cx="80300" cy="668957"/>
              <a:chOff x="574805" y="592384"/>
              <a:chExt cx="181934" cy="836607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E66A3D75-E0A1-4324-A1CA-7DD077A3EC5A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54EF43C2-0DE7-4F87-955A-8AE4AD57CA10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40D2358-C3CD-463F-9BA4-6236C7E736D7}"/>
                </a:ext>
              </a:extLst>
            </p:cNvPr>
            <p:cNvGrpSpPr/>
            <p:nvPr/>
          </p:nvGrpSpPr>
          <p:grpSpPr>
            <a:xfrm>
              <a:off x="6600870" y="2150588"/>
              <a:ext cx="80300" cy="668957"/>
              <a:chOff x="574805" y="592384"/>
              <a:chExt cx="181934" cy="836607"/>
            </a:xfrm>
          </p:grpSpPr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800F68B5-1301-4623-866C-ED8F630FAF23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D3A083A7-3DEC-4506-9FB3-7FB520F7D12C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2BC59AF7-9185-477A-B66C-25EE2280178B}"/>
                </a:ext>
              </a:extLst>
            </p:cNvPr>
            <p:cNvSpPr/>
            <p:nvPr/>
          </p:nvSpPr>
          <p:spPr>
            <a:xfrm>
              <a:off x="6304428" y="2773258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B430462C-C2EF-4CEE-84AC-BC5938E89C68}"/>
                </a:ext>
              </a:extLst>
            </p:cNvPr>
            <p:cNvSpPr/>
            <p:nvPr/>
          </p:nvSpPr>
          <p:spPr>
            <a:xfrm>
              <a:off x="6304428" y="2733864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7E5F3329-C7A7-411A-9D13-25B3A0E49E21}"/>
                </a:ext>
              </a:extLst>
            </p:cNvPr>
            <p:cNvSpPr/>
            <p:nvPr/>
          </p:nvSpPr>
          <p:spPr>
            <a:xfrm>
              <a:off x="6304428" y="2694470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사각형: 둥근 위쪽 모서리 115">
              <a:extLst>
                <a:ext uri="{FF2B5EF4-FFF2-40B4-BE49-F238E27FC236}">
                  <a16:creationId xmlns:a16="http://schemas.microsoft.com/office/drawing/2014/main" id="{7B648B0D-12FE-4779-BE26-91D9783B3AE1}"/>
                </a:ext>
              </a:extLst>
            </p:cNvPr>
            <p:cNvSpPr/>
            <p:nvPr/>
          </p:nvSpPr>
          <p:spPr>
            <a:xfrm>
              <a:off x="6304428" y="2655076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4A6006B-B2DF-4D91-8CF6-DB17FBA3E13E}"/>
                </a:ext>
              </a:extLst>
            </p:cNvPr>
            <p:cNvGrpSpPr/>
            <p:nvPr/>
          </p:nvGrpSpPr>
          <p:grpSpPr>
            <a:xfrm>
              <a:off x="6304428" y="1558205"/>
              <a:ext cx="5135464" cy="786706"/>
              <a:chOff x="278363" y="0"/>
              <a:chExt cx="11635274" cy="983865"/>
            </a:xfrm>
          </p:grpSpPr>
          <p:sp>
            <p:nvSpPr>
              <p:cNvPr id="118" name="사각형: 둥근 위쪽 모서리 117">
                <a:extLst>
                  <a:ext uri="{FF2B5EF4-FFF2-40B4-BE49-F238E27FC236}">
                    <a16:creationId xmlns:a16="http://schemas.microsoft.com/office/drawing/2014/main" id="{47E2BF16-09FE-4EC9-8722-A8369B1972E7}"/>
                  </a:ext>
                </a:extLst>
              </p:cNvPr>
              <p:cNvSpPr/>
              <p:nvPr/>
            </p:nvSpPr>
            <p:spPr>
              <a:xfrm>
                <a:off x="278363" y="6013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사각형: 둥근 위쪽 모서리 118">
                <a:extLst>
                  <a:ext uri="{FF2B5EF4-FFF2-40B4-BE49-F238E27FC236}">
                    <a16:creationId xmlns:a16="http://schemas.microsoft.com/office/drawing/2014/main" id="{658F722B-558E-4783-B6BC-1F5E249040A9}"/>
                  </a:ext>
                </a:extLst>
              </p:cNvPr>
              <p:cNvSpPr/>
              <p:nvPr/>
            </p:nvSpPr>
            <p:spPr>
              <a:xfrm>
                <a:off x="278363" y="4147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9546CE63-2B85-47D9-ACB7-6EAE3F52A23F}"/>
                  </a:ext>
                </a:extLst>
              </p:cNvPr>
              <p:cNvSpPr/>
              <p:nvPr/>
            </p:nvSpPr>
            <p:spPr>
              <a:xfrm>
                <a:off x="278363" y="3732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위쪽 모서리 120">
                <a:extLst>
                  <a:ext uri="{FF2B5EF4-FFF2-40B4-BE49-F238E27FC236}">
                    <a16:creationId xmlns:a16="http://schemas.microsoft.com/office/drawing/2014/main" id="{FA3D081B-E80A-4555-8056-E2257D813E80}"/>
                  </a:ext>
                </a:extLst>
              </p:cNvPr>
              <p:cNvSpPr/>
              <p:nvPr/>
            </p:nvSpPr>
            <p:spPr>
              <a:xfrm>
                <a:off x="278363" y="1866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65FBE2BB-633E-44F8-8F94-BA409FB01458}"/>
                  </a:ext>
                </a:extLst>
              </p:cNvPr>
              <p:cNvSpPr/>
              <p:nvPr/>
            </p:nvSpPr>
            <p:spPr>
              <a:xfrm>
                <a:off x="278363" y="0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800" b="1" kern="0" dirty="0">
                    <a:solidFill>
                      <a:srgbClr val="626474"/>
                    </a:solidFill>
                  </a:rPr>
                  <a:t>정치적 요인</a:t>
                </a:r>
                <a:r>
                  <a:rPr lang="en-US" altLang="ko-KR" sz="2800" b="1" kern="0" dirty="0">
                    <a:solidFill>
                      <a:srgbClr val="626474"/>
                    </a:solidFill>
                  </a:rPr>
                  <a:t>(Political)</a:t>
                </a:r>
                <a:endParaRPr lang="en-US" altLang="ko-KR" sz="800" kern="0" dirty="0">
                  <a:solidFill>
                    <a:srgbClr val="626474"/>
                  </a:solidFill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8F2CF7D7-9138-4839-B44F-0AEEB1B032A7}"/>
              </a:ext>
            </a:extLst>
          </p:cNvPr>
          <p:cNvSpPr txBox="1"/>
          <p:nvPr/>
        </p:nvSpPr>
        <p:spPr>
          <a:xfrm>
            <a:off x="5929079" y="3393981"/>
            <a:ext cx="6225308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정치 요인에는 정부가 제공하거나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제공하고자 하는 상품 및 서비스와 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정부가 제공하지 않으려는 것이 포함되어 있음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E264893-340B-4AD8-BFD4-5D8EA662881C}"/>
              </a:ext>
            </a:extLst>
          </p:cNvPr>
          <p:cNvGrpSpPr/>
          <p:nvPr/>
        </p:nvGrpSpPr>
        <p:grpSpPr>
          <a:xfrm>
            <a:off x="688709" y="2149665"/>
            <a:ext cx="5135464" cy="2829069"/>
            <a:chOff x="6304428" y="1558205"/>
            <a:chExt cx="5135464" cy="2829069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CACB369-17E4-4D79-ABE8-ACAF1C1E13D1}"/>
                </a:ext>
              </a:extLst>
            </p:cNvPr>
            <p:cNvGrpSpPr/>
            <p:nvPr/>
          </p:nvGrpSpPr>
          <p:grpSpPr>
            <a:xfrm>
              <a:off x="11184814" y="2116762"/>
              <a:ext cx="80300" cy="668957"/>
              <a:chOff x="574805" y="592384"/>
              <a:chExt cx="181934" cy="836607"/>
            </a:xfrm>
          </p:grpSpPr>
          <p:sp>
            <p:nvSpPr>
              <p:cNvPr id="184" name="원호 183">
                <a:extLst>
                  <a:ext uri="{FF2B5EF4-FFF2-40B4-BE49-F238E27FC236}">
                    <a16:creationId xmlns:a16="http://schemas.microsoft.com/office/drawing/2014/main" id="{28B2C288-9158-45AA-B71D-007F2DB4D748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원호 184">
                <a:extLst>
                  <a:ext uri="{FF2B5EF4-FFF2-40B4-BE49-F238E27FC236}">
                    <a16:creationId xmlns:a16="http://schemas.microsoft.com/office/drawing/2014/main" id="{F9060855-BB68-4CF8-9F08-8C06158AB17B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463526BC-AE92-458C-AAE5-F34ECF9C83C8}"/>
                </a:ext>
              </a:extLst>
            </p:cNvPr>
            <p:cNvGrpSpPr/>
            <p:nvPr/>
          </p:nvGrpSpPr>
          <p:grpSpPr>
            <a:xfrm>
              <a:off x="10914812" y="2099087"/>
              <a:ext cx="80300" cy="668957"/>
              <a:chOff x="574805" y="592384"/>
              <a:chExt cx="181934" cy="836607"/>
            </a:xfrm>
          </p:grpSpPr>
          <p:sp>
            <p:nvSpPr>
              <p:cNvPr id="182" name="원호 181">
                <a:extLst>
                  <a:ext uri="{FF2B5EF4-FFF2-40B4-BE49-F238E27FC236}">
                    <a16:creationId xmlns:a16="http://schemas.microsoft.com/office/drawing/2014/main" id="{4FF560D4-0290-43CC-BF4D-FC53F8A7C909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원호 182">
                <a:extLst>
                  <a:ext uri="{FF2B5EF4-FFF2-40B4-BE49-F238E27FC236}">
                    <a16:creationId xmlns:a16="http://schemas.microsoft.com/office/drawing/2014/main" id="{9AFBDE3A-32A9-4AAD-A6CB-486A06BF5C69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DAC8A81D-E6FD-44C6-BF97-86D6E9E9EC7E}"/>
                </a:ext>
              </a:extLst>
            </p:cNvPr>
            <p:cNvGrpSpPr/>
            <p:nvPr/>
          </p:nvGrpSpPr>
          <p:grpSpPr>
            <a:xfrm>
              <a:off x="6870127" y="2226286"/>
              <a:ext cx="80300" cy="668957"/>
              <a:chOff x="574805" y="592384"/>
              <a:chExt cx="181934" cy="836607"/>
            </a:xfrm>
          </p:grpSpPr>
          <p:sp>
            <p:nvSpPr>
              <p:cNvPr id="180" name="원호 179">
                <a:extLst>
                  <a:ext uri="{FF2B5EF4-FFF2-40B4-BE49-F238E27FC236}">
                    <a16:creationId xmlns:a16="http://schemas.microsoft.com/office/drawing/2014/main" id="{1A53C01D-A11C-4AEA-AFD6-34944E1D6E1F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원호 180">
                <a:extLst>
                  <a:ext uri="{FF2B5EF4-FFF2-40B4-BE49-F238E27FC236}">
                    <a16:creationId xmlns:a16="http://schemas.microsoft.com/office/drawing/2014/main" id="{EE15BAF3-F19A-4C4A-97C5-2DF9935997BE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696B7E50-0CA3-4B45-B795-A1BE7EA03BF4}"/>
                </a:ext>
              </a:extLst>
            </p:cNvPr>
            <p:cNvGrpSpPr/>
            <p:nvPr/>
          </p:nvGrpSpPr>
          <p:grpSpPr>
            <a:xfrm>
              <a:off x="6600870" y="2150588"/>
              <a:ext cx="80300" cy="668957"/>
              <a:chOff x="574805" y="592384"/>
              <a:chExt cx="181934" cy="836607"/>
            </a:xfrm>
          </p:grpSpPr>
          <p:sp>
            <p:nvSpPr>
              <p:cNvPr id="178" name="원호 177">
                <a:extLst>
                  <a:ext uri="{FF2B5EF4-FFF2-40B4-BE49-F238E27FC236}">
                    <a16:creationId xmlns:a16="http://schemas.microsoft.com/office/drawing/2014/main" id="{42A4FA11-277E-4610-B7AF-B8513D11B9EB}"/>
                  </a:ext>
                </a:extLst>
              </p:cNvPr>
              <p:cNvSpPr/>
              <p:nvPr/>
            </p:nvSpPr>
            <p:spPr>
              <a:xfrm flipV="1">
                <a:off x="576492" y="592384"/>
                <a:ext cx="180247" cy="836607"/>
              </a:xfrm>
              <a:prstGeom prst="arc">
                <a:avLst>
                  <a:gd name="adj1" fmla="val 5313539"/>
                  <a:gd name="adj2" fmla="val 16494644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원호 178">
                <a:extLst>
                  <a:ext uri="{FF2B5EF4-FFF2-40B4-BE49-F238E27FC236}">
                    <a16:creationId xmlns:a16="http://schemas.microsoft.com/office/drawing/2014/main" id="{D31A4FC8-D883-4040-92E2-F413EE75E20F}"/>
                  </a:ext>
                </a:extLst>
              </p:cNvPr>
              <p:cNvSpPr/>
              <p:nvPr/>
            </p:nvSpPr>
            <p:spPr>
              <a:xfrm flipV="1">
                <a:off x="574805" y="592384"/>
                <a:ext cx="180247" cy="836607"/>
              </a:xfrm>
              <a:prstGeom prst="arc">
                <a:avLst>
                  <a:gd name="adj1" fmla="val 5322620"/>
                  <a:gd name="adj2" fmla="val 16429987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사각형: 둥근 위쪽 모서리 167">
              <a:extLst>
                <a:ext uri="{FF2B5EF4-FFF2-40B4-BE49-F238E27FC236}">
                  <a16:creationId xmlns:a16="http://schemas.microsoft.com/office/drawing/2014/main" id="{6A53759C-75B3-4DE6-BD31-42D7169DE471}"/>
                </a:ext>
              </a:extLst>
            </p:cNvPr>
            <p:cNvSpPr/>
            <p:nvPr/>
          </p:nvSpPr>
          <p:spPr>
            <a:xfrm>
              <a:off x="6304428" y="2773258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사각형: 둥근 위쪽 모서리 168">
              <a:extLst>
                <a:ext uri="{FF2B5EF4-FFF2-40B4-BE49-F238E27FC236}">
                  <a16:creationId xmlns:a16="http://schemas.microsoft.com/office/drawing/2014/main" id="{BB78A2F5-D862-4721-AF79-EF9AADA402E5}"/>
                </a:ext>
              </a:extLst>
            </p:cNvPr>
            <p:cNvSpPr/>
            <p:nvPr/>
          </p:nvSpPr>
          <p:spPr>
            <a:xfrm>
              <a:off x="6304428" y="2733864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사각형: 둥근 위쪽 모서리 169">
              <a:extLst>
                <a:ext uri="{FF2B5EF4-FFF2-40B4-BE49-F238E27FC236}">
                  <a16:creationId xmlns:a16="http://schemas.microsoft.com/office/drawing/2014/main" id="{26A9FE46-F07E-499D-85B7-014CB310F3A1}"/>
                </a:ext>
              </a:extLst>
            </p:cNvPr>
            <p:cNvSpPr/>
            <p:nvPr/>
          </p:nvSpPr>
          <p:spPr>
            <a:xfrm>
              <a:off x="6304428" y="2694470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사각형: 둥근 위쪽 모서리 170">
              <a:extLst>
                <a:ext uri="{FF2B5EF4-FFF2-40B4-BE49-F238E27FC236}">
                  <a16:creationId xmlns:a16="http://schemas.microsoft.com/office/drawing/2014/main" id="{E901DEB7-86B5-401D-AC13-757A887DBF62}"/>
                </a:ext>
              </a:extLst>
            </p:cNvPr>
            <p:cNvSpPr/>
            <p:nvPr/>
          </p:nvSpPr>
          <p:spPr>
            <a:xfrm>
              <a:off x="6304428" y="2655076"/>
              <a:ext cx="5135464" cy="161401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F2028B17-6FE6-48FB-A0CA-D6DB8D82D6DC}"/>
                </a:ext>
              </a:extLst>
            </p:cNvPr>
            <p:cNvGrpSpPr/>
            <p:nvPr/>
          </p:nvGrpSpPr>
          <p:grpSpPr>
            <a:xfrm>
              <a:off x="6304428" y="1558205"/>
              <a:ext cx="5135464" cy="786706"/>
              <a:chOff x="278363" y="0"/>
              <a:chExt cx="11635274" cy="983865"/>
            </a:xfrm>
          </p:grpSpPr>
          <p:sp>
            <p:nvSpPr>
              <p:cNvPr id="173" name="사각형: 둥근 위쪽 모서리 172">
                <a:extLst>
                  <a:ext uri="{FF2B5EF4-FFF2-40B4-BE49-F238E27FC236}">
                    <a16:creationId xmlns:a16="http://schemas.microsoft.com/office/drawing/2014/main" id="{16B2FF61-DE96-481E-919A-4DB5433F6D43}"/>
                  </a:ext>
                </a:extLst>
              </p:cNvPr>
              <p:cNvSpPr/>
              <p:nvPr/>
            </p:nvSpPr>
            <p:spPr>
              <a:xfrm>
                <a:off x="278363" y="6013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사각형: 둥근 위쪽 모서리 173">
                <a:extLst>
                  <a:ext uri="{FF2B5EF4-FFF2-40B4-BE49-F238E27FC236}">
                    <a16:creationId xmlns:a16="http://schemas.microsoft.com/office/drawing/2014/main" id="{F3210971-3C43-4F94-8733-F1A2D4A22B84}"/>
                  </a:ext>
                </a:extLst>
              </p:cNvPr>
              <p:cNvSpPr/>
              <p:nvPr/>
            </p:nvSpPr>
            <p:spPr>
              <a:xfrm>
                <a:off x="278363" y="4147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사각형: 둥근 위쪽 모서리 174">
                <a:extLst>
                  <a:ext uri="{FF2B5EF4-FFF2-40B4-BE49-F238E27FC236}">
                    <a16:creationId xmlns:a16="http://schemas.microsoft.com/office/drawing/2014/main" id="{EE49163B-F37E-460D-BDC7-FEDEC5397C82}"/>
                  </a:ext>
                </a:extLst>
              </p:cNvPr>
              <p:cNvSpPr/>
              <p:nvPr/>
            </p:nvSpPr>
            <p:spPr>
              <a:xfrm>
                <a:off x="278363" y="37324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사각형: 둥근 위쪽 모서리 175">
                <a:extLst>
                  <a:ext uri="{FF2B5EF4-FFF2-40B4-BE49-F238E27FC236}">
                    <a16:creationId xmlns:a16="http://schemas.microsoft.com/office/drawing/2014/main" id="{D7DEB772-5D70-4441-94E6-74E7C385BCBF}"/>
                  </a:ext>
                </a:extLst>
              </p:cNvPr>
              <p:cNvSpPr/>
              <p:nvPr/>
            </p:nvSpPr>
            <p:spPr>
              <a:xfrm>
                <a:off x="278363" y="18662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사각형: 둥근 위쪽 모서리 176">
                <a:extLst>
                  <a:ext uri="{FF2B5EF4-FFF2-40B4-BE49-F238E27FC236}">
                    <a16:creationId xmlns:a16="http://schemas.microsoft.com/office/drawing/2014/main" id="{002C28BF-B619-4BA9-9772-AD5D3AC62EDF}"/>
                  </a:ext>
                </a:extLst>
              </p:cNvPr>
              <p:cNvSpPr/>
              <p:nvPr/>
            </p:nvSpPr>
            <p:spPr>
              <a:xfrm>
                <a:off x="278363" y="0"/>
                <a:ext cx="11635274" cy="923731"/>
              </a:xfrm>
              <a:prstGeom prst="round2SameRect">
                <a:avLst>
                  <a:gd name="adj1" fmla="val 0"/>
                  <a:gd name="adj2" fmla="val 242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800" b="1" kern="0" dirty="0">
                    <a:solidFill>
                      <a:srgbClr val="626474"/>
                    </a:solidFill>
                  </a:rPr>
                  <a:t>경제요인</a:t>
                </a:r>
                <a:r>
                  <a:rPr lang="en-US" altLang="ko-KR" sz="2800" b="1" kern="0" dirty="0">
                    <a:solidFill>
                      <a:srgbClr val="626474"/>
                    </a:solidFill>
                  </a:rPr>
                  <a:t>(Economic)</a:t>
                </a:r>
                <a:endParaRPr lang="en-US" altLang="ko-KR" sz="800" kern="0" dirty="0">
                  <a:solidFill>
                    <a:srgbClr val="626474"/>
                  </a:solidFill>
                </a:endParaRPr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B938B59-C6C2-492B-87BB-55811354E5D4}"/>
              </a:ext>
            </a:extLst>
          </p:cNvPr>
          <p:cNvSpPr txBox="1"/>
          <p:nvPr/>
        </p:nvSpPr>
        <p:spPr>
          <a:xfrm>
            <a:off x="1144262" y="3508284"/>
            <a:ext cx="4234386" cy="92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회사 운영 및 의사 결정 방법에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큰 영향을 미침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E1066-6C73-4270-90A8-52895855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2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54A7D-7C2F-43CE-8A7D-675187B55A5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STEEP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?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A436AB0-09AC-4CC1-B027-4B9B21DF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" y="882651"/>
            <a:ext cx="11000351" cy="59684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E41A40-9C08-4E4D-9244-91719BB6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32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54A7D-7C2F-43CE-8A7D-675187B55A5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STEEP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분석 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5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단계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E48F7C-C346-45A8-8434-375924F1F63D}"/>
              </a:ext>
            </a:extLst>
          </p:cNvPr>
          <p:cNvGrpSpPr/>
          <p:nvPr/>
        </p:nvGrpSpPr>
        <p:grpSpPr>
          <a:xfrm>
            <a:off x="1211787" y="1040436"/>
            <a:ext cx="10202326" cy="4519855"/>
            <a:chOff x="1211787" y="1040436"/>
            <a:chExt cx="10202326" cy="451985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3764D6-4B42-4AD1-B78D-1287A39D660D}"/>
                </a:ext>
              </a:extLst>
            </p:cNvPr>
            <p:cNvSpPr/>
            <p:nvPr/>
          </p:nvSpPr>
          <p:spPr>
            <a:xfrm>
              <a:off x="4880022" y="1368118"/>
              <a:ext cx="2343230" cy="481372"/>
            </a:xfrm>
            <a:prstGeom prst="rect">
              <a:avLst/>
            </a:prstGeom>
            <a:noFill/>
            <a:ln>
              <a:solidFill>
                <a:srgbClr val="F472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A1BDCAB-4A65-42A0-A3F0-DACC68115430}"/>
                </a:ext>
              </a:extLst>
            </p:cNvPr>
            <p:cNvGrpSpPr/>
            <p:nvPr/>
          </p:nvGrpSpPr>
          <p:grpSpPr>
            <a:xfrm>
              <a:off x="7639639" y="3697118"/>
              <a:ext cx="218680" cy="268878"/>
              <a:chOff x="4006850" y="1601788"/>
              <a:chExt cx="322263" cy="35718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0CFFDE1C-F6BB-424C-9591-5C773EDA2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565F393C-C485-4F63-B1C7-0BD1DE89E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7AE61F40-CC7D-4915-9B06-7ABCD67CC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20">
                <a:extLst>
                  <a:ext uri="{FF2B5EF4-FFF2-40B4-BE49-F238E27FC236}">
                    <a16:creationId xmlns:a16="http://schemas.microsoft.com/office/drawing/2014/main" id="{9534BC2E-0E45-48D9-84ED-612F4866D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1">
                <a:extLst>
                  <a:ext uri="{FF2B5EF4-FFF2-40B4-BE49-F238E27FC236}">
                    <a16:creationId xmlns:a16="http://schemas.microsoft.com/office/drawing/2014/main" id="{704221E8-B28B-4730-9851-A6E6F4142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02A3AA2-C161-4849-9B43-1752DDA9E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308" y="4658632"/>
              <a:ext cx="215931" cy="2123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629E4C78-A262-4AD0-BCAB-7B1DBC266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365" y="1890996"/>
              <a:ext cx="212586" cy="289531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D2EEC9BA-A523-46F0-946E-654D54377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8334" y="2821724"/>
              <a:ext cx="138517" cy="2584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065F543-0713-42E2-966A-2E9B0333C155}"/>
                </a:ext>
              </a:extLst>
            </p:cNvPr>
            <p:cNvSpPr/>
            <p:nvPr/>
          </p:nvSpPr>
          <p:spPr>
            <a:xfrm>
              <a:off x="1226806" y="2315449"/>
              <a:ext cx="2645521" cy="1099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다른 트렌드 간의 </a:t>
              </a:r>
              <a:endParaRPr lang="en-US" altLang="ko-KR" sz="2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상관 관계 평가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D114AAB-420C-4A19-A338-30A844183498}"/>
                </a:ext>
              </a:extLst>
            </p:cNvPr>
            <p:cNvSpPr/>
            <p:nvPr/>
          </p:nvSpPr>
          <p:spPr>
            <a:xfrm>
              <a:off x="4880022" y="2251453"/>
              <a:ext cx="2343230" cy="481372"/>
            </a:xfrm>
            <a:prstGeom prst="rect">
              <a:avLst/>
            </a:prstGeom>
            <a:noFill/>
            <a:ln>
              <a:solidFill>
                <a:srgbClr val="F472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9CC5840-24A4-4557-9C63-D80B1955250F}"/>
                </a:ext>
              </a:extLst>
            </p:cNvPr>
            <p:cNvSpPr/>
            <p:nvPr/>
          </p:nvSpPr>
          <p:spPr>
            <a:xfrm>
              <a:off x="4880022" y="3134788"/>
              <a:ext cx="2343230" cy="481372"/>
            </a:xfrm>
            <a:prstGeom prst="rect">
              <a:avLst/>
            </a:prstGeom>
            <a:noFill/>
            <a:ln>
              <a:solidFill>
                <a:srgbClr val="F472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단계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C319D44-74B4-4CC8-BBF6-4538128B5391}"/>
                </a:ext>
              </a:extLst>
            </p:cNvPr>
            <p:cNvSpPr/>
            <p:nvPr/>
          </p:nvSpPr>
          <p:spPr>
            <a:xfrm>
              <a:off x="4880022" y="4018123"/>
              <a:ext cx="2343230" cy="481372"/>
            </a:xfrm>
            <a:prstGeom prst="rect">
              <a:avLst/>
            </a:prstGeom>
            <a:noFill/>
            <a:ln>
              <a:solidFill>
                <a:srgbClr val="F472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F9E791C-9626-4EAC-A357-BD54E84763D2}"/>
                </a:ext>
              </a:extLst>
            </p:cNvPr>
            <p:cNvSpPr/>
            <p:nvPr/>
          </p:nvSpPr>
          <p:spPr>
            <a:xfrm>
              <a:off x="4880022" y="4901458"/>
              <a:ext cx="2343230" cy="481372"/>
            </a:xfrm>
            <a:prstGeom prst="rect">
              <a:avLst/>
            </a:prstGeom>
            <a:noFill/>
            <a:ln>
              <a:solidFill>
                <a:srgbClr val="F472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16" name="꺾인 연결선 25">
              <a:extLst>
                <a:ext uri="{FF2B5EF4-FFF2-40B4-BE49-F238E27FC236}">
                  <a16:creationId xmlns:a16="http://schemas.microsoft.com/office/drawing/2014/main" id="{20D4FFD1-274C-4A1B-BC3B-EB7BFDE4F76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496" y="1608804"/>
              <a:ext cx="11150" cy="883335"/>
            </a:xfrm>
            <a:prstGeom prst="bentConnector3">
              <a:avLst>
                <a:gd name="adj1" fmla="val 6127024"/>
              </a:avLst>
            </a:prstGeom>
            <a:ln w="12700" cap="rnd">
              <a:solidFill>
                <a:srgbClr val="7CA6AD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26">
              <a:extLst>
                <a:ext uri="{FF2B5EF4-FFF2-40B4-BE49-F238E27FC236}">
                  <a16:creationId xmlns:a16="http://schemas.microsoft.com/office/drawing/2014/main" id="{BB541E78-4D0C-4BB1-97F5-A88C70753A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0496" y="3375473"/>
              <a:ext cx="11150" cy="883335"/>
            </a:xfrm>
            <a:prstGeom prst="bentConnector3">
              <a:avLst>
                <a:gd name="adj1" fmla="val 6000000"/>
              </a:avLst>
            </a:prstGeom>
            <a:ln w="12700" cap="rnd">
              <a:solidFill>
                <a:srgbClr val="7CA6AD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27">
              <a:extLst>
                <a:ext uri="{FF2B5EF4-FFF2-40B4-BE49-F238E27FC236}">
                  <a16:creationId xmlns:a16="http://schemas.microsoft.com/office/drawing/2014/main" id="{5B4E3A99-D807-426A-B725-041313A12D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25179" y="2492138"/>
              <a:ext cx="11150" cy="883335"/>
            </a:xfrm>
            <a:prstGeom prst="bentConnector3">
              <a:avLst>
                <a:gd name="adj1" fmla="val 6600535"/>
              </a:avLst>
            </a:prstGeom>
            <a:ln w="12700" cap="rnd">
              <a:solidFill>
                <a:srgbClr val="7CA6AD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28">
              <a:extLst>
                <a:ext uri="{FF2B5EF4-FFF2-40B4-BE49-F238E27FC236}">
                  <a16:creationId xmlns:a16="http://schemas.microsoft.com/office/drawing/2014/main" id="{E0B9B547-AFFB-4BF7-A4E9-C033DEC7A4D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25179" y="4258808"/>
              <a:ext cx="11150" cy="883335"/>
            </a:xfrm>
            <a:prstGeom prst="bentConnector3">
              <a:avLst>
                <a:gd name="adj1" fmla="val 6554717"/>
              </a:avLst>
            </a:prstGeom>
            <a:ln w="12700" cap="rnd">
              <a:solidFill>
                <a:srgbClr val="7CA6AD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33A0118-64FB-4BDF-8662-54A5D043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9" y="1608804"/>
              <a:ext cx="2889282" cy="0"/>
            </a:xfrm>
            <a:prstGeom prst="straightConnector1">
              <a:avLst/>
            </a:prstGeom>
            <a:ln w="12700">
              <a:solidFill>
                <a:srgbClr val="7CA6AD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D687449-56A9-4409-95FD-D755D4794722}"/>
                </a:ext>
              </a:extLst>
            </p:cNvPr>
            <p:cNvCxnSpPr>
              <a:cxnSpLocks/>
            </p:cNvCxnSpPr>
            <p:nvPr/>
          </p:nvCxnSpPr>
          <p:spPr>
            <a:xfrm>
              <a:off x="7351925" y="5129282"/>
              <a:ext cx="2820248" cy="0"/>
            </a:xfrm>
            <a:prstGeom prst="straightConnector1">
              <a:avLst/>
            </a:prstGeom>
            <a:ln w="12700">
              <a:solidFill>
                <a:srgbClr val="7CA6AD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63A936A-481C-4614-B49F-988D484FE224}"/>
                </a:ext>
              </a:extLst>
            </p:cNvPr>
            <p:cNvSpPr/>
            <p:nvPr/>
          </p:nvSpPr>
          <p:spPr>
            <a:xfrm>
              <a:off x="1226806" y="4071054"/>
              <a:ext cx="2478843" cy="1209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다가올 이슈의 </a:t>
              </a:r>
              <a:endParaRPr lang="en-US" altLang="ko-KR" sz="2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방향성 예측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D2FBEFC-2EDC-4B04-B8C2-93691D04735A}"/>
                </a:ext>
              </a:extLst>
            </p:cNvPr>
            <p:cNvSpPr/>
            <p:nvPr/>
          </p:nvSpPr>
          <p:spPr>
            <a:xfrm>
              <a:off x="8254665" y="3219700"/>
              <a:ext cx="1954725" cy="1099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트렌드를 </a:t>
              </a:r>
              <a:endParaRPr lang="en-US" altLang="ko-KR" sz="2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이슈와 관련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D1B62C3-BAD1-4E50-98E4-9581E04280FA}"/>
                </a:ext>
              </a:extLst>
            </p:cNvPr>
            <p:cNvSpPr/>
            <p:nvPr/>
          </p:nvSpPr>
          <p:spPr>
            <a:xfrm>
              <a:off x="1211787" y="1040436"/>
              <a:ext cx="301648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44546A">
                      <a:lumMod val="75000"/>
                    </a:srgbClr>
                  </a:solidFill>
                </a:rPr>
                <a:t>STEEP</a:t>
              </a: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분석 시작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FA9D9BB-3FC8-49BF-9ED7-867B5B3FFCAF}"/>
                </a:ext>
              </a:extLst>
            </p:cNvPr>
            <p:cNvSpPr/>
            <p:nvPr/>
          </p:nvSpPr>
          <p:spPr>
            <a:xfrm>
              <a:off x="8217447" y="1447479"/>
              <a:ext cx="1954725" cy="1099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분석 중인 </a:t>
              </a:r>
              <a:endParaRPr lang="en-US" altLang="ko-KR" sz="2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요소 이해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16995CB-6EDC-40C8-9B8A-4C70A2FBE315}"/>
                </a:ext>
              </a:extLst>
            </p:cNvPr>
            <p:cNvSpPr/>
            <p:nvPr/>
          </p:nvSpPr>
          <p:spPr>
            <a:xfrm>
              <a:off x="8397627" y="5000329"/>
              <a:ext cx="3016486" cy="5599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44546A">
                      <a:lumMod val="75000"/>
                    </a:srgbClr>
                  </a:solidFill>
                </a:rPr>
                <a:t>시사점 도출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2203B36-9761-469D-B967-2B666582860F}"/>
              </a:ext>
            </a:extLst>
          </p:cNvPr>
          <p:cNvSpPr txBox="1"/>
          <p:nvPr/>
        </p:nvSpPr>
        <p:spPr>
          <a:xfrm>
            <a:off x="2287974" y="6003497"/>
            <a:ext cx="7743766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좋은 결론은 회사가 전략적 계획을 실행할 때 필요한 시사점을 이해하게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7F9A72-A108-4812-BADA-4EBDBC5D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1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Ques</a:t>
            </a:r>
            <a:r>
              <a:rPr lang="en-US" altLang="ko-KR" sz="44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tion ?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3693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fec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4000" b="1" i="1" kern="0">
                <a:solidFill>
                  <a:prstClr val="white"/>
                </a:solidFill>
              </a:rPr>
              <a:t>출처</a:t>
            </a:r>
            <a:endParaRPr lang="en-US" altLang="ko-KR" sz="4000" i="1" kern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9506" y="3266199"/>
            <a:ext cx="8663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STEEP </a:t>
            </a:r>
            <a:r>
              <a:rPr lang="ko-KR" altLang="en-US"/>
              <a:t>자료 출처 </a:t>
            </a:r>
            <a:r>
              <a:rPr lang="en-US" altLang="ko-KR"/>
              <a:t>: </a:t>
            </a:r>
            <a:endParaRPr lang="en-US" altLang="ko-KR"/>
          </a:p>
          <a:p>
            <a:pPr lvl="0">
              <a:defRPr/>
            </a:pPr>
            <a:r>
              <a:rPr lang="ko-KR" altLang="en-US">
                <a:hlinkClick r:id="rId3"/>
              </a:rPr>
              <a:t>https://gobooki.net/%ED%9C%B4%EB%84%B7%EA%B0%95%EC%9D%98-%EC%9A%94%EC%95%BD%EA%B1%B0%EC%8B%9C-%ED%99%98%EA%B2%BD-%EB%B6%84%EC%84%9D-%EB%B0%A9%EB%B2%95steep/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STEEP </a:t>
            </a:r>
            <a:r>
              <a:rPr lang="ko-KR" altLang="en-US"/>
              <a:t>그림 출처 </a:t>
            </a:r>
            <a:r>
              <a:rPr lang="en-US" altLang="ko-KR"/>
              <a:t>: </a:t>
            </a:r>
            <a:r>
              <a:rPr lang="en-US" altLang="ko-KR">
                <a:hlinkClick r:id="rId4"/>
              </a:rPr>
              <a:t>https://m.blog.naver.com/zkfltmak9888/221412072980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PPT</a:t>
            </a:r>
            <a:r>
              <a:rPr lang="ko-KR" altLang="en-US"/>
              <a:t> 템플릿 </a:t>
            </a:r>
            <a:r>
              <a:rPr lang="en-US" altLang="ko-KR"/>
              <a:t>: http://pptbizcam.co.kr/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9506" y="1493077"/>
            <a:ext cx="8198339" cy="145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PEST</a:t>
            </a:r>
            <a:r>
              <a:rPr lang="ko-KR" altLang="en-US"/>
              <a:t> 자료 검색 출처 :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https://ko.wikipedia.org/wiki/PEST_%EB%B6%84%EC%84%9D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PEST </a:t>
            </a:r>
            <a:r>
              <a:rPr lang="ko-KR" altLang="en-US"/>
              <a:t>그림 </a:t>
            </a:r>
            <a:r>
              <a:rPr lang="en-US" altLang="ko-KR"/>
              <a:t>1</a:t>
            </a:r>
            <a:r>
              <a:rPr lang="ko-KR" altLang="en-US"/>
              <a:t> 출처 : </a:t>
            </a:r>
            <a:r>
              <a:rPr lang="en-US" altLang="ko-KR">
                <a:hlinkClick r:id="rId5"/>
              </a:rPr>
              <a:t>https://blog.naver.com/celespark0/222507123882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PEST </a:t>
            </a:r>
            <a:r>
              <a:rPr lang="ko-KR" altLang="en-US"/>
              <a:t>그림 2 출처 : https://blog.naver.com/jsg_0116/222089259835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AF0CB3-0448-481C-96A7-658FEDF038A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목차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E7809B-91CF-4D6A-808C-35A34529F13E}"/>
              </a:ext>
            </a:extLst>
          </p:cNvPr>
          <p:cNvGrpSpPr/>
          <p:nvPr/>
        </p:nvGrpSpPr>
        <p:grpSpPr>
          <a:xfrm>
            <a:off x="2869316" y="2514600"/>
            <a:ext cx="6493759" cy="942975"/>
            <a:chOff x="2469265" y="1466850"/>
            <a:chExt cx="8617157" cy="1409700"/>
          </a:xfrm>
          <a:solidFill>
            <a:srgbClr val="F47279"/>
          </a:solidFill>
        </p:grpSpPr>
        <p:sp>
          <p:nvSpPr>
            <p:cNvPr id="7" name="사각형: 둥근 대각선 방향 모서리 10">
              <a:extLst>
                <a:ext uri="{FF2B5EF4-FFF2-40B4-BE49-F238E27FC236}">
                  <a16:creationId xmlns:a16="http://schemas.microsoft.com/office/drawing/2014/main" id="{9DE7D6BA-6B9A-4A81-A659-C85B3AEC2AF4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01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DDA8E5-BBAC-42C4-AD99-AC6533A90A88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사각형: 둥근 대각선 방향 모서리 14">
                <a:extLst>
                  <a:ext uri="{FF2B5EF4-FFF2-40B4-BE49-F238E27FC236}">
                    <a16:creationId xmlns:a16="http://schemas.microsoft.com/office/drawing/2014/main" id="{363AADF3-3389-4798-A591-F1A374C8EC80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solidFill>
                <a:srgbClr val="EFE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defRPr/>
                </a:pPr>
                <a:r>
                  <a:rPr lang="en-US" altLang="ko-KR" sz="2000" b="1" dirty="0">
                    <a:solidFill>
                      <a:srgbClr val="44546A">
                        <a:lumMod val="75000"/>
                      </a:srgbClr>
                    </a:solidFill>
                  </a:rPr>
                  <a:t>	  </a:t>
                </a:r>
                <a:r>
                  <a:rPr lang="en-US" altLang="ko-KR" sz="3000" b="1" dirty="0">
                    <a:solidFill>
                      <a:srgbClr val="44546A">
                        <a:lumMod val="75000"/>
                      </a:srgbClr>
                    </a:solidFill>
                  </a:rPr>
                  <a:t>PEST </a:t>
                </a:r>
                <a:r>
                  <a:rPr lang="ko-KR" altLang="en-US" sz="3000" b="1" dirty="0">
                    <a:solidFill>
                      <a:srgbClr val="44546A">
                        <a:lumMod val="75000"/>
                      </a:srgbClr>
                    </a:solidFill>
                  </a:rPr>
                  <a:t>분석기법</a:t>
                </a:r>
                <a:endParaRPr lang="en-US" altLang="ko-KR" sz="3000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802750CB-0655-481E-885B-2C31CE0C9E43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rgbClr val="EFE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744BAA-575A-4B5D-BCAF-6BC6B82D06D6}"/>
              </a:ext>
            </a:extLst>
          </p:cNvPr>
          <p:cNvGrpSpPr/>
          <p:nvPr/>
        </p:nvGrpSpPr>
        <p:grpSpPr>
          <a:xfrm>
            <a:off x="2869316" y="3863215"/>
            <a:ext cx="6493759" cy="942975"/>
            <a:chOff x="2469265" y="1466850"/>
            <a:chExt cx="8617157" cy="1409700"/>
          </a:xfrm>
          <a:solidFill>
            <a:srgbClr val="7CA6AD"/>
          </a:solidFill>
        </p:grpSpPr>
        <p:sp>
          <p:nvSpPr>
            <p:cNvPr id="12" name="사각형: 둥근 대각선 방향 모서리 10">
              <a:extLst>
                <a:ext uri="{FF2B5EF4-FFF2-40B4-BE49-F238E27FC236}">
                  <a16:creationId xmlns:a16="http://schemas.microsoft.com/office/drawing/2014/main" id="{614D1BF1-EA87-4AB6-8390-175DFC57F2DC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02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07774F-CC28-423B-A59E-FA4B3ABCC555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사각형: 둥근 대각선 방향 모서리 14">
                <a:extLst>
                  <a:ext uri="{FF2B5EF4-FFF2-40B4-BE49-F238E27FC236}">
                    <a16:creationId xmlns:a16="http://schemas.microsoft.com/office/drawing/2014/main" id="{A2A320A4-87B8-4DB6-A4D1-39EB0ADB8A70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solidFill>
                <a:srgbClr val="EFE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>
                  <a:defRPr/>
                </a:pPr>
                <a:r>
                  <a:rPr lang="en-US" altLang="ko-KR" sz="3000" b="1" dirty="0">
                    <a:solidFill>
                      <a:srgbClr val="44546A">
                        <a:lumMod val="75000"/>
                      </a:srgbClr>
                    </a:solidFill>
                  </a:rPr>
                  <a:t> STEEP </a:t>
                </a:r>
                <a:r>
                  <a:rPr lang="ko-KR" altLang="en-US" sz="3000" b="1" dirty="0">
                    <a:solidFill>
                      <a:srgbClr val="44546A">
                        <a:lumMod val="75000"/>
                      </a:srgbClr>
                    </a:solidFill>
                  </a:rPr>
                  <a:t>분석기법</a:t>
                </a:r>
                <a:endParaRPr lang="en-US" altLang="ko-KR" sz="3000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3EC53B-4A5A-4F06-8D55-5AE85F5CA5D6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rgbClr val="EFE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27EC4A-49F3-41C8-84B9-BFF82878F394}"/>
              </a:ext>
            </a:extLst>
          </p:cNvPr>
          <p:cNvSpPr txBox="1"/>
          <p:nvPr/>
        </p:nvSpPr>
        <p:spPr>
          <a:xfrm>
            <a:off x="8343900" y="2801421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이순규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E7F59-0F35-4223-841A-889A70620441}"/>
              </a:ext>
            </a:extLst>
          </p:cNvPr>
          <p:cNvSpPr txBox="1"/>
          <p:nvPr/>
        </p:nvSpPr>
        <p:spPr>
          <a:xfrm>
            <a:off x="8343900" y="4105436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유 준</a:t>
            </a:r>
          </a:p>
        </p:txBody>
      </p:sp>
    </p:spTree>
    <p:extLst>
      <p:ext uri="{BB962C8B-B14F-4D97-AF65-F5344CB8AC3E}">
        <p14:creationId xmlns:p14="http://schemas.microsoft.com/office/powerpoint/2010/main" val="21580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272059" y="2451873"/>
            <a:ext cx="896414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PEST </a:t>
            </a:r>
            <a:r>
              <a:rPr lang="ko-KR" altLang="en-US" sz="44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분석기법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</p:txBody>
      </p:sp>
      <p:sp>
        <p:nvSpPr>
          <p:cNvPr id="3" name="모서리가 둥근 직사각형 30">
            <a:extLst>
              <a:ext uri="{FF2B5EF4-FFF2-40B4-BE49-F238E27FC236}">
                <a16:creationId xmlns:a16="http://schemas.microsoft.com/office/drawing/2014/main" id="{7343D2EA-5358-49D3-8190-DD3A8AC0E09A}"/>
              </a:ext>
            </a:extLst>
          </p:cNvPr>
          <p:cNvSpPr/>
          <p:nvPr/>
        </p:nvSpPr>
        <p:spPr>
          <a:xfrm>
            <a:off x="5858163" y="3633961"/>
            <a:ext cx="2257137" cy="39193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</a:rPr>
              <a:t>이순규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AF0CB3-0448-481C-96A7-658FEDF038A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?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F2AE1D-9D3D-49BB-8221-E9DF4BB7D361}"/>
              </a:ext>
            </a:extLst>
          </p:cNvPr>
          <p:cNvSpPr txBox="1"/>
          <p:nvPr/>
        </p:nvSpPr>
        <p:spPr>
          <a:xfrm>
            <a:off x="2318766" y="1044337"/>
            <a:ext cx="7272739" cy="96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44444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기업의 의사결정과 경영성과에 영향을 미치는 </a:t>
            </a:r>
            <a:endParaRPr lang="en-US" altLang="ko-KR" sz="2500" kern="0" spc="0" dirty="0">
              <a:solidFill>
                <a:srgbClr val="444444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44444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환경요인들을 일목요연하게 파악</a:t>
            </a:r>
            <a:r>
              <a:rPr lang="en-US" altLang="ko-KR" sz="2500" kern="0" spc="0" dirty="0">
                <a:solidFill>
                  <a:srgbClr val="44444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2500" kern="0" spc="0" dirty="0">
                <a:solidFill>
                  <a:srgbClr val="44444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분석하는 도구</a:t>
            </a:r>
            <a:endParaRPr lang="en-US" altLang="ko-KR" sz="2500" kern="0" spc="0" dirty="0">
              <a:solidFill>
                <a:srgbClr val="444444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759A21-824C-44B0-8453-768596DD8FA3}"/>
              </a:ext>
            </a:extLst>
          </p:cNvPr>
          <p:cNvGrpSpPr/>
          <p:nvPr/>
        </p:nvGrpSpPr>
        <p:grpSpPr>
          <a:xfrm>
            <a:off x="462976" y="2487170"/>
            <a:ext cx="11331334" cy="3767091"/>
            <a:chOff x="462976" y="1399590"/>
            <a:chExt cx="11331334" cy="3767091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F788A9-CE25-4B66-80B0-BC6EA9AAD0E7}"/>
                </a:ext>
              </a:extLst>
            </p:cNvPr>
            <p:cNvSpPr/>
            <p:nvPr/>
          </p:nvSpPr>
          <p:spPr>
            <a:xfrm>
              <a:off x="4858553" y="1998526"/>
              <a:ext cx="2534137" cy="2534137"/>
            </a:xfrm>
            <a:prstGeom prst="ellipse">
              <a:avLst/>
            </a:prstGeom>
            <a:solidFill>
              <a:srgbClr val="76717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FD87E3-FC6D-47C0-8A62-84F0903BE2B4}"/>
                </a:ext>
              </a:extLst>
            </p:cNvPr>
            <p:cNvSpPr/>
            <p:nvPr/>
          </p:nvSpPr>
          <p:spPr>
            <a:xfrm>
              <a:off x="7388700" y="2390228"/>
              <a:ext cx="4405610" cy="487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경제</a:t>
              </a:r>
              <a:endParaRPr lang="en-US" altLang="ko-KR" sz="23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2FFD35-D97A-4ACE-B2AB-084A1838774F}"/>
                </a:ext>
              </a:extLst>
            </p:cNvPr>
            <p:cNvSpPr/>
            <p:nvPr/>
          </p:nvSpPr>
          <p:spPr>
            <a:xfrm>
              <a:off x="7359701" y="3607217"/>
              <a:ext cx="4425084" cy="463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</a:t>
              </a:r>
              <a:endParaRPr lang="en-US" altLang="ko-KR" sz="23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34424F-61A7-4853-BCEE-78007DB755D2}"/>
                </a:ext>
              </a:extLst>
            </p:cNvPr>
            <p:cNvSpPr/>
            <p:nvPr/>
          </p:nvSpPr>
          <p:spPr>
            <a:xfrm>
              <a:off x="473946" y="2317362"/>
              <a:ext cx="4272569" cy="479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정치</a:t>
              </a:r>
              <a:endParaRPr lang="en-US" altLang="ko-KR" sz="23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F1A3BE-7B9A-40A7-97DB-EB52CF95787C}"/>
                </a:ext>
              </a:extLst>
            </p:cNvPr>
            <p:cNvSpPr/>
            <p:nvPr/>
          </p:nvSpPr>
          <p:spPr>
            <a:xfrm>
              <a:off x="462976" y="3607826"/>
              <a:ext cx="4272569" cy="439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사회</a:t>
              </a:r>
            </a:p>
          </p:txBody>
        </p: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E3057D9F-57B1-4AC9-8309-4816FEB0B8F2}"/>
                </a:ext>
              </a:extLst>
            </p:cNvPr>
            <p:cNvCxnSpPr>
              <a:cxnSpLocks/>
              <a:stCxn id="16" idx="1"/>
              <a:endCxn id="22" idx="7"/>
            </p:cNvCxnSpPr>
            <p:nvPr/>
          </p:nvCxnSpPr>
          <p:spPr>
            <a:xfrm rot="16200000" flipV="1">
              <a:off x="3689783" y="829755"/>
              <a:ext cx="826265" cy="2253509"/>
            </a:xfrm>
            <a:prstGeom prst="curvedConnector3">
              <a:avLst>
                <a:gd name="adj1" fmla="val 145069"/>
              </a:avLst>
            </a:prstGeom>
            <a:ln w="63500" cap="sq" cmpd="sng">
              <a:solidFill>
                <a:srgbClr val="767171"/>
              </a:solidFill>
              <a:prstDash val="solid"/>
              <a:headEnd type="none" w="sm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06E6D7A-E678-4678-A8A4-9429402B5FCE}"/>
                </a:ext>
              </a:extLst>
            </p:cNvPr>
            <p:cNvSpPr/>
            <p:nvPr/>
          </p:nvSpPr>
          <p:spPr>
            <a:xfrm>
              <a:off x="5473653" y="2652029"/>
              <a:ext cx="1473671" cy="1139558"/>
            </a:xfrm>
            <a:custGeom>
              <a:avLst/>
              <a:gdLst>
                <a:gd name="connsiteX0" fmla="*/ 438227 w 1473671"/>
                <a:gd name="connsiteY0" fmla="*/ 105 h 1139558"/>
                <a:gd name="connsiteX1" fmla="*/ 214407 w 1473671"/>
                <a:gd name="connsiteY1" fmla="*/ 57629 h 1139558"/>
                <a:gd name="connsiteX2" fmla="*/ 32945 w 1473671"/>
                <a:gd name="connsiteY2" fmla="*/ 101033 h 1139558"/>
                <a:gd name="connsiteX3" fmla="*/ 0 w 1473671"/>
                <a:gd name="connsiteY3" fmla="*/ 134501 h 1139558"/>
                <a:gd name="connsiteX4" fmla="*/ 0 w 1473671"/>
                <a:gd name="connsiteY4" fmla="*/ 993700 h 1139558"/>
                <a:gd name="connsiteX5" fmla="*/ 33468 w 1473671"/>
                <a:gd name="connsiteY5" fmla="*/ 1027168 h 1139558"/>
                <a:gd name="connsiteX6" fmla="*/ 359264 w 1473671"/>
                <a:gd name="connsiteY6" fmla="*/ 957094 h 1139558"/>
                <a:gd name="connsiteX7" fmla="*/ 621780 w 1473671"/>
                <a:gd name="connsiteY7" fmla="*/ 1035013 h 1139558"/>
                <a:gd name="connsiteX8" fmla="*/ 667277 w 1473671"/>
                <a:gd name="connsiteY8" fmla="*/ 1035013 h 1139558"/>
                <a:gd name="connsiteX9" fmla="*/ 884300 w 1473671"/>
                <a:gd name="connsiteY9" fmla="*/ 948727 h 1139558"/>
                <a:gd name="connsiteX10" fmla="*/ 1119101 w 1473671"/>
                <a:gd name="connsiteY10" fmla="*/ 1011480 h 1139558"/>
                <a:gd name="connsiteX11" fmla="*/ 1161822 w 1473671"/>
                <a:gd name="connsiteY11" fmla="*/ 991093 h 1139558"/>
                <a:gd name="connsiteX12" fmla="*/ 1141433 w 1473671"/>
                <a:gd name="connsiteY12" fmla="*/ 948372 h 1139558"/>
                <a:gd name="connsiteX13" fmla="*/ 1133743 w 1473671"/>
                <a:gd name="connsiteY13" fmla="*/ 946635 h 1139558"/>
                <a:gd name="connsiteX14" fmla="*/ 891619 w 1473671"/>
                <a:gd name="connsiteY14" fmla="*/ 882314 h 1139558"/>
                <a:gd name="connsiteX15" fmla="*/ 678258 w 1473671"/>
                <a:gd name="connsiteY15" fmla="*/ 942975 h 1139558"/>
                <a:gd name="connsiteX16" fmla="*/ 678258 w 1473671"/>
                <a:gd name="connsiteY16" fmla="*/ 273606 h 1139558"/>
                <a:gd name="connsiteX17" fmla="*/ 645579 w 1473671"/>
                <a:gd name="connsiteY17" fmla="*/ 239359 h 1139558"/>
                <a:gd name="connsiteX18" fmla="*/ 640606 w 1473671"/>
                <a:gd name="connsiteY18" fmla="*/ 239614 h 1139558"/>
                <a:gd name="connsiteX19" fmla="*/ 611321 w 1473671"/>
                <a:gd name="connsiteY19" fmla="*/ 273606 h 1139558"/>
                <a:gd name="connsiteX20" fmla="*/ 611321 w 1473671"/>
                <a:gd name="connsiteY20" fmla="*/ 944019 h 1139558"/>
                <a:gd name="connsiteX21" fmla="*/ 343574 w 1473671"/>
                <a:gd name="connsiteY21" fmla="*/ 891725 h 1139558"/>
                <a:gd name="connsiteX22" fmla="*/ 66937 w 1473671"/>
                <a:gd name="connsiteY22" fmla="*/ 957618 h 1139558"/>
                <a:gd name="connsiteX23" fmla="*/ 66937 w 1473671"/>
                <a:gd name="connsiteY23" fmla="*/ 163264 h 1139558"/>
                <a:gd name="connsiteX24" fmla="*/ 237941 w 1473671"/>
                <a:gd name="connsiteY24" fmla="*/ 119859 h 1139558"/>
                <a:gd name="connsiteX25" fmla="*/ 441887 w 1473671"/>
                <a:gd name="connsiteY25" fmla="*/ 67042 h 1139558"/>
                <a:gd name="connsiteX26" fmla="*/ 443457 w 1473671"/>
                <a:gd name="connsiteY26" fmla="*/ 67042 h 1139558"/>
                <a:gd name="connsiteX27" fmla="*/ 621780 w 1473671"/>
                <a:gd name="connsiteY27" fmla="*/ 142346 h 1139558"/>
                <a:gd name="connsiteX28" fmla="*/ 667277 w 1473671"/>
                <a:gd name="connsiteY28" fmla="*/ 142346 h 1139558"/>
                <a:gd name="connsiteX29" fmla="*/ 845600 w 1473671"/>
                <a:gd name="connsiteY29" fmla="*/ 67042 h 1139558"/>
                <a:gd name="connsiteX30" fmla="*/ 846124 w 1473671"/>
                <a:gd name="connsiteY30" fmla="*/ 67042 h 1139558"/>
                <a:gd name="connsiteX31" fmla="*/ 1051118 w 1473671"/>
                <a:gd name="connsiteY31" fmla="*/ 119859 h 1139558"/>
                <a:gd name="connsiteX32" fmla="*/ 1222120 w 1473671"/>
                <a:gd name="connsiteY32" fmla="*/ 163264 h 1139558"/>
                <a:gd name="connsiteX33" fmla="*/ 1222120 w 1473671"/>
                <a:gd name="connsiteY33" fmla="*/ 281973 h 1139558"/>
                <a:gd name="connsiteX34" fmla="*/ 988365 w 1473671"/>
                <a:gd name="connsiteY34" fmla="*/ 304983 h 1139558"/>
                <a:gd name="connsiteX35" fmla="*/ 883776 w 1473671"/>
                <a:gd name="connsiteY35" fmla="*/ 692484 h 1139558"/>
                <a:gd name="connsiteX36" fmla="*/ 1232579 w 1473671"/>
                <a:gd name="connsiteY36" fmla="*/ 815899 h 1139558"/>
                <a:gd name="connsiteX37" fmla="*/ 1410380 w 1473671"/>
                <a:gd name="connsiteY37" fmla="*/ 1121298 h 1139558"/>
                <a:gd name="connsiteX38" fmla="*/ 1455412 w 1473671"/>
                <a:gd name="connsiteY38" fmla="*/ 1135891 h 1139558"/>
                <a:gd name="connsiteX39" fmla="*/ 1470004 w 1473671"/>
                <a:gd name="connsiteY39" fmla="*/ 1090861 h 1139558"/>
                <a:gd name="connsiteX40" fmla="*/ 1467906 w 1473671"/>
                <a:gd name="connsiteY40" fmla="*/ 1087308 h 1139558"/>
                <a:gd name="connsiteX41" fmla="*/ 1292197 w 1473671"/>
                <a:gd name="connsiteY41" fmla="*/ 785044 h 1139558"/>
                <a:gd name="connsiteX42" fmla="*/ 1379003 w 1473671"/>
                <a:gd name="connsiteY42" fmla="*/ 408524 h 1139558"/>
                <a:gd name="connsiteX43" fmla="*/ 1289057 w 1473671"/>
                <a:gd name="connsiteY43" fmla="*/ 314394 h 1139558"/>
                <a:gd name="connsiteX44" fmla="*/ 1289057 w 1473671"/>
                <a:gd name="connsiteY44" fmla="*/ 134501 h 1139558"/>
                <a:gd name="connsiteX45" fmla="*/ 1256112 w 1473671"/>
                <a:gd name="connsiteY45" fmla="*/ 101033 h 1139558"/>
                <a:gd name="connsiteX46" fmla="*/ 1075174 w 1473671"/>
                <a:gd name="connsiteY46" fmla="*/ 57629 h 1139558"/>
                <a:gd name="connsiteX47" fmla="*/ 850831 w 1473671"/>
                <a:gd name="connsiteY47" fmla="*/ 105 h 1139558"/>
                <a:gd name="connsiteX48" fmla="*/ 849262 w 1473671"/>
                <a:gd name="connsiteY48" fmla="*/ 105 h 1139558"/>
                <a:gd name="connsiteX49" fmla="*/ 644268 w 1473671"/>
                <a:gd name="connsiteY49" fmla="*/ 75409 h 1139558"/>
                <a:gd name="connsiteX50" fmla="*/ 439795 w 1473671"/>
                <a:gd name="connsiteY50" fmla="*/ 105 h 1139558"/>
                <a:gd name="connsiteX51" fmla="*/ 438227 w 1473671"/>
                <a:gd name="connsiteY51" fmla="*/ 105 h 1139558"/>
                <a:gd name="connsiteX52" fmla="*/ 1125376 w 1473671"/>
                <a:gd name="connsiteY52" fmla="*/ 333220 h 1139558"/>
                <a:gd name="connsiteX53" fmla="*/ 1320958 w 1473671"/>
                <a:gd name="connsiteY53" fmla="*/ 441993 h 1139558"/>
                <a:gd name="connsiteX54" fmla="*/ 1240946 w 1473671"/>
                <a:gd name="connsiteY54" fmla="*/ 739025 h 1139558"/>
                <a:gd name="connsiteX55" fmla="*/ 941300 w 1473671"/>
                <a:gd name="connsiteY55" fmla="*/ 659538 h 1139558"/>
                <a:gd name="connsiteX56" fmla="*/ 1021833 w 1473671"/>
                <a:gd name="connsiteY56" fmla="*/ 362505 h 1139558"/>
                <a:gd name="connsiteX57" fmla="*/ 1125376 w 1473671"/>
                <a:gd name="connsiteY57" fmla="*/ 333220 h 1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473671" h="1139558">
                  <a:moveTo>
                    <a:pt x="438227" y="105"/>
                  </a:moveTo>
                  <a:cubicBezTo>
                    <a:pt x="344767" y="7577"/>
                    <a:pt x="275608" y="34340"/>
                    <a:pt x="214407" y="57629"/>
                  </a:cubicBezTo>
                  <a:cubicBezTo>
                    <a:pt x="153207" y="80918"/>
                    <a:pt x="100457" y="100338"/>
                    <a:pt x="32945" y="101033"/>
                  </a:cubicBezTo>
                  <a:cubicBezTo>
                    <a:pt x="14667" y="101321"/>
                    <a:pt x="-1" y="116221"/>
                    <a:pt x="0" y="134501"/>
                  </a:cubicBezTo>
                  <a:lnTo>
                    <a:pt x="0" y="993700"/>
                  </a:lnTo>
                  <a:cubicBezTo>
                    <a:pt x="2" y="1012183"/>
                    <a:pt x="14985" y="1027167"/>
                    <a:pt x="33468" y="1027168"/>
                  </a:cubicBezTo>
                  <a:cubicBezTo>
                    <a:pt x="171901" y="1028239"/>
                    <a:pt x="272883" y="977953"/>
                    <a:pt x="359264" y="957094"/>
                  </a:cubicBezTo>
                  <a:cubicBezTo>
                    <a:pt x="445642" y="936235"/>
                    <a:pt x="514408" y="935950"/>
                    <a:pt x="621780" y="1035013"/>
                  </a:cubicBezTo>
                  <a:cubicBezTo>
                    <a:pt x="634615" y="1046903"/>
                    <a:pt x="654442" y="1046903"/>
                    <a:pt x="667277" y="1035013"/>
                  </a:cubicBezTo>
                  <a:cubicBezTo>
                    <a:pt x="755217" y="953876"/>
                    <a:pt x="817211" y="941118"/>
                    <a:pt x="884300" y="948727"/>
                  </a:cubicBezTo>
                  <a:cubicBezTo>
                    <a:pt x="951387" y="956336"/>
                    <a:pt x="1025306" y="990284"/>
                    <a:pt x="1119101" y="1011480"/>
                  </a:cubicBezTo>
                  <a:cubicBezTo>
                    <a:pt x="1136528" y="1017647"/>
                    <a:pt x="1155655" y="1008520"/>
                    <a:pt x="1161822" y="991093"/>
                  </a:cubicBezTo>
                  <a:cubicBezTo>
                    <a:pt x="1167988" y="973666"/>
                    <a:pt x="1158860" y="954538"/>
                    <a:pt x="1141433" y="948372"/>
                  </a:cubicBezTo>
                  <a:cubicBezTo>
                    <a:pt x="1138948" y="947492"/>
                    <a:pt x="1136366" y="946909"/>
                    <a:pt x="1133743" y="946635"/>
                  </a:cubicBezTo>
                  <a:cubicBezTo>
                    <a:pt x="1048382" y="927345"/>
                    <a:pt x="974251" y="891681"/>
                    <a:pt x="891619" y="882314"/>
                  </a:cubicBezTo>
                  <a:cubicBezTo>
                    <a:pt x="825230" y="874783"/>
                    <a:pt x="754288" y="890174"/>
                    <a:pt x="678258" y="942975"/>
                  </a:cubicBezTo>
                  <a:lnTo>
                    <a:pt x="678258" y="273606"/>
                  </a:lnTo>
                  <a:cubicBezTo>
                    <a:pt x="678691" y="255125"/>
                    <a:pt x="664061" y="239793"/>
                    <a:pt x="645579" y="239359"/>
                  </a:cubicBezTo>
                  <a:cubicBezTo>
                    <a:pt x="643918" y="239321"/>
                    <a:pt x="642256" y="239406"/>
                    <a:pt x="640606" y="239614"/>
                  </a:cubicBezTo>
                  <a:cubicBezTo>
                    <a:pt x="623572" y="241757"/>
                    <a:pt x="610921" y="256442"/>
                    <a:pt x="611321" y="273606"/>
                  </a:cubicBezTo>
                  <a:lnTo>
                    <a:pt x="611321" y="944019"/>
                  </a:lnTo>
                  <a:cubicBezTo>
                    <a:pt x="514343" y="877176"/>
                    <a:pt x="425379" y="871972"/>
                    <a:pt x="343574" y="891725"/>
                  </a:cubicBezTo>
                  <a:cubicBezTo>
                    <a:pt x="255545" y="912984"/>
                    <a:pt x="171723" y="950874"/>
                    <a:pt x="66937" y="957618"/>
                  </a:cubicBezTo>
                  <a:lnTo>
                    <a:pt x="66937" y="163264"/>
                  </a:lnTo>
                  <a:cubicBezTo>
                    <a:pt x="130930" y="157128"/>
                    <a:pt x="185869" y="139674"/>
                    <a:pt x="237941" y="119859"/>
                  </a:cubicBezTo>
                  <a:cubicBezTo>
                    <a:pt x="298830" y="96688"/>
                    <a:pt x="359146" y="73907"/>
                    <a:pt x="441887" y="67042"/>
                  </a:cubicBezTo>
                  <a:cubicBezTo>
                    <a:pt x="442423" y="67027"/>
                    <a:pt x="442923" y="67054"/>
                    <a:pt x="443457" y="67042"/>
                  </a:cubicBezTo>
                  <a:cubicBezTo>
                    <a:pt x="499938" y="65760"/>
                    <a:pt x="550047" y="76552"/>
                    <a:pt x="621780" y="142346"/>
                  </a:cubicBezTo>
                  <a:cubicBezTo>
                    <a:pt x="634615" y="154237"/>
                    <a:pt x="654442" y="154237"/>
                    <a:pt x="667277" y="142346"/>
                  </a:cubicBezTo>
                  <a:cubicBezTo>
                    <a:pt x="738796" y="76750"/>
                    <a:pt x="789325" y="65836"/>
                    <a:pt x="845600" y="67042"/>
                  </a:cubicBezTo>
                  <a:cubicBezTo>
                    <a:pt x="845791" y="67057"/>
                    <a:pt x="845935" y="67027"/>
                    <a:pt x="846124" y="67042"/>
                  </a:cubicBezTo>
                  <a:cubicBezTo>
                    <a:pt x="929457" y="73788"/>
                    <a:pt x="989948" y="96581"/>
                    <a:pt x="1051118" y="119859"/>
                  </a:cubicBezTo>
                  <a:cubicBezTo>
                    <a:pt x="1103044" y="139618"/>
                    <a:pt x="1158364" y="157067"/>
                    <a:pt x="1222120" y="163264"/>
                  </a:cubicBezTo>
                  <a:lnTo>
                    <a:pt x="1222120" y="281973"/>
                  </a:lnTo>
                  <a:cubicBezTo>
                    <a:pt x="1147071" y="257079"/>
                    <a:pt x="1062088" y="262742"/>
                    <a:pt x="988365" y="304983"/>
                  </a:cubicBezTo>
                  <a:cubicBezTo>
                    <a:pt x="851820" y="383217"/>
                    <a:pt x="804943" y="556977"/>
                    <a:pt x="883776" y="692484"/>
                  </a:cubicBezTo>
                  <a:cubicBezTo>
                    <a:pt x="954776" y="814525"/>
                    <a:pt x="1103860" y="864333"/>
                    <a:pt x="1232579" y="815899"/>
                  </a:cubicBezTo>
                  <a:lnTo>
                    <a:pt x="1410380" y="1121298"/>
                  </a:lnTo>
                  <a:cubicBezTo>
                    <a:pt x="1418786" y="1137763"/>
                    <a:pt x="1438947" y="1144296"/>
                    <a:pt x="1455412" y="1135891"/>
                  </a:cubicBezTo>
                  <a:cubicBezTo>
                    <a:pt x="1471877" y="1127485"/>
                    <a:pt x="1478410" y="1107324"/>
                    <a:pt x="1470004" y="1090861"/>
                  </a:cubicBezTo>
                  <a:cubicBezTo>
                    <a:pt x="1469378" y="1089634"/>
                    <a:pt x="1468677" y="1088448"/>
                    <a:pt x="1467906" y="1087308"/>
                  </a:cubicBezTo>
                  <a:lnTo>
                    <a:pt x="1292197" y="785044"/>
                  </a:lnTo>
                  <a:cubicBezTo>
                    <a:pt x="1414709" y="702325"/>
                    <a:pt x="1454259" y="537880"/>
                    <a:pt x="1379003" y="408524"/>
                  </a:cubicBezTo>
                  <a:cubicBezTo>
                    <a:pt x="1356165" y="369267"/>
                    <a:pt x="1324810" y="337859"/>
                    <a:pt x="1289057" y="314394"/>
                  </a:cubicBezTo>
                  <a:lnTo>
                    <a:pt x="1289057" y="134501"/>
                  </a:lnTo>
                  <a:cubicBezTo>
                    <a:pt x="1289059" y="116221"/>
                    <a:pt x="1274391" y="101321"/>
                    <a:pt x="1256112" y="101033"/>
                  </a:cubicBezTo>
                  <a:cubicBezTo>
                    <a:pt x="1188600" y="100338"/>
                    <a:pt x="1136374" y="80918"/>
                    <a:pt x="1075174" y="57629"/>
                  </a:cubicBezTo>
                  <a:cubicBezTo>
                    <a:pt x="1013973" y="34340"/>
                    <a:pt x="944290" y="7577"/>
                    <a:pt x="850831" y="105"/>
                  </a:cubicBezTo>
                  <a:cubicBezTo>
                    <a:pt x="850308" y="94"/>
                    <a:pt x="849784" y="94"/>
                    <a:pt x="849262" y="105"/>
                  </a:cubicBezTo>
                  <a:cubicBezTo>
                    <a:pt x="786878" y="-1556"/>
                    <a:pt x="717895" y="16153"/>
                    <a:pt x="644268" y="75409"/>
                  </a:cubicBezTo>
                  <a:cubicBezTo>
                    <a:pt x="570766" y="16369"/>
                    <a:pt x="502087" y="-1555"/>
                    <a:pt x="439795" y="105"/>
                  </a:cubicBezTo>
                  <a:cubicBezTo>
                    <a:pt x="439273" y="94"/>
                    <a:pt x="438750" y="94"/>
                    <a:pt x="438227" y="105"/>
                  </a:cubicBezTo>
                  <a:close/>
                  <a:moveTo>
                    <a:pt x="1125376" y="333220"/>
                  </a:moveTo>
                  <a:cubicBezTo>
                    <a:pt x="1203075" y="331153"/>
                    <a:pt x="1279243" y="370290"/>
                    <a:pt x="1320958" y="441993"/>
                  </a:cubicBezTo>
                  <a:cubicBezTo>
                    <a:pt x="1381634" y="546290"/>
                    <a:pt x="1346042" y="678809"/>
                    <a:pt x="1240946" y="739025"/>
                  </a:cubicBezTo>
                  <a:cubicBezTo>
                    <a:pt x="1135852" y="799242"/>
                    <a:pt x="1001977" y="763834"/>
                    <a:pt x="941300" y="659538"/>
                  </a:cubicBezTo>
                  <a:cubicBezTo>
                    <a:pt x="880623" y="555240"/>
                    <a:pt x="916737" y="422721"/>
                    <a:pt x="1021833" y="362505"/>
                  </a:cubicBezTo>
                  <a:cubicBezTo>
                    <a:pt x="1054676" y="343689"/>
                    <a:pt x="1090059" y="334161"/>
                    <a:pt x="1125376" y="333220"/>
                  </a:cubicBezTo>
                  <a:close/>
                </a:path>
              </a:pathLst>
            </a:custGeom>
            <a:solidFill>
              <a:schemeClr val="bg1"/>
            </a:solidFill>
            <a:ln w="66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90" name="연결선: 구부러짐 89">
              <a:extLst>
                <a:ext uri="{FF2B5EF4-FFF2-40B4-BE49-F238E27FC236}">
                  <a16:creationId xmlns:a16="http://schemas.microsoft.com/office/drawing/2014/main" id="{E3FBCEC8-F375-43C9-9CF6-CAF3227486B9}"/>
                </a:ext>
              </a:extLst>
            </p:cNvPr>
            <p:cNvCxnSpPr>
              <a:cxnSpLocks/>
              <a:stCxn id="16" idx="7"/>
              <a:endCxn id="33" idx="1"/>
            </p:cNvCxnSpPr>
            <p:nvPr/>
          </p:nvCxnSpPr>
          <p:spPr>
            <a:xfrm rot="5400000" flipH="1" flipV="1">
              <a:off x="7719016" y="859564"/>
              <a:ext cx="812637" cy="2207520"/>
            </a:xfrm>
            <a:prstGeom prst="curvedConnector3">
              <a:avLst>
                <a:gd name="adj1" fmla="val 146783"/>
              </a:avLst>
            </a:prstGeom>
            <a:ln w="63500" cap="sq" cmpd="sng">
              <a:solidFill>
                <a:srgbClr val="767171"/>
              </a:solidFill>
              <a:prstDash val="solid"/>
              <a:headEnd type="none" w="sm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F58FCC28-BE9D-4204-BFE8-75B66DCEBC34}"/>
                </a:ext>
              </a:extLst>
            </p:cNvPr>
            <p:cNvCxnSpPr>
              <a:cxnSpLocks/>
              <a:stCxn id="30" idx="5"/>
              <a:endCxn id="16" idx="3"/>
            </p:cNvCxnSpPr>
            <p:nvPr/>
          </p:nvCxnSpPr>
          <p:spPr>
            <a:xfrm rot="5400000" flipH="1" flipV="1">
              <a:off x="3681179" y="3466029"/>
              <a:ext cx="852972" cy="2244007"/>
            </a:xfrm>
            <a:prstGeom prst="curvedConnector3">
              <a:avLst>
                <a:gd name="adj1" fmla="val -44639"/>
              </a:avLst>
            </a:prstGeom>
            <a:ln w="63500" cap="sq" cmpd="sng">
              <a:solidFill>
                <a:srgbClr val="767171"/>
              </a:solidFill>
              <a:prstDash val="solid"/>
              <a:headEnd type="triangle"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32EE027D-6E7C-458A-8457-5624018E4BDC}"/>
                </a:ext>
              </a:extLst>
            </p:cNvPr>
            <p:cNvCxnSpPr>
              <a:cxnSpLocks/>
              <a:stCxn id="38" idx="3"/>
              <a:endCxn id="16" idx="5"/>
            </p:cNvCxnSpPr>
            <p:nvPr/>
          </p:nvCxnSpPr>
          <p:spPr>
            <a:xfrm rot="5400000" flipH="1">
              <a:off x="7697967" y="3485154"/>
              <a:ext cx="852134" cy="2204920"/>
            </a:xfrm>
            <a:prstGeom prst="curvedConnector3">
              <a:avLst>
                <a:gd name="adj1" fmla="val -44666"/>
              </a:avLst>
            </a:prstGeom>
            <a:ln w="63500" cap="sq" cmpd="sng">
              <a:solidFill>
                <a:srgbClr val="767171"/>
              </a:solidFill>
              <a:prstDash val="solid"/>
              <a:headEnd type="triangle"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C2D790-0093-4506-ABA8-E773BD786908}"/>
                </a:ext>
              </a:extLst>
            </p:cNvPr>
            <p:cNvGrpSpPr/>
            <p:nvPr/>
          </p:nvGrpSpPr>
          <p:grpSpPr>
            <a:xfrm>
              <a:off x="2092731" y="1399590"/>
              <a:ext cx="1035001" cy="981841"/>
              <a:chOff x="2092731" y="1399590"/>
              <a:chExt cx="1035001" cy="98184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9FE28C0-6DD0-43AB-9C9D-712C8C98F946}"/>
                  </a:ext>
                </a:extLst>
              </p:cNvPr>
              <p:cNvSpPr/>
              <p:nvPr/>
            </p:nvSpPr>
            <p:spPr>
              <a:xfrm>
                <a:off x="2092731" y="1399590"/>
                <a:ext cx="1035001" cy="981841"/>
              </a:xfrm>
              <a:prstGeom prst="ellipse">
                <a:avLst/>
              </a:prstGeom>
              <a:solidFill>
                <a:srgbClr val="F472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99F6ECB6-86DB-48DC-AC51-F324839E6902}"/>
                  </a:ext>
                </a:extLst>
              </p:cNvPr>
              <p:cNvSpPr/>
              <p:nvPr/>
            </p:nvSpPr>
            <p:spPr>
              <a:xfrm>
                <a:off x="2389624" y="1547316"/>
                <a:ext cx="464343" cy="686387"/>
              </a:xfrm>
              <a:custGeom>
                <a:avLst/>
                <a:gdLst>
                  <a:gd name="connsiteX0" fmla="*/ 386953 w 464343"/>
                  <a:gd name="connsiteY0" fmla="*/ 77391 h 695324"/>
                  <a:gd name="connsiteX1" fmla="*/ 464344 w 464343"/>
                  <a:gd name="connsiteY1" fmla="*/ 77391 h 695324"/>
                  <a:gd name="connsiteX2" fmla="*/ 464344 w 464343"/>
                  <a:gd name="connsiteY2" fmla="*/ 460372 h 695324"/>
                  <a:gd name="connsiteX3" fmla="*/ 386953 w 464343"/>
                  <a:gd name="connsiteY3" fmla="*/ 460372 h 695324"/>
                  <a:gd name="connsiteX4" fmla="*/ 386953 w 464343"/>
                  <a:gd name="connsiteY4" fmla="*/ 537762 h 695324"/>
                  <a:gd name="connsiteX5" fmla="*/ 154781 w 464343"/>
                  <a:gd name="connsiteY5" fmla="*/ 537762 h 695324"/>
                  <a:gd name="connsiteX6" fmla="*/ 154781 w 464343"/>
                  <a:gd name="connsiteY6" fmla="*/ 695325 h 695324"/>
                  <a:gd name="connsiteX7" fmla="*/ 0 w 464343"/>
                  <a:gd name="connsiteY7" fmla="*/ 695325 h 695324"/>
                  <a:gd name="connsiteX8" fmla="*/ 0 w 464343"/>
                  <a:gd name="connsiteY8" fmla="*/ 0 h 695324"/>
                  <a:gd name="connsiteX9" fmla="*/ 386953 w 464343"/>
                  <a:gd name="connsiteY9" fmla="*/ 0 h 695324"/>
                  <a:gd name="connsiteX10" fmla="*/ 386953 w 464343"/>
                  <a:gd name="connsiteY10" fmla="*/ 77391 h 695324"/>
                  <a:gd name="connsiteX11" fmla="*/ 309563 w 464343"/>
                  <a:gd name="connsiteY11" fmla="*/ 382981 h 695324"/>
                  <a:gd name="connsiteX12" fmla="*/ 309563 w 464343"/>
                  <a:gd name="connsiteY12" fmla="*/ 154781 h 695324"/>
                  <a:gd name="connsiteX13" fmla="*/ 154781 w 464343"/>
                  <a:gd name="connsiteY13" fmla="*/ 154781 h 695324"/>
                  <a:gd name="connsiteX14" fmla="*/ 154781 w 464343"/>
                  <a:gd name="connsiteY14" fmla="*/ 382981 h 695324"/>
                  <a:gd name="connsiteX15" fmla="*/ 309563 w 464343"/>
                  <a:gd name="connsiteY15" fmla="*/ 382981 h 69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343" h="695324">
                    <a:moveTo>
                      <a:pt x="386953" y="77391"/>
                    </a:moveTo>
                    <a:lnTo>
                      <a:pt x="464344" y="77391"/>
                    </a:lnTo>
                    <a:lnTo>
                      <a:pt x="464344" y="460372"/>
                    </a:lnTo>
                    <a:lnTo>
                      <a:pt x="386953" y="460372"/>
                    </a:lnTo>
                    <a:lnTo>
                      <a:pt x="386953" y="537762"/>
                    </a:lnTo>
                    <a:lnTo>
                      <a:pt x="154781" y="537762"/>
                    </a:lnTo>
                    <a:lnTo>
                      <a:pt x="154781" y="695325"/>
                    </a:lnTo>
                    <a:lnTo>
                      <a:pt x="0" y="695325"/>
                    </a:lnTo>
                    <a:lnTo>
                      <a:pt x="0" y="0"/>
                    </a:lnTo>
                    <a:lnTo>
                      <a:pt x="386953" y="0"/>
                    </a:lnTo>
                    <a:lnTo>
                      <a:pt x="386953" y="77391"/>
                    </a:lnTo>
                    <a:close/>
                    <a:moveTo>
                      <a:pt x="309563" y="382981"/>
                    </a:moveTo>
                    <a:lnTo>
                      <a:pt x="309563" y="154781"/>
                    </a:lnTo>
                    <a:lnTo>
                      <a:pt x="154781" y="154781"/>
                    </a:lnTo>
                    <a:lnTo>
                      <a:pt x="154781" y="382981"/>
                    </a:lnTo>
                    <a:lnTo>
                      <a:pt x="309563" y="38298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918AC3A-7427-43A5-814C-5B435368281C}"/>
                </a:ext>
              </a:extLst>
            </p:cNvPr>
            <p:cNvGrpSpPr/>
            <p:nvPr/>
          </p:nvGrpSpPr>
          <p:grpSpPr>
            <a:xfrm>
              <a:off x="9077522" y="1405433"/>
              <a:ext cx="1035001" cy="1035001"/>
              <a:chOff x="9144000" y="1421766"/>
              <a:chExt cx="1035001" cy="1035001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B9C57D0-80D1-4829-8871-F8AA33EB42D7}"/>
                  </a:ext>
                </a:extLst>
              </p:cNvPr>
              <p:cNvSpPr/>
              <p:nvPr/>
            </p:nvSpPr>
            <p:spPr>
              <a:xfrm>
                <a:off x="9144000" y="1421766"/>
                <a:ext cx="1035001" cy="1035001"/>
              </a:xfrm>
              <a:prstGeom prst="ellipse">
                <a:avLst/>
              </a:prstGeom>
              <a:solidFill>
                <a:srgbClr val="7C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71682AE4-2330-4FA0-B642-7448BD26CE59}"/>
                  </a:ext>
                </a:extLst>
              </p:cNvPr>
              <p:cNvSpPr/>
              <p:nvPr/>
            </p:nvSpPr>
            <p:spPr>
              <a:xfrm>
                <a:off x="9429723" y="1591604"/>
                <a:ext cx="463553" cy="695324"/>
              </a:xfrm>
              <a:custGeom>
                <a:avLst/>
                <a:gdLst>
                  <a:gd name="connsiteX0" fmla="*/ 462763 w 463553"/>
                  <a:gd name="connsiteY0" fmla="*/ 154781 h 695324"/>
                  <a:gd name="connsiteX1" fmla="*/ 154781 w 463553"/>
                  <a:gd name="connsiteY1" fmla="*/ 154781 h 695324"/>
                  <a:gd name="connsiteX2" fmla="*/ 154781 w 463553"/>
                  <a:gd name="connsiteY2" fmla="*/ 232172 h 695324"/>
                  <a:gd name="connsiteX3" fmla="*/ 463153 w 463553"/>
                  <a:gd name="connsiteY3" fmla="*/ 232172 h 695324"/>
                  <a:gd name="connsiteX4" fmla="*/ 463153 w 463553"/>
                  <a:gd name="connsiteY4" fmla="*/ 386953 h 695324"/>
                  <a:gd name="connsiteX5" fmla="*/ 154781 w 463553"/>
                  <a:gd name="connsiteY5" fmla="*/ 386953 h 695324"/>
                  <a:gd name="connsiteX6" fmla="*/ 154781 w 463553"/>
                  <a:gd name="connsiteY6" fmla="*/ 540544 h 695324"/>
                  <a:gd name="connsiteX7" fmla="*/ 463553 w 463553"/>
                  <a:gd name="connsiteY7" fmla="*/ 540544 h 695324"/>
                  <a:gd name="connsiteX8" fmla="*/ 463553 w 463553"/>
                  <a:gd name="connsiteY8" fmla="*/ 695325 h 695324"/>
                  <a:gd name="connsiteX9" fmla="*/ 0 w 463553"/>
                  <a:gd name="connsiteY9" fmla="*/ 695325 h 695324"/>
                  <a:gd name="connsiteX10" fmla="*/ 0 w 463553"/>
                  <a:gd name="connsiteY10" fmla="*/ 0 h 695324"/>
                  <a:gd name="connsiteX11" fmla="*/ 462753 w 463553"/>
                  <a:gd name="connsiteY11" fmla="*/ 0 h 695324"/>
                  <a:gd name="connsiteX12" fmla="*/ 462753 w 463553"/>
                  <a:gd name="connsiteY12" fmla="*/ 154781 h 69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3553" h="695324">
                    <a:moveTo>
                      <a:pt x="462763" y="154781"/>
                    </a:moveTo>
                    <a:lnTo>
                      <a:pt x="154781" y="154781"/>
                    </a:lnTo>
                    <a:lnTo>
                      <a:pt x="154781" y="232172"/>
                    </a:lnTo>
                    <a:lnTo>
                      <a:pt x="463153" y="232172"/>
                    </a:lnTo>
                    <a:lnTo>
                      <a:pt x="463153" y="386953"/>
                    </a:lnTo>
                    <a:lnTo>
                      <a:pt x="154781" y="386953"/>
                    </a:lnTo>
                    <a:lnTo>
                      <a:pt x="154781" y="540544"/>
                    </a:lnTo>
                    <a:lnTo>
                      <a:pt x="463553" y="540544"/>
                    </a:lnTo>
                    <a:lnTo>
                      <a:pt x="463553" y="695325"/>
                    </a:lnTo>
                    <a:lnTo>
                      <a:pt x="0" y="695325"/>
                    </a:lnTo>
                    <a:lnTo>
                      <a:pt x="0" y="0"/>
                    </a:lnTo>
                    <a:lnTo>
                      <a:pt x="462753" y="0"/>
                    </a:lnTo>
                    <a:lnTo>
                      <a:pt x="462753" y="15478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F54A6A9-48E5-4CFB-8F17-B160CC6B1438}"/>
                </a:ext>
              </a:extLst>
            </p:cNvPr>
            <p:cNvGrpSpPr/>
            <p:nvPr/>
          </p:nvGrpSpPr>
          <p:grpSpPr>
            <a:xfrm>
              <a:off x="2098795" y="4127652"/>
              <a:ext cx="1039029" cy="1039029"/>
              <a:chOff x="2098795" y="4130017"/>
              <a:chExt cx="1039029" cy="1039029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C5C749-58D6-42D2-A3E7-B52D16B4A97E}"/>
                  </a:ext>
                </a:extLst>
              </p:cNvPr>
              <p:cNvSpPr/>
              <p:nvPr/>
            </p:nvSpPr>
            <p:spPr>
              <a:xfrm>
                <a:off x="2098795" y="4130017"/>
                <a:ext cx="1039029" cy="1039029"/>
              </a:xfrm>
              <a:prstGeom prst="ellipse">
                <a:avLst/>
              </a:prstGeom>
              <a:solidFill>
                <a:srgbClr val="7C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E10BFA30-3079-4BB0-8A5A-D6AEF21FF62A}"/>
                  </a:ext>
                </a:extLst>
              </p:cNvPr>
              <p:cNvSpPr/>
              <p:nvPr/>
            </p:nvSpPr>
            <p:spPr>
              <a:xfrm>
                <a:off x="2378053" y="4321560"/>
                <a:ext cx="464353" cy="695324"/>
              </a:xfrm>
              <a:custGeom>
                <a:avLst/>
                <a:gdLst>
                  <a:gd name="connsiteX0" fmla="*/ 464344 w 464353"/>
                  <a:gd name="connsiteY0" fmla="*/ 154781 h 695324"/>
                  <a:gd name="connsiteX1" fmla="*/ 154781 w 464353"/>
                  <a:gd name="connsiteY1" fmla="*/ 154781 h 695324"/>
                  <a:gd name="connsiteX2" fmla="*/ 154781 w 464353"/>
                  <a:gd name="connsiteY2" fmla="*/ 232172 h 695324"/>
                  <a:gd name="connsiteX3" fmla="*/ 386953 w 464353"/>
                  <a:gd name="connsiteY3" fmla="*/ 232172 h 695324"/>
                  <a:gd name="connsiteX4" fmla="*/ 386953 w 464353"/>
                  <a:gd name="connsiteY4" fmla="*/ 309563 h 695324"/>
                  <a:gd name="connsiteX5" fmla="*/ 464344 w 464353"/>
                  <a:gd name="connsiteY5" fmla="*/ 309563 h 695324"/>
                  <a:gd name="connsiteX6" fmla="*/ 464344 w 464353"/>
                  <a:gd name="connsiteY6" fmla="*/ 617934 h 695324"/>
                  <a:gd name="connsiteX7" fmla="*/ 386953 w 464353"/>
                  <a:gd name="connsiteY7" fmla="*/ 617934 h 695324"/>
                  <a:gd name="connsiteX8" fmla="*/ 386953 w 464353"/>
                  <a:gd name="connsiteY8" fmla="*/ 695325 h 695324"/>
                  <a:gd name="connsiteX9" fmla="*/ 0 w 464353"/>
                  <a:gd name="connsiteY9" fmla="*/ 695325 h 695324"/>
                  <a:gd name="connsiteX10" fmla="*/ 0 w 464353"/>
                  <a:gd name="connsiteY10" fmla="*/ 540544 h 695324"/>
                  <a:gd name="connsiteX11" fmla="*/ 309563 w 464353"/>
                  <a:gd name="connsiteY11" fmla="*/ 540544 h 695324"/>
                  <a:gd name="connsiteX12" fmla="*/ 309563 w 464353"/>
                  <a:gd name="connsiteY12" fmla="*/ 386953 h 695324"/>
                  <a:gd name="connsiteX13" fmla="*/ 77400 w 464353"/>
                  <a:gd name="connsiteY13" fmla="*/ 386953 h 695324"/>
                  <a:gd name="connsiteX14" fmla="*/ 77400 w 464353"/>
                  <a:gd name="connsiteY14" fmla="*/ 309563 h 695324"/>
                  <a:gd name="connsiteX15" fmla="*/ 10 w 464353"/>
                  <a:gd name="connsiteY15" fmla="*/ 309563 h 695324"/>
                  <a:gd name="connsiteX16" fmla="*/ 10 w 464353"/>
                  <a:gd name="connsiteY16" fmla="*/ 77391 h 695324"/>
                  <a:gd name="connsiteX17" fmla="*/ 77400 w 464353"/>
                  <a:gd name="connsiteY17" fmla="*/ 77391 h 695324"/>
                  <a:gd name="connsiteX18" fmla="*/ 77400 w 464353"/>
                  <a:gd name="connsiteY18" fmla="*/ 0 h 695324"/>
                  <a:gd name="connsiteX19" fmla="*/ 464353 w 464353"/>
                  <a:gd name="connsiteY19" fmla="*/ 0 h 695324"/>
                  <a:gd name="connsiteX20" fmla="*/ 464353 w 464353"/>
                  <a:gd name="connsiteY20" fmla="*/ 154781 h 69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4353" h="695324">
                    <a:moveTo>
                      <a:pt x="464344" y="154781"/>
                    </a:moveTo>
                    <a:lnTo>
                      <a:pt x="154781" y="154781"/>
                    </a:lnTo>
                    <a:lnTo>
                      <a:pt x="154781" y="232172"/>
                    </a:lnTo>
                    <a:lnTo>
                      <a:pt x="386953" y="232172"/>
                    </a:lnTo>
                    <a:lnTo>
                      <a:pt x="386953" y="309563"/>
                    </a:lnTo>
                    <a:lnTo>
                      <a:pt x="464344" y="309563"/>
                    </a:lnTo>
                    <a:lnTo>
                      <a:pt x="464344" y="617934"/>
                    </a:lnTo>
                    <a:lnTo>
                      <a:pt x="386953" y="617934"/>
                    </a:lnTo>
                    <a:lnTo>
                      <a:pt x="386953" y="695325"/>
                    </a:lnTo>
                    <a:lnTo>
                      <a:pt x="0" y="695325"/>
                    </a:lnTo>
                    <a:lnTo>
                      <a:pt x="0" y="540544"/>
                    </a:lnTo>
                    <a:lnTo>
                      <a:pt x="309563" y="540544"/>
                    </a:lnTo>
                    <a:lnTo>
                      <a:pt x="309563" y="386953"/>
                    </a:lnTo>
                    <a:lnTo>
                      <a:pt x="77400" y="386953"/>
                    </a:lnTo>
                    <a:lnTo>
                      <a:pt x="77400" y="309563"/>
                    </a:lnTo>
                    <a:lnTo>
                      <a:pt x="10" y="309563"/>
                    </a:lnTo>
                    <a:lnTo>
                      <a:pt x="10" y="77391"/>
                    </a:lnTo>
                    <a:lnTo>
                      <a:pt x="77400" y="77391"/>
                    </a:lnTo>
                    <a:lnTo>
                      <a:pt x="77400" y="0"/>
                    </a:lnTo>
                    <a:lnTo>
                      <a:pt x="464353" y="0"/>
                    </a:lnTo>
                    <a:lnTo>
                      <a:pt x="464353" y="15478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C31B643E-630F-40F5-BDF7-5A179E60907D}"/>
                </a:ext>
              </a:extLst>
            </p:cNvPr>
            <p:cNvGrpSpPr/>
            <p:nvPr/>
          </p:nvGrpSpPr>
          <p:grpSpPr>
            <a:xfrm>
              <a:off x="9074476" y="4127652"/>
              <a:ext cx="1038047" cy="1038047"/>
              <a:chOff x="9074476" y="4028028"/>
              <a:chExt cx="1038047" cy="103804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CC605EC-E01D-42FC-82DA-C5724FDCE4D1}"/>
                  </a:ext>
                </a:extLst>
              </p:cNvPr>
              <p:cNvSpPr/>
              <p:nvPr/>
            </p:nvSpPr>
            <p:spPr>
              <a:xfrm>
                <a:off x="9074476" y="4028028"/>
                <a:ext cx="1038047" cy="1038047"/>
              </a:xfrm>
              <a:prstGeom prst="ellipse">
                <a:avLst/>
              </a:prstGeom>
              <a:solidFill>
                <a:srgbClr val="F472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E93D7BA4-8663-48DB-92EC-194FC0D38EDF}"/>
                  </a:ext>
                </a:extLst>
              </p:cNvPr>
              <p:cNvSpPr/>
              <p:nvPr/>
            </p:nvSpPr>
            <p:spPr>
              <a:xfrm>
                <a:off x="9361328" y="4249023"/>
                <a:ext cx="464343" cy="695324"/>
              </a:xfrm>
              <a:custGeom>
                <a:avLst/>
                <a:gdLst>
                  <a:gd name="connsiteX0" fmla="*/ 464344 w 464343"/>
                  <a:gd name="connsiteY0" fmla="*/ 0 h 695324"/>
                  <a:gd name="connsiteX1" fmla="*/ 464344 w 464343"/>
                  <a:gd name="connsiteY1" fmla="*/ 154781 h 695324"/>
                  <a:gd name="connsiteX2" fmla="*/ 309563 w 464343"/>
                  <a:gd name="connsiteY2" fmla="*/ 154781 h 695324"/>
                  <a:gd name="connsiteX3" fmla="*/ 309563 w 464343"/>
                  <a:gd name="connsiteY3" fmla="*/ 695325 h 695324"/>
                  <a:gd name="connsiteX4" fmla="*/ 154781 w 464343"/>
                  <a:gd name="connsiteY4" fmla="*/ 695325 h 695324"/>
                  <a:gd name="connsiteX5" fmla="*/ 154781 w 464343"/>
                  <a:gd name="connsiteY5" fmla="*/ 154781 h 695324"/>
                  <a:gd name="connsiteX6" fmla="*/ 0 w 464343"/>
                  <a:gd name="connsiteY6" fmla="*/ 154781 h 695324"/>
                  <a:gd name="connsiteX7" fmla="*/ 0 w 464343"/>
                  <a:gd name="connsiteY7" fmla="*/ 0 h 695324"/>
                  <a:gd name="connsiteX8" fmla="*/ 464344 w 464343"/>
                  <a:gd name="connsiteY8" fmla="*/ 0 h 69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43" h="695324">
                    <a:moveTo>
                      <a:pt x="464344" y="0"/>
                    </a:moveTo>
                    <a:lnTo>
                      <a:pt x="464344" y="154781"/>
                    </a:lnTo>
                    <a:lnTo>
                      <a:pt x="309563" y="154781"/>
                    </a:lnTo>
                    <a:lnTo>
                      <a:pt x="309563" y="695325"/>
                    </a:lnTo>
                    <a:lnTo>
                      <a:pt x="154781" y="695325"/>
                    </a:lnTo>
                    <a:lnTo>
                      <a:pt x="154781" y="154781"/>
                    </a:lnTo>
                    <a:lnTo>
                      <a:pt x="0" y="154781"/>
                    </a:lnTo>
                    <a:lnTo>
                      <a:pt x="0" y="0"/>
                    </a:lnTo>
                    <a:lnTo>
                      <a:pt x="46434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ECDD5A-6477-4176-98A0-799D8D5E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6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AF0CB3-0448-481C-96A7-658FEDF038A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 4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요소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1F137F-DD80-48F7-95A5-F8B4630F9B41}"/>
              </a:ext>
            </a:extLst>
          </p:cNvPr>
          <p:cNvGrpSpPr/>
          <p:nvPr/>
        </p:nvGrpSpPr>
        <p:grpSpPr>
          <a:xfrm>
            <a:off x="689451" y="1297669"/>
            <a:ext cx="2237372" cy="4259181"/>
            <a:chOff x="37955" y="1441031"/>
            <a:chExt cx="2237372" cy="4259181"/>
          </a:xfrm>
        </p:grpSpPr>
        <p:sp>
          <p:nvSpPr>
            <p:cNvPr id="18" name="자유형 102">
              <a:extLst>
                <a:ext uri="{FF2B5EF4-FFF2-40B4-BE49-F238E27FC236}">
                  <a16:creationId xmlns:a16="http://schemas.microsoft.com/office/drawing/2014/main" id="{3ABEBFE2-54DE-42CD-81B7-61442A9C1638}"/>
                </a:ext>
              </a:extLst>
            </p:cNvPr>
            <p:cNvSpPr/>
            <p:nvPr/>
          </p:nvSpPr>
          <p:spPr>
            <a:xfrm>
              <a:off x="37955" y="1441031"/>
              <a:ext cx="2237372" cy="4259181"/>
            </a:xfrm>
            <a:custGeom>
              <a:avLst/>
              <a:gdLst>
                <a:gd name="connsiteX0" fmla="*/ 1119772 w 2237372"/>
                <a:gd name="connsiteY0" fmla="*/ 210456 h 4259181"/>
                <a:gd name="connsiteX1" fmla="*/ 212628 w 2237372"/>
                <a:gd name="connsiteY1" fmla="*/ 1117600 h 4259181"/>
                <a:gd name="connsiteX2" fmla="*/ 1119772 w 2237372"/>
                <a:gd name="connsiteY2" fmla="*/ 2024744 h 4259181"/>
                <a:gd name="connsiteX3" fmla="*/ 2026916 w 2237372"/>
                <a:gd name="connsiteY3" fmla="*/ 1117600 h 4259181"/>
                <a:gd name="connsiteX4" fmla="*/ 1119772 w 2237372"/>
                <a:gd name="connsiteY4" fmla="*/ 210456 h 4259181"/>
                <a:gd name="connsiteX5" fmla="*/ 1119772 w 2237372"/>
                <a:gd name="connsiteY5" fmla="*/ 0 h 4259181"/>
                <a:gd name="connsiteX6" fmla="*/ 2237372 w 2237372"/>
                <a:gd name="connsiteY6" fmla="*/ 1117600 h 4259181"/>
                <a:gd name="connsiteX7" fmla="*/ 1119772 w 2237372"/>
                <a:gd name="connsiteY7" fmla="*/ 2235200 h 4259181"/>
                <a:gd name="connsiteX8" fmla="*/ 348247 w 2237372"/>
                <a:gd name="connsiteY8" fmla="*/ 2235200 h 4259181"/>
                <a:gd name="connsiteX9" fmla="*/ 230493 w 2237372"/>
                <a:gd name="connsiteY9" fmla="*/ 2258973 h 4259181"/>
                <a:gd name="connsiteX10" fmla="*/ 45719 w 2237372"/>
                <a:gd name="connsiteY10" fmla="*/ 2537732 h 4259181"/>
                <a:gd name="connsiteX11" fmla="*/ 45719 w 2237372"/>
                <a:gd name="connsiteY11" fmla="*/ 2963181 h 4259181"/>
                <a:gd name="connsiteX12" fmla="*/ 45719 w 2237372"/>
                <a:gd name="connsiteY12" fmla="*/ 3012657 h 4259181"/>
                <a:gd name="connsiteX13" fmla="*/ 45719 w 2237372"/>
                <a:gd name="connsiteY13" fmla="*/ 4259181 h 4259181"/>
                <a:gd name="connsiteX14" fmla="*/ 0 w 2237372"/>
                <a:gd name="connsiteY14" fmla="*/ 4259181 h 4259181"/>
                <a:gd name="connsiteX15" fmla="*/ 0 w 2237372"/>
                <a:gd name="connsiteY15" fmla="*/ 2963181 h 4259181"/>
                <a:gd name="connsiteX16" fmla="*/ 2171 w 2237372"/>
                <a:gd name="connsiteY16" fmla="*/ 2963181 h 4259181"/>
                <a:gd name="connsiteX17" fmla="*/ 2171 w 2237372"/>
                <a:gd name="connsiteY17" fmla="*/ 2235199 h 4259181"/>
                <a:gd name="connsiteX18" fmla="*/ 2172 w 2237372"/>
                <a:gd name="connsiteY18" fmla="*/ 2235199 h 4259181"/>
                <a:gd name="connsiteX19" fmla="*/ 2172 w 2237372"/>
                <a:gd name="connsiteY19" fmla="*/ 1117600 h 4259181"/>
                <a:gd name="connsiteX20" fmla="*/ 1119772 w 2237372"/>
                <a:gd name="connsiteY20" fmla="*/ 0 h 42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7372" h="4259181">
                  <a:moveTo>
                    <a:pt x="1119772" y="210456"/>
                  </a:moveTo>
                  <a:cubicBezTo>
                    <a:pt x="618770" y="210456"/>
                    <a:pt x="212628" y="616598"/>
                    <a:pt x="212628" y="1117600"/>
                  </a:cubicBezTo>
                  <a:cubicBezTo>
                    <a:pt x="212628" y="1618602"/>
                    <a:pt x="618770" y="2024744"/>
                    <a:pt x="1119772" y="2024744"/>
                  </a:cubicBezTo>
                  <a:cubicBezTo>
                    <a:pt x="1620774" y="2024744"/>
                    <a:pt x="2026916" y="1618602"/>
                    <a:pt x="2026916" y="1117600"/>
                  </a:cubicBezTo>
                  <a:cubicBezTo>
                    <a:pt x="2026916" y="616598"/>
                    <a:pt x="1620774" y="210456"/>
                    <a:pt x="1119772" y="210456"/>
                  </a:cubicBezTo>
                  <a:close/>
                  <a:moveTo>
                    <a:pt x="1119772" y="0"/>
                  </a:moveTo>
                  <a:cubicBezTo>
                    <a:pt x="1737005" y="0"/>
                    <a:pt x="2237372" y="500367"/>
                    <a:pt x="2237372" y="1117600"/>
                  </a:cubicBezTo>
                  <a:cubicBezTo>
                    <a:pt x="2237372" y="1734833"/>
                    <a:pt x="1737005" y="2235200"/>
                    <a:pt x="1119772" y="2235200"/>
                  </a:cubicBezTo>
                  <a:lnTo>
                    <a:pt x="348247" y="2235200"/>
                  </a:lnTo>
                  <a:lnTo>
                    <a:pt x="230493" y="2258973"/>
                  </a:lnTo>
                  <a:cubicBezTo>
                    <a:pt x="121909" y="2304901"/>
                    <a:pt x="45719" y="2412419"/>
                    <a:pt x="45719" y="2537732"/>
                  </a:cubicBezTo>
                  <a:lnTo>
                    <a:pt x="45719" y="2963181"/>
                  </a:lnTo>
                  <a:lnTo>
                    <a:pt x="45719" y="3012657"/>
                  </a:lnTo>
                  <a:lnTo>
                    <a:pt x="45719" y="4259181"/>
                  </a:lnTo>
                  <a:lnTo>
                    <a:pt x="0" y="4259181"/>
                  </a:lnTo>
                  <a:lnTo>
                    <a:pt x="0" y="2963181"/>
                  </a:lnTo>
                  <a:lnTo>
                    <a:pt x="2171" y="2963181"/>
                  </a:lnTo>
                  <a:lnTo>
                    <a:pt x="2171" y="2235199"/>
                  </a:lnTo>
                  <a:lnTo>
                    <a:pt x="2172" y="2235199"/>
                  </a:lnTo>
                  <a:lnTo>
                    <a:pt x="2172" y="1117600"/>
                  </a:lnTo>
                  <a:cubicBezTo>
                    <a:pt x="2172" y="500367"/>
                    <a:pt x="502539" y="0"/>
                    <a:pt x="1119772" y="0"/>
                  </a:cubicBezTo>
                  <a:close/>
                </a:path>
              </a:pathLst>
            </a:custGeom>
            <a:solidFill>
              <a:srgbClr val="F47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37C1864-9667-4117-90C7-1C6825B1FAEE}"/>
                </a:ext>
              </a:extLst>
            </p:cNvPr>
            <p:cNvSpPr/>
            <p:nvPr/>
          </p:nvSpPr>
          <p:spPr>
            <a:xfrm>
              <a:off x="496758" y="2727643"/>
              <a:ext cx="1290738" cy="595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5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Political</a:t>
              </a: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D39427B0-788B-47A7-BE68-40927D975BBC}"/>
                </a:ext>
              </a:extLst>
            </p:cNvPr>
            <p:cNvSpPr/>
            <p:nvPr/>
          </p:nvSpPr>
          <p:spPr>
            <a:xfrm>
              <a:off x="250583" y="1651484"/>
              <a:ext cx="1814287" cy="1814287"/>
            </a:xfrm>
            <a:prstGeom prst="arc">
              <a:avLst>
                <a:gd name="adj1" fmla="val 10511135"/>
                <a:gd name="adj2" fmla="val 5630065"/>
              </a:avLst>
            </a:prstGeom>
            <a:ln w="8255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80F0FFB-7E95-4F3D-B440-DAE005182446}"/>
                </a:ext>
              </a:extLst>
            </p:cNvPr>
            <p:cNvSpPr/>
            <p:nvPr/>
          </p:nvSpPr>
          <p:spPr>
            <a:xfrm>
              <a:off x="879917" y="1931341"/>
              <a:ext cx="553447" cy="818100"/>
            </a:xfrm>
            <a:custGeom>
              <a:avLst/>
              <a:gdLst>
                <a:gd name="connsiteX0" fmla="*/ 386953 w 464343"/>
                <a:gd name="connsiteY0" fmla="*/ 77391 h 695324"/>
                <a:gd name="connsiteX1" fmla="*/ 464344 w 464343"/>
                <a:gd name="connsiteY1" fmla="*/ 77391 h 695324"/>
                <a:gd name="connsiteX2" fmla="*/ 464344 w 464343"/>
                <a:gd name="connsiteY2" fmla="*/ 460372 h 695324"/>
                <a:gd name="connsiteX3" fmla="*/ 386953 w 464343"/>
                <a:gd name="connsiteY3" fmla="*/ 460372 h 695324"/>
                <a:gd name="connsiteX4" fmla="*/ 386953 w 464343"/>
                <a:gd name="connsiteY4" fmla="*/ 537762 h 695324"/>
                <a:gd name="connsiteX5" fmla="*/ 154781 w 464343"/>
                <a:gd name="connsiteY5" fmla="*/ 537762 h 695324"/>
                <a:gd name="connsiteX6" fmla="*/ 154781 w 464343"/>
                <a:gd name="connsiteY6" fmla="*/ 695325 h 695324"/>
                <a:gd name="connsiteX7" fmla="*/ 0 w 464343"/>
                <a:gd name="connsiteY7" fmla="*/ 695325 h 695324"/>
                <a:gd name="connsiteX8" fmla="*/ 0 w 464343"/>
                <a:gd name="connsiteY8" fmla="*/ 0 h 695324"/>
                <a:gd name="connsiteX9" fmla="*/ 386953 w 464343"/>
                <a:gd name="connsiteY9" fmla="*/ 0 h 695324"/>
                <a:gd name="connsiteX10" fmla="*/ 386953 w 464343"/>
                <a:gd name="connsiteY10" fmla="*/ 77391 h 695324"/>
                <a:gd name="connsiteX11" fmla="*/ 309563 w 464343"/>
                <a:gd name="connsiteY11" fmla="*/ 382981 h 695324"/>
                <a:gd name="connsiteX12" fmla="*/ 309563 w 464343"/>
                <a:gd name="connsiteY12" fmla="*/ 154781 h 695324"/>
                <a:gd name="connsiteX13" fmla="*/ 154781 w 464343"/>
                <a:gd name="connsiteY13" fmla="*/ 154781 h 695324"/>
                <a:gd name="connsiteX14" fmla="*/ 154781 w 464343"/>
                <a:gd name="connsiteY14" fmla="*/ 382981 h 695324"/>
                <a:gd name="connsiteX15" fmla="*/ 309563 w 464343"/>
                <a:gd name="connsiteY15" fmla="*/ 382981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343" h="695324">
                  <a:moveTo>
                    <a:pt x="386953" y="77391"/>
                  </a:moveTo>
                  <a:lnTo>
                    <a:pt x="464344" y="77391"/>
                  </a:lnTo>
                  <a:lnTo>
                    <a:pt x="464344" y="460372"/>
                  </a:lnTo>
                  <a:lnTo>
                    <a:pt x="386953" y="460372"/>
                  </a:lnTo>
                  <a:lnTo>
                    <a:pt x="386953" y="537762"/>
                  </a:lnTo>
                  <a:lnTo>
                    <a:pt x="154781" y="537762"/>
                  </a:lnTo>
                  <a:lnTo>
                    <a:pt x="154781" y="695325"/>
                  </a:lnTo>
                  <a:lnTo>
                    <a:pt x="0" y="695325"/>
                  </a:lnTo>
                  <a:lnTo>
                    <a:pt x="0" y="0"/>
                  </a:lnTo>
                  <a:lnTo>
                    <a:pt x="386953" y="0"/>
                  </a:lnTo>
                  <a:lnTo>
                    <a:pt x="386953" y="77391"/>
                  </a:lnTo>
                  <a:close/>
                  <a:moveTo>
                    <a:pt x="309563" y="382981"/>
                  </a:moveTo>
                  <a:lnTo>
                    <a:pt x="309563" y="154781"/>
                  </a:lnTo>
                  <a:lnTo>
                    <a:pt x="154781" y="154781"/>
                  </a:lnTo>
                  <a:lnTo>
                    <a:pt x="154781" y="382981"/>
                  </a:lnTo>
                  <a:lnTo>
                    <a:pt x="309563" y="382981"/>
                  </a:lnTo>
                  <a:close/>
                </a:path>
              </a:pathLst>
            </a:custGeom>
            <a:solidFill>
              <a:srgbClr val="F472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201D1A-EE10-4F69-BBB5-A55091364FC5}"/>
              </a:ext>
            </a:extLst>
          </p:cNvPr>
          <p:cNvGrpSpPr/>
          <p:nvPr/>
        </p:nvGrpSpPr>
        <p:grpSpPr>
          <a:xfrm>
            <a:off x="2011680" y="4023516"/>
            <a:ext cx="6609959" cy="1516889"/>
            <a:chOff x="4110897" y="4214698"/>
            <a:chExt cx="4540654" cy="1066085"/>
          </a:xfrm>
        </p:grpSpPr>
        <p:sp>
          <p:nvSpPr>
            <p:cNvPr id="82" name="모서리가 둥근 직사각형 10">
              <a:extLst>
                <a:ext uri="{FF2B5EF4-FFF2-40B4-BE49-F238E27FC236}">
                  <a16:creationId xmlns:a16="http://schemas.microsoft.com/office/drawing/2014/main" id="{649D79E8-828F-4A25-A438-281E22B72CBE}"/>
                </a:ext>
              </a:extLst>
            </p:cNvPr>
            <p:cNvSpPr/>
            <p:nvPr/>
          </p:nvSpPr>
          <p:spPr>
            <a:xfrm>
              <a:off x="4148062" y="421469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2E06034-4107-41B1-B357-977E437551F1}"/>
                </a:ext>
              </a:extLst>
            </p:cNvPr>
            <p:cNvSpPr/>
            <p:nvPr/>
          </p:nvSpPr>
          <p:spPr>
            <a:xfrm>
              <a:off x="4110897" y="4233092"/>
              <a:ext cx="4540654" cy="858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200" dirty="0">
                <a:solidFill>
                  <a:srgbClr val="333F5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2300" dirty="0">
                  <a:solidFill>
                    <a:srgbClr val="333F50"/>
                  </a:solidFill>
                </a:rPr>
                <a:t>경제 성장률</a:t>
              </a:r>
              <a:r>
                <a:rPr lang="en-US" altLang="ko-KR" sz="2300" dirty="0">
                  <a:solidFill>
                    <a:srgbClr val="333F50"/>
                  </a:solidFill>
                </a:rPr>
                <a:t>, </a:t>
              </a:r>
              <a:r>
                <a:rPr lang="ko-KR" altLang="en-US" sz="2300" dirty="0">
                  <a:solidFill>
                    <a:srgbClr val="333F50"/>
                  </a:solidFill>
                </a:rPr>
                <a:t>금리</a:t>
              </a:r>
              <a:r>
                <a:rPr lang="en-US" altLang="ko-KR" sz="2300" dirty="0">
                  <a:solidFill>
                    <a:srgbClr val="333F50"/>
                  </a:solidFill>
                </a:rPr>
                <a:t>, </a:t>
              </a:r>
              <a:r>
                <a:rPr lang="ko-KR" altLang="en-US" sz="2300" dirty="0">
                  <a:solidFill>
                    <a:srgbClr val="333F50"/>
                  </a:solidFill>
                </a:rPr>
                <a:t>환율 인플레이션 정도</a:t>
              </a:r>
              <a:endParaRPr lang="en-US" altLang="ko-KR" sz="2300" dirty="0">
                <a:solidFill>
                  <a:srgbClr val="333F5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dirty="0">
                  <a:solidFill>
                    <a:srgbClr val="333F50"/>
                  </a:solidFill>
                </a:rPr>
                <a:t>경제 주체가 의사결정을 내리는데 영향 끼침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48B0A5-3C6F-4448-966A-F57658932502}"/>
              </a:ext>
            </a:extLst>
          </p:cNvPr>
          <p:cNvGrpSpPr/>
          <p:nvPr/>
        </p:nvGrpSpPr>
        <p:grpSpPr>
          <a:xfrm>
            <a:off x="9006343" y="1920096"/>
            <a:ext cx="2237372" cy="4259181"/>
            <a:chOff x="8804440" y="1637342"/>
            <a:chExt cx="2237372" cy="4259181"/>
          </a:xfrm>
        </p:grpSpPr>
        <p:sp>
          <p:nvSpPr>
            <p:cNvPr id="23" name="자유형 102">
              <a:extLst>
                <a:ext uri="{FF2B5EF4-FFF2-40B4-BE49-F238E27FC236}">
                  <a16:creationId xmlns:a16="http://schemas.microsoft.com/office/drawing/2014/main" id="{C677C223-F16B-4F54-8C86-8720C8FDE572}"/>
                </a:ext>
              </a:extLst>
            </p:cNvPr>
            <p:cNvSpPr/>
            <p:nvPr/>
          </p:nvSpPr>
          <p:spPr>
            <a:xfrm rot="10800000">
              <a:off x="8804440" y="1637342"/>
              <a:ext cx="2237372" cy="4259181"/>
            </a:xfrm>
            <a:custGeom>
              <a:avLst/>
              <a:gdLst>
                <a:gd name="connsiteX0" fmla="*/ 1119772 w 2237372"/>
                <a:gd name="connsiteY0" fmla="*/ 210456 h 4259181"/>
                <a:gd name="connsiteX1" fmla="*/ 212628 w 2237372"/>
                <a:gd name="connsiteY1" fmla="*/ 1117600 h 4259181"/>
                <a:gd name="connsiteX2" fmla="*/ 1119772 w 2237372"/>
                <a:gd name="connsiteY2" fmla="*/ 2024744 h 4259181"/>
                <a:gd name="connsiteX3" fmla="*/ 2026916 w 2237372"/>
                <a:gd name="connsiteY3" fmla="*/ 1117600 h 4259181"/>
                <a:gd name="connsiteX4" fmla="*/ 1119772 w 2237372"/>
                <a:gd name="connsiteY4" fmla="*/ 210456 h 4259181"/>
                <a:gd name="connsiteX5" fmla="*/ 1119772 w 2237372"/>
                <a:gd name="connsiteY5" fmla="*/ 0 h 4259181"/>
                <a:gd name="connsiteX6" fmla="*/ 2237372 w 2237372"/>
                <a:gd name="connsiteY6" fmla="*/ 1117600 h 4259181"/>
                <a:gd name="connsiteX7" fmla="*/ 1119772 w 2237372"/>
                <a:gd name="connsiteY7" fmla="*/ 2235200 h 4259181"/>
                <a:gd name="connsiteX8" fmla="*/ 348247 w 2237372"/>
                <a:gd name="connsiteY8" fmla="*/ 2235200 h 4259181"/>
                <a:gd name="connsiteX9" fmla="*/ 230493 w 2237372"/>
                <a:gd name="connsiteY9" fmla="*/ 2258973 h 4259181"/>
                <a:gd name="connsiteX10" fmla="*/ 45719 w 2237372"/>
                <a:gd name="connsiteY10" fmla="*/ 2537732 h 4259181"/>
                <a:gd name="connsiteX11" fmla="*/ 45719 w 2237372"/>
                <a:gd name="connsiteY11" fmla="*/ 2963181 h 4259181"/>
                <a:gd name="connsiteX12" fmla="*/ 45719 w 2237372"/>
                <a:gd name="connsiteY12" fmla="*/ 3012657 h 4259181"/>
                <a:gd name="connsiteX13" fmla="*/ 45719 w 2237372"/>
                <a:gd name="connsiteY13" fmla="*/ 4259181 h 4259181"/>
                <a:gd name="connsiteX14" fmla="*/ 0 w 2237372"/>
                <a:gd name="connsiteY14" fmla="*/ 4259181 h 4259181"/>
                <a:gd name="connsiteX15" fmla="*/ 0 w 2237372"/>
                <a:gd name="connsiteY15" fmla="*/ 2963181 h 4259181"/>
                <a:gd name="connsiteX16" fmla="*/ 2171 w 2237372"/>
                <a:gd name="connsiteY16" fmla="*/ 2963181 h 4259181"/>
                <a:gd name="connsiteX17" fmla="*/ 2171 w 2237372"/>
                <a:gd name="connsiteY17" fmla="*/ 2235199 h 4259181"/>
                <a:gd name="connsiteX18" fmla="*/ 2172 w 2237372"/>
                <a:gd name="connsiteY18" fmla="*/ 2235199 h 4259181"/>
                <a:gd name="connsiteX19" fmla="*/ 2172 w 2237372"/>
                <a:gd name="connsiteY19" fmla="*/ 1117600 h 4259181"/>
                <a:gd name="connsiteX20" fmla="*/ 1119772 w 2237372"/>
                <a:gd name="connsiteY20" fmla="*/ 0 h 42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7372" h="4259181">
                  <a:moveTo>
                    <a:pt x="1119772" y="210456"/>
                  </a:moveTo>
                  <a:cubicBezTo>
                    <a:pt x="618770" y="210456"/>
                    <a:pt x="212628" y="616598"/>
                    <a:pt x="212628" y="1117600"/>
                  </a:cubicBezTo>
                  <a:cubicBezTo>
                    <a:pt x="212628" y="1618602"/>
                    <a:pt x="618770" y="2024744"/>
                    <a:pt x="1119772" y="2024744"/>
                  </a:cubicBezTo>
                  <a:cubicBezTo>
                    <a:pt x="1620774" y="2024744"/>
                    <a:pt x="2026916" y="1618602"/>
                    <a:pt x="2026916" y="1117600"/>
                  </a:cubicBezTo>
                  <a:cubicBezTo>
                    <a:pt x="2026916" y="616598"/>
                    <a:pt x="1620774" y="210456"/>
                    <a:pt x="1119772" y="210456"/>
                  </a:cubicBezTo>
                  <a:close/>
                  <a:moveTo>
                    <a:pt x="1119772" y="0"/>
                  </a:moveTo>
                  <a:cubicBezTo>
                    <a:pt x="1737005" y="0"/>
                    <a:pt x="2237372" y="500367"/>
                    <a:pt x="2237372" y="1117600"/>
                  </a:cubicBezTo>
                  <a:cubicBezTo>
                    <a:pt x="2237372" y="1734833"/>
                    <a:pt x="1737005" y="2235200"/>
                    <a:pt x="1119772" y="2235200"/>
                  </a:cubicBezTo>
                  <a:lnTo>
                    <a:pt x="348247" y="2235200"/>
                  </a:lnTo>
                  <a:lnTo>
                    <a:pt x="230493" y="2258973"/>
                  </a:lnTo>
                  <a:cubicBezTo>
                    <a:pt x="121909" y="2304901"/>
                    <a:pt x="45719" y="2412419"/>
                    <a:pt x="45719" y="2537732"/>
                  </a:cubicBezTo>
                  <a:lnTo>
                    <a:pt x="45719" y="2963181"/>
                  </a:lnTo>
                  <a:lnTo>
                    <a:pt x="45719" y="3012657"/>
                  </a:lnTo>
                  <a:lnTo>
                    <a:pt x="45719" y="4259181"/>
                  </a:lnTo>
                  <a:lnTo>
                    <a:pt x="0" y="4259181"/>
                  </a:lnTo>
                  <a:lnTo>
                    <a:pt x="0" y="2963181"/>
                  </a:lnTo>
                  <a:lnTo>
                    <a:pt x="2171" y="2963181"/>
                  </a:lnTo>
                  <a:lnTo>
                    <a:pt x="2171" y="2235199"/>
                  </a:lnTo>
                  <a:lnTo>
                    <a:pt x="2172" y="2235199"/>
                  </a:lnTo>
                  <a:lnTo>
                    <a:pt x="2172" y="1117600"/>
                  </a:lnTo>
                  <a:cubicBezTo>
                    <a:pt x="2172" y="500367"/>
                    <a:pt x="502539" y="0"/>
                    <a:pt x="1119772" y="0"/>
                  </a:cubicBezTo>
                  <a:close/>
                </a:path>
              </a:pathLst>
            </a:custGeom>
            <a:solidFill>
              <a:srgbClr val="7CA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EBD20D-052B-4BB3-8912-1CF7BECF9A63}"/>
                </a:ext>
              </a:extLst>
            </p:cNvPr>
            <p:cNvSpPr/>
            <p:nvPr/>
          </p:nvSpPr>
          <p:spPr>
            <a:xfrm>
              <a:off x="9129195" y="4049687"/>
              <a:ext cx="1585690" cy="595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5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Economic</a:t>
              </a: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D775EC38-1485-433A-864E-225D5F57BF6F}"/>
                </a:ext>
              </a:extLst>
            </p:cNvPr>
            <p:cNvSpPr/>
            <p:nvPr/>
          </p:nvSpPr>
          <p:spPr>
            <a:xfrm rot="10800000">
              <a:off x="9014897" y="3871783"/>
              <a:ext cx="1814287" cy="1814287"/>
            </a:xfrm>
            <a:prstGeom prst="arc">
              <a:avLst>
                <a:gd name="adj1" fmla="val 10511135"/>
                <a:gd name="adj2" fmla="val 5630065"/>
              </a:avLst>
            </a:prstGeom>
            <a:ln w="8255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0D1A6AF-69BE-4536-A0B5-BBCEB69AB049}"/>
                </a:ext>
              </a:extLst>
            </p:cNvPr>
            <p:cNvSpPr/>
            <p:nvPr/>
          </p:nvSpPr>
          <p:spPr>
            <a:xfrm>
              <a:off x="9656172" y="4643891"/>
              <a:ext cx="463553" cy="695324"/>
            </a:xfrm>
            <a:custGeom>
              <a:avLst/>
              <a:gdLst>
                <a:gd name="connsiteX0" fmla="*/ 462763 w 463553"/>
                <a:gd name="connsiteY0" fmla="*/ 154781 h 695324"/>
                <a:gd name="connsiteX1" fmla="*/ 154781 w 463553"/>
                <a:gd name="connsiteY1" fmla="*/ 154781 h 695324"/>
                <a:gd name="connsiteX2" fmla="*/ 154781 w 463553"/>
                <a:gd name="connsiteY2" fmla="*/ 232172 h 695324"/>
                <a:gd name="connsiteX3" fmla="*/ 463153 w 463553"/>
                <a:gd name="connsiteY3" fmla="*/ 232172 h 695324"/>
                <a:gd name="connsiteX4" fmla="*/ 463153 w 463553"/>
                <a:gd name="connsiteY4" fmla="*/ 386953 h 695324"/>
                <a:gd name="connsiteX5" fmla="*/ 154781 w 463553"/>
                <a:gd name="connsiteY5" fmla="*/ 386953 h 695324"/>
                <a:gd name="connsiteX6" fmla="*/ 154781 w 463553"/>
                <a:gd name="connsiteY6" fmla="*/ 540544 h 695324"/>
                <a:gd name="connsiteX7" fmla="*/ 463553 w 463553"/>
                <a:gd name="connsiteY7" fmla="*/ 540544 h 695324"/>
                <a:gd name="connsiteX8" fmla="*/ 463553 w 463553"/>
                <a:gd name="connsiteY8" fmla="*/ 695325 h 695324"/>
                <a:gd name="connsiteX9" fmla="*/ 0 w 463553"/>
                <a:gd name="connsiteY9" fmla="*/ 695325 h 695324"/>
                <a:gd name="connsiteX10" fmla="*/ 0 w 463553"/>
                <a:gd name="connsiteY10" fmla="*/ 0 h 695324"/>
                <a:gd name="connsiteX11" fmla="*/ 462753 w 463553"/>
                <a:gd name="connsiteY11" fmla="*/ 0 h 695324"/>
                <a:gd name="connsiteX12" fmla="*/ 462753 w 463553"/>
                <a:gd name="connsiteY12" fmla="*/ 154781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3553" h="695324">
                  <a:moveTo>
                    <a:pt x="462763" y="154781"/>
                  </a:moveTo>
                  <a:lnTo>
                    <a:pt x="154781" y="154781"/>
                  </a:lnTo>
                  <a:lnTo>
                    <a:pt x="154781" y="232172"/>
                  </a:lnTo>
                  <a:lnTo>
                    <a:pt x="463153" y="232172"/>
                  </a:lnTo>
                  <a:lnTo>
                    <a:pt x="463153" y="386953"/>
                  </a:lnTo>
                  <a:lnTo>
                    <a:pt x="154781" y="386953"/>
                  </a:lnTo>
                  <a:lnTo>
                    <a:pt x="154781" y="540544"/>
                  </a:lnTo>
                  <a:lnTo>
                    <a:pt x="463553" y="540544"/>
                  </a:lnTo>
                  <a:lnTo>
                    <a:pt x="463553" y="695325"/>
                  </a:lnTo>
                  <a:lnTo>
                    <a:pt x="0" y="695325"/>
                  </a:lnTo>
                  <a:lnTo>
                    <a:pt x="0" y="0"/>
                  </a:lnTo>
                  <a:lnTo>
                    <a:pt x="462753" y="0"/>
                  </a:lnTo>
                  <a:lnTo>
                    <a:pt x="462753" y="154781"/>
                  </a:lnTo>
                  <a:close/>
                </a:path>
              </a:pathLst>
            </a:custGeom>
            <a:solidFill>
              <a:srgbClr val="7CA6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FBB1EF-96A2-4A63-A9C8-B7643F0FFE4A}"/>
              </a:ext>
            </a:extLst>
          </p:cNvPr>
          <p:cNvGrpSpPr/>
          <p:nvPr/>
        </p:nvGrpSpPr>
        <p:grpSpPr>
          <a:xfrm>
            <a:off x="3556157" y="1693465"/>
            <a:ext cx="5573038" cy="1421737"/>
            <a:chOff x="2541357" y="1680286"/>
            <a:chExt cx="5573038" cy="1066085"/>
          </a:xfrm>
        </p:grpSpPr>
        <p:sp>
          <p:nvSpPr>
            <p:cNvPr id="86" name="모서리가 둥근 직사각형 10">
              <a:extLst>
                <a:ext uri="{FF2B5EF4-FFF2-40B4-BE49-F238E27FC236}">
                  <a16:creationId xmlns:a16="http://schemas.microsoft.com/office/drawing/2014/main" id="{5BE13FF9-BC9E-4592-8837-62C3760353CC}"/>
                </a:ext>
              </a:extLst>
            </p:cNvPr>
            <p:cNvSpPr/>
            <p:nvPr/>
          </p:nvSpPr>
          <p:spPr>
            <a:xfrm>
              <a:off x="2677602" y="1680286"/>
              <a:ext cx="5415893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31F765A-7FE8-4030-80A4-BCD34FBE605F}"/>
                </a:ext>
              </a:extLst>
            </p:cNvPr>
            <p:cNvSpPr/>
            <p:nvPr/>
          </p:nvSpPr>
          <p:spPr>
            <a:xfrm>
              <a:off x="2541357" y="1731221"/>
              <a:ext cx="5573038" cy="987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500" dirty="0">
                  <a:solidFill>
                    <a:srgbClr val="333F50"/>
                  </a:solidFill>
                </a:rPr>
                <a:t>정부가 경제에 간섭하는 정도</a:t>
              </a:r>
              <a:endParaRPr lang="en-US" altLang="ko-KR" sz="2500" dirty="0">
                <a:solidFill>
                  <a:srgbClr val="333F5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dirty="0">
                  <a:solidFill>
                    <a:srgbClr val="333F50"/>
                  </a:solidFill>
                </a:rPr>
                <a:t>정부 차원에서 진흥하거나 </a:t>
              </a:r>
              <a:endParaRPr lang="en-US" altLang="ko-KR" sz="1500" dirty="0">
                <a:solidFill>
                  <a:srgbClr val="333F5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dirty="0">
                  <a:solidFill>
                    <a:srgbClr val="333F50"/>
                  </a:solidFill>
                </a:rPr>
                <a:t>제재하고 하는 용역의 종류 포함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083D1A-3E94-4E69-841B-2D5D7083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36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AF0CB3-0448-481C-96A7-658FEDF038A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 4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요소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7FBD1B-0A13-45B0-A8CF-D4B6DD506ABE}"/>
              </a:ext>
            </a:extLst>
          </p:cNvPr>
          <p:cNvGrpSpPr/>
          <p:nvPr/>
        </p:nvGrpSpPr>
        <p:grpSpPr>
          <a:xfrm>
            <a:off x="1829769" y="4161009"/>
            <a:ext cx="7163894" cy="1508939"/>
            <a:chOff x="3355885" y="4534400"/>
            <a:chExt cx="4476305" cy="2183824"/>
          </a:xfrm>
        </p:grpSpPr>
        <p:sp>
          <p:nvSpPr>
            <p:cNvPr id="82" name="모서리가 둥근 직사각형 10">
              <a:extLst>
                <a:ext uri="{FF2B5EF4-FFF2-40B4-BE49-F238E27FC236}">
                  <a16:creationId xmlns:a16="http://schemas.microsoft.com/office/drawing/2014/main" id="{649D79E8-828F-4A25-A438-281E22B72CBE}"/>
                </a:ext>
              </a:extLst>
            </p:cNvPr>
            <p:cNvSpPr/>
            <p:nvPr/>
          </p:nvSpPr>
          <p:spPr>
            <a:xfrm>
              <a:off x="3355885" y="4630890"/>
              <a:ext cx="4355191" cy="20365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2E06034-4107-41B1-B357-977E437551F1}"/>
                </a:ext>
              </a:extLst>
            </p:cNvPr>
            <p:cNvSpPr/>
            <p:nvPr/>
          </p:nvSpPr>
          <p:spPr>
            <a:xfrm>
              <a:off x="3483055" y="4534400"/>
              <a:ext cx="4349135" cy="2183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R&amp;D </a:t>
              </a: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활동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자동화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기술 관련 인센티브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기술혁신 등을 포함</a:t>
              </a:r>
              <a:endParaRPr lang="en-US" altLang="ko-KR" sz="2400" b="0" i="0" dirty="0">
                <a:solidFill>
                  <a:srgbClr val="333F50"/>
                </a:solidFill>
                <a:effectLst/>
                <a:latin typeface="se-nanumgothic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b="0" i="0" dirty="0">
                  <a:solidFill>
                    <a:srgbClr val="333F50"/>
                  </a:solidFill>
                  <a:effectLst/>
                  <a:latin typeface="se-nanumgothic"/>
                </a:rPr>
                <a:t>기술 투자와 품질</a:t>
              </a:r>
              <a:r>
                <a:rPr lang="en-US" altLang="ko-KR" sz="15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  <a:r>
                <a:rPr lang="ko-KR" altLang="en-US" sz="1500" b="0" i="0" dirty="0">
                  <a:solidFill>
                    <a:srgbClr val="333F50"/>
                  </a:solidFill>
                  <a:effectLst/>
                  <a:latin typeface="se-nanumgothic"/>
                </a:rPr>
                <a:t>비용 및 혁신에도 영향을 끼치는 요소</a:t>
              </a:r>
              <a:endParaRPr lang="en-US" altLang="ko-KR" sz="1500" b="0" i="0" dirty="0">
                <a:solidFill>
                  <a:srgbClr val="333F50"/>
                </a:solidFill>
                <a:effectLst/>
                <a:latin typeface="se-nanumgothic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1FAE2C-3532-4A61-9C15-BF6A19BE4630}"/>
              </a:ext>
            </a:extLst>
          </p:cNvPr>
          <p:cNvGrpSpPr/>
          <p:nvPr/>
        </p:nvGrpSpPr>
        <p:grpSpPr>
          <a:xfrm>
            <a:off x="693146" y="1299409"/>
            <a:ext cx="2237372" cy="4259181"/>
            <a:chOff x="684833" y="1299409"/>
            <a:chExt cx="2237372" cy="425918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2DE8933-00D0-43A8-8706-94FDCB46DD29}"/>
                </a:ext>
              </a:extLst>
            </p:cNvPr>
            <p:cNvGrpSpPr/>
            <p:nvPr/>
          </p:nvGrpSpPr>
          <p:grpSpPr>
            <a:xfrm>
              <a:off x="684833" y="1299409"/>
              <a:ext cx="2237372" cy="4259181"/>
              <a:chOff x="940043" y="1275443"/>
              <a:chExt cx="2237372" cy="4259181"/>
            </a:xfrm>
          </p:grpSpPr>
          <p:sp>
            <p:nvSpPr>
              <p:cNvPr id="18" name="자유형 102">
                <a:extLst>
                  <a:ext uri="{FF2B5EF4-FFF2-40B4-BE49-F238E27FC236}">
                    <a16:creationId xmlns:a16="http://schemas.microsoft.com/office/drawing/2014/main" id="{3ABEBFE2-54DE-42CD-81B7-61442A9C1638}"/>
                  </a:ext>
                </a:extLst>
              </p:cNvPr>
              <p:cNvSpPr/>
              <p:nvPr/>
            </p:nvSpPr>
            <p:spPr>
              <a:xfrm>
                <a:off x="940043" y="1275443"/>
                <a:ext cx="2237372" cy="4259181"/>
              </a:xfrm>
              <a:custGeom>
                <a:avLst/>
                <a:gdLst>
                  <a:gd name="connsiteX0" fmla="*/ 1119772 w 2237372"/>
                  <a:gd name="connsiteY0" fmla="*/ 210456 h 4259181"/>
                  <a:gd name="connsiteX1" fmla="*/ 212628 w 2237372"/>
                  <a:gd name="connsiteY1" fmla="*/ 1117600 h 4259181"/>
                  <a:gd name="connsiteX2" fmla="*/ 1119772 w 2237372"/>
                  <a:gd name="connsiteY2" fmla="*/ 2024744 h 4259181"/>
                  <a:gd name="connsiteX3" fmla="*/ 2026916 w 2237372"/>
                  <a:gd name="connsiteY3" fmla="*/ 1117600 h 4259181"/>
                  <a:gd name="connsiteX4" fmla="*/ 1119772 w 2237372"/>
                  <a:gd name="connsiteY4" fmla="*/ 210456 h 4259181"/>
                  <a:gd name="connsiteX5" fmla="*/ 1119772 w 2237372"/>
                  <a:gd name="connsiteY5" fmla="*/ 0 h 4259181"/>
                  <a:gd name="connsiteX6" fmla="*/ 2237372 w 2237372"/>
                  <a:gd name="connsiteY6" fmla="*/ 1117600 h 4259181"/>
                  <a:gd name="connsiteX7" fmla="*/ 1119772 w 2237372"/>
                  <a:gd name="connsiteY7" fmla="*/ 2235200 h 4259181"/>
                  <a:gd name="connsiteX8" fmla="*/ 348247 w 2237372"/>
                  <a:gd name="connsiteY8" fmla="*/ 2235200 h 4259181"/>
                  <a:gd name="connsiteX9" fmla="*/ 230493 w 2237372"/>
                  <a:gd name="connsiteY9" fmla="*/ 2258973 h 4259181"/>
                  <a:gd name="connsiteX10" fmla="*/ 45719 w 2237372"/>
                  <a:gd name="connsiteY10" fmla="*/ 2537732 h 4259181"/>
                  <a:gd name="connsiteX11" fmla="*/ 45719 w 2237372"/>
                  <a:gd name="connsiteY11" fmla="*/ 2963181 h 4259181"/>
                  <a:gd name="connsiteX12" fmla="*/ 45719 w 2237372"/>
                  <a:gd name="connsiteY12" fmla="*/ 3012657 h 4259181"/>
                  <a:gd name="connsiteX13" fmla="*/ 45719 w 2237372"/>
                  <a:gd name="connsiteY13" fmla="*/ 4259181 h 4259181"/>
                  <a:gd name="connsiteX14" fmla="*/ 0 w 2237372"/>
                  <a:gd name="connsiteY14" fmla="*/ 4259181 h 4259181"/>
                  <a:gd name="connsiteX15" fmla="*/ 0 w 2237372"/>
                  <a:gd name="connsiteY15" fmla="*/ 2963181 h 4259181"/>
                  <a:gd name="connsiteX16" fmla="*/ 2171 w 2237372"/>
                  <a:gd name="connsiteY16" fmla="*/ 2963181 h 4259181"/>
                  <a:gd name="connsiteX17" fmla="*/ 2171 w 2237372"/>
                  <a:gd name="connsiteY17" fmla="*/ 2235199 h 4259181"/>
                  <a:gd name="connsiteX18" fmla="*/ 2172 w 2237372"/>
                  <a:gd name="connsiteY18" fmla="*/ 2235199 h 4259181"/>
                  <a:gd name="connsiteX19" fmla="*/ 2172 w 2237372"/>
                  <a:gd name="connsiteY19" fmla="*/ 1117600 h 4259181"/>
                  <a:gd name="connsiteX20" fmla="*/ 1119772 w 2237372"/>
                  <a:gd name="connsiteY20" fmla="*/ 0 h 425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37372" h="4259181">
                    <a:moveTo>
                      <a:pt x="1119772" y="210456"/>
                    </a:moveTo>
                    <a:cubicBezTo>
                      <a:pt x="618770" y="210456"/>
                      <a:pt x="212628" y="616598"/>
                      <a:pt x="212628" y="1117600"/>
                    </a:cubicBezTo>
                    <a:cubicBezTo>
                      <a:pt x="212628" y="1618602"/>
                      <a:pt x="618770" y="2024744"/>
                      <a:pt x="1119772" y="2024744"/>
                    </a:cubicBezTo>
                    <a:cubicBezTo>
                      <a:pt x="1620774" y="2024744"/>
                      <a:pt x="2026916" y="1618602"/>
                      <a:pt x="2026916" y="1117600"/>
                    </a:cubicBezTo>
                    <a:cubicBezTo>
                      <a:pt x="2026916" y="616598"/>
                      <a:pt x="1620774" y="210456"/>
                      <a:pt x="1119772" y="210456"/>
                    </a:cubicBezTo>
                    <a:close/>
                    <a:moveTo>
                      <a:pt x="1119772" y="0"/>
                    </a:moveTo>
                    <a:cubicBezTo>
                      <a:pt x="1737005" y="0"/>
                      <a:pt x="2237372" y="500367"/>
                      <a:pt x="2237372" y="1117600"/>
                    </a:cubicBezTo>
                    <a:cubicBezTo>
                      <a:pt x="2237372" y="1734833"/>
                      <a:pt x="1737005" y="2235200"/>
                      <a:pt x="1119772" y="2235200"/>
                    </a:cubicBezTo>
                    <a:lnTo>
                      <a:pt x="348247" y="2235200"/>
                    </a:lnTo>
                    <a:lnTo>
                      <a:pt x="230493" y="2258973"/>
                    </a:lnTo>
                    <a:cubicBezTo>
                      <a:pt x="121909" y="2304901"/>
                      <a:pt x="45719" y="2412419"/>
                      <a:pt x="45719" y="2537732"/>
                    </a:cubicBezTo>
                    <a:lnTo>
                      <a:pt x="45719" y="2963181"/>
                    </a:lnTo>
                    <a:lnTo>
                      <a:pt x="45719" y="3012657"/>
                    </a:lnTo>
                    <a:lnTo>
                      <a:pt x="45719" y="4259181"/>
                    </a:lnTo>
                    <a:lnTo>
                      <a:pt x="0" y="4259181"/>
                    </a:lnTo>
                    <a:lnTo>
                      <a:pt x="0" y="2963181"/>
                    </a:lnTo>
                    <a:lnTo>
                      <a:pt x="2171" y="2963181"/>
                    </a:lnTo>
                    <a:lnTo>
                      <a:pt x="2171" y="2235199"/>
                    </a:lnTo>
                    <a:lnTo>
                      <a:pt x="2172" y="2235199"/>
                    </a:lnTo>
                    <a:lnTo>
                      <a:pt x="2172" y="1117600"/>
                    </a:lnTo>
                    <a:cubicBezTo>
                      <a:pt x="2172" y="500367"/>
                      <a:pt x="502539" y="0"/>
                      <a:pt x="1119772" y="0"/>
                    </a:cubicBezTo>
                    <a:close/>
                  </a:path>
                </a:pathLst>
              </a:custGeom>
              <a:solidFill>
                <a:srgbClr val="7C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7C1864-9667-4117-90C7-1C6825B1FAEE}"/>
                  </a:ext>
                </a:extLst>
              </p:cNvPr>
              <p:cNvSpPr/>
              <p:nvPr/>
            </p:nvSpPr>
            <p:spPr>
              <a:xfrm>
                <a:off x="1531505" y="2562055"/>
                <a:ext cx="1027845" cy="595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Social</a:t>
                </a:r>
              </a:p>
            </p:txBody>
          </p: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D39427B0-788B-47A7-BE68-40927D975BBC}"/>
                  </a:ext>
                </a:extLst>
              </p:cNvPr>
              <p:cNvSpPr/>
              <p:nvPr/>
            </p:nvSpPr>
            <p:spPr>
              <a:xfrm>
                <a:off x="1153883" y="1485896"/>
                <a:ext cx="1814287" cy="1814287"/>
              </a:xfrm>
              <a:prstGeom prst="arc">
                <a:avLst>
                  <a:gd name="adj1" fmla="val 10511135"/>
                  <a:gd name="adj2" fmla="val 5630065"/>
                </a:avLst>
              </a:prstGeom>
              <a:ln w="825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7B768A8-4D8A-4515-B9B0-702CB6147DCC}"/>
                </a:ext>
              </a:extLst>
            </p:cNvPr>
            <p:cNvSpPr/>
            <p:nvPr/>
          </p:nvSpPr>
          <p:spPr>
            <a:xfrm>
              <a:off x="1558040" y="1890697"/>
              <a:ext cx="464353" cy="695324"/>
            </a:xfrm>
            <a:custGeom>
              <a:avLst/>
              <a:gdLst>
                <a:gd name="connsiteX0" fmla="*/ 464344 w 464353"/>
                <a:gd name="connsiteY0" fmla="*/ 154781 h 695324"/>
                <a:gd name="connsiteX1" fmla="*/ 154781 w 464353"/>
                <a:gd name="connsiteY1" fmla="*/ 154781 h 695324"/>
                <a:gd name="connsiteX2" fmla="*/ 154781 w 464353"/>
                <a:gd name="connsiteY2" fmla="*/ 232172 h 695324"/>
                <a:gd name="connsiteX3" fmla="*/ 386953 w 464353"/>
                <a:gd name="connsiteY3" fmla="*/ 232172 h 695324"/>
                <a:gd name="connsiteX4" fmla="*/ 386953 w 464353"/>
                <a:gd name="connsiteY4" fmla="*/ 309563 h 695324"/>
                <a:gd name="connsiteX5" fmla="*/ 464344 w 464353"/>
                <a:gd name="connsiteY5" fmla="*/ 309563 h 695324"/>
                <a:gd name="connsiteX6" fmla="*/ 464344 w 464353"/>
                <a:gd name="connsiteY6" fmla="*/ 617934 h 695324"/>
                <a:gd name="connsiteX7" fmla="*/ 386953 w 464353"/>
                <a:gd name="connsiteY7" fmla="*/ 617934 h 695324"/>
                <a:gd name="connsiteX8" fmla="*/ 386953 w 464353"/>
                <a:gd name="connsiteY8" fmla="*/ 695325 h 695324"/>
                <a:gd name="connsiteX9" fmla="*/ 0 w 464353"/>
                <a:gd name="connsiteY9" fmla="*/ 695325 h 695324"/>
                <a:gd name="connsiteX10" fmla="*/ 0 w 464353"/>
                <a:gd name="connsiteY10" fmla="*/ 540544 h 695324"/>
                <a:gd name="connsiteX11" fmla="*/ 309563 w 464353"/>
                <a:gd name="connsiteY11" fmla="*/ 540544 h 695324"/>
                <a:gd name="connsiteX12" fmla="*/ 309563 w 464353"/>
                <a:gd name="connsiteY12" fmla="*/ 386953 h 695324"/>
                <a:gd name="connsiteX13" fmla="*/ 77400 w 464353"/>
                <a:gd name="connsiteY13" fmla="*/ 386953 h 695324"/>
                <a:gd name="connsiteX14" fmla="*/ 77400 w 464353"/>
                <a:gd name="connsiteY14" fmla="*/ 309563 h 695324"/>
                <a:gd name="connsiteX15" fmla="*/ 10 w 464353"/>
                <a:gd name="connsiteY15" fmla="*/ 309563 h 695324"/>
                <a:gd name="connsiteX16" fmla="*/ 10 w 464353"/>
                <a:gd name="connsiteY16" fmla="*/ 77391 h 695324"/>
                <a:gd name="connsiteX17" fmla="*/ 77400 w 464353"/>
                <a:gd name="connsiteY17" fmla="*/ 77391 h 695324"/>
                <a:gd name="connsiteX18" fmla="*/ 77400 w 464353"/>
                <a:gd name="connsiteY18" fmla="*/ 0 h 695324"/>
                <a:gd name="connsiteX19" fmla="*/ 464353 w 464353"/>
                <a:gd name="connsiteY19" fmla="*/ 0 h 695324"/>
                <a:gd name="connsiteX20" fmla="*/ 464353 w 464353"/>
                <a:gd name="connsiteY20" fmla="*/ 154781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4353" h="695324">
                  <a:moveTo>
                    <a:pt x="464344" y="154781"/>
                  </a:moveTo>
                  <a:lnTo>
                    <a:pt x="154781" y="154781"/>
                  </a:lnTo>
                  <a:lnTo>
                    <a:pt x="154781" y="232172"/>
                  </a:lnTo>
                  <a:lnTo>
                    <a:pt x="386953" y="232172"/>
                  </a:lnTo>
                  <a:lnTo>
                    <a:pt x="386953" y="309563"/>
                  </a:lnTo>
                  <a:lnTo>
                    <a:pt x="464344" y="309563"/>
                  </a:lnTo>
                  <a:lnTo>
                    <a:pt x="464344" y="617934"/>
                  </a:lnTo>
                  <a:lnTo>
                    <a:pt x="386953" y="617934"/>
                  </a:lnTo>
                  <a:lnTo>
                    <a:pt x="386953" y="695325"/>
                  </a:lnTo>
                  <a:lnTo>
                    <a:pt x="0" y="695325"/>
                  </a:lnTo>
                  <a:lnTo>
                    <a:pt x="0" y="540544"/>
                  </a:lnTo>
                  <a:lnTo>
                    <a:pt x="309563" y="540544"/>
                  </a:lnTo>
                  <a:lnTo>
                    <a:pt x="309563" y="386953"/>
                  </a:lnTo>
                  <a:lnTo>
                    <a:pt x="77400" y="386953"/>
                  </a:lnTo>
                  <a:lnTo>
                    <a:pt x="77400" y="309563"/>
                  </a:lnTo>
                  <a:lnTo>
                    <a:pt x="10" y="309563"/>
                  </a:lnTo>
                  <a:lnTo>
                    <a:pt x="10" y="77391"/>
                  </a:lnTo>
                  <a:lnTo>
                    <a:pt x="77400" y="77391"/>
                  </a:lnTo>
                  <a:lnTo>
                    <a:pt x="77400" y="0"/>
                  </a:lnTo>
                  <a:lnTo>
                    <a:pt x="464353" y="0"/>
                  </a:lnTo>
                  <a:lnTo>
                    <a:pt x="464353" y="154781"/>
                  </a:lnTo>
                  <a:close/>
                </a:path>
              </a:pathLst>
            </a:custGeom>
            <a:solidFill>
              <a:srgbClr val="7CA6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D9FD3F-3169-4ADE-9328-2555FBA7AD23}"/>
              </a:ext>
            </a:extLst>
          </p:cNvPr>
          <p:cNvGrpSpPr/>
          <p:nvPr/>
        </p:nvGrpSpPr>
        <p:grpSpPr>
          <a:xfrm>
            <a:off x="3227410" y="1425998"/>
            <a:ext cx="6792006" cy="2106358"/>
            <a:chOff x="6183216" y="1855357"/>
            <a:chExt cx="4355191" cy="1066085"/>
          </a:xfrm>
        </p:grpSpPr>
        <p:sp>
          <p:nvSpPr>
            <p:cNvPr id="86" name="모서리가 둥근 직사각형 10">
              <a:extLst>
                <a:ext uri="{FF2B5EF4-FFF2-40B4-BE49-F238E27FC236}">
                  <a16:creationId xmlns:a16="http://schemas.microsoft.com/office/drawing/2014/main" id="{5BE13FF9-BC9E-4592-8837-62C3760353CC}"/>
                </a:ext>
              </a:extLst>
            </p:cNvPr>
            <p:cNvSpPr/>
            <p:nvPr/>
          </p:nvSpPr>
          <p:spPr>
            <a:xfrm>
              <a:off x="6183216" y="1855357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31F765A-7FE8-4030-80A4-BCD34FBE605F}"/>
                </a:ext>
              </a:extLst>
            </p:cNvPr>
            <p:cNvSpPr/>
            <p:nvPr/>
          </p:nvSpPr>
          <p:spPr>
            <a:xfrm>
              <a:off x="6281471" y="1867146"/>
              <a:ext cx="4181945" cy="104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문화적 요소와 인구성장률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연령대 분포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직업 태도</a:t>
              </a:r>
              <a:r>
                <a:rPr lang="en-US" altLang="ko-KR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,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0" i="0" dirty="0">
                  <a:solidFill>
                    <a:srgbClr val="333F50"/>
                  </a:solidFill>
                  <a:effectLst/>
                  <a:latin typeface="se-nanumgothic"/>
                </a:rPr>
                <a:t>안전 관련 요소 등이 포함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b="0" i="0" dirty="0">
                  <a:solidFill>
                    <a:srgbClr val="333F50"/>
                  </a:solidFill>
                  <a:effectLst/>
                  <a:latin typeface="se-nanumgothic"/>
                </a:rPr>
                <a:t>사회적 요소에 따라서 기업체의 제품과 경영방식이 영향</a:t>
              </a:r>
              <a:endParaRPr lang="en-US" altLang="ko-KR" sz="1500" dirty="0">
                <a:solidFill>
                  <a:srgbClr val="333F50"/>
                </a:solidFill>
                <a:latin typeface="se-nanum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DD620A-618E-4127-BCD6-02451DBB9612}"/>
              </a:ext>
            </a:extLst>
          </p:cNvPr>
          <p:cNvGrpSpPr/>
          <p:nvPr/>
        </p:nvGrpSpPr>
        <p:grpSpPr>
          <a:xfrm>
            <a:off x="9012460" y="1915999"/>
            <a:ext cx="2237372" cy="4259181"/>
            <a:chOff x="9012460" y="1924312"/>
            <a:chExt cx="2237372" cy="4259181"/>
          </a:xfrm>
        </p:grpSpPr>
        <p:sp>
          <p:nvSpPr>
            <p:cNvPr id="23" name="자유형 102">
              <a:extLst>
                <a:ext uri="{FF2B5EF4-FFF2-40B4-BE49-F238E27FC236}">
                  <a16:creationId xmlns:a16="http://schemas.microsoft.com/office/drawing/2014/main" id="{C677C223-F16B-4F54-8C86-8720C8FDE572}"/>
                </a:ext>
              </a:extLst>
            </p:cNvPr>
            <p:cNvSpPr/>
            <p:nvPr/>
          </p:nvSpPr>
          <p:spPr>
            <a:xfrm rot="10800000">
              <a:off x="9012460" y="1924312"/>
              <a:ext cx="2237372" cy="4259181"/>
            </a:xfrm>
            <a:custGeom>
              <a:avLst/>
              <a:gdLst>
                <a:gd name="connsiteX0" fmla="*/ 1119772 w 2237372"/>
                <a:gd name="connsiteY0" fmla="*/ 210456 h 4259181"/>
                <a:gd name="connsiteX1" fmla="*/ 212628 w 2237372"/>
                <a:gd name="connsiteY1" fmla="*/ 1117600 h 4259181"/>
                <a:gd name="connsiteX2" fmla="*/ 1119772 w 2237372"/>
                <a:gd name="connsiteY2" fmla="*/ 2024744 h 4259181"/>
                <a:gd name="connsiteX3" fmla="*/ 2026916 w 2237372"/>
                <a:gd name="connsiteY3" fmla="*/ 1117600 h 4259181"/>
                <a:gd name="connsiteX4" fmla="*/ 1119772 w 2237372"/>
                <a:gd name="connsiteY4" fmla="*/ 210456 h 4259181"/>
                <a:gd name="connsiteX5" fmla="*/ 1119772 w 2237372"/>
                <a:gd name="connsiteY5" fmla="*/ 0 h 4259181"/>
                <a:gd name="connsiteX6" fmla="*/ 2237372 w 2237372"/>
                <a:gd name="connsiteY6" fmla="*/ 1117600 h 4259181"/>
                <a:gd name="connsiteX7" fmla="*/ 1119772 w 2237372"/>
                <a:gd name="connsiteY7" fmla="*/ 2235200 h 4259181"/>
                <a:gd name="connsiteX8" fmla="*/ 348247 w 2237372"/>
                <a:gd name="connsiteY8" fmla="*/ 2235200 h 4259181"/>
                <a:gd name="connsiteX9" fmla="*/ 230493 w 2237372"/>
                <a:gd name="connsiteY9" fmla="*/ 2258973 h 4259181"/>
                <a:gd name="connsiteX10" fmla="*/ 45719 w 2237372"/>
                <a:gd name="connsiteY10" fmla="*/ 2537732 h 4259181"/>
                <a:gd name="connsiteX11" fmla="*/ 45719 w 2237372"/>
                <a:gd name="connsiteY11" fmla="*/ 2963181 h 4259181"/>
                <a:gd name="connsiteX12" fmla="*/ 45719 w 2237372"/>
                <a:gd name="connsiteY12" fmla="*/ 3012657 h 4259181"/>
                <a:gd name="connsiteX13" fmla="*/ 45719 w 2237372"/>
                <a:gd name="connsiteY13" fmla="*/ 4259181 h 4259181"/>
                <a:gd name="connsiteX14" fmla="*/ 0 w 2237372"/>
                <a:gd name="connsiteY14" fmla="*/ 4259181 h 4259181"/>
                <a:gd name="connsiteX15" fmla="*/ 0 w 2237372"/>
                <a:gd name="connsiteY15" fmla="*/ 2963181 h 4259181"/>
                <a:gd name="connsiteX16" fmla="*/ 2171 w 2237372"/>
                <a:gd name="connsiteY16" fmla="*/ 2963181 h 4259181"/>
                <a:gd name="connsiteX17" fmla="*/ 2171 w 2237372"/>
                <a:gd name="connsiteY17" fmla="*/ 2235199 h 4259181"/>
                <a:gd name="connsiteX18" fmla="*/ 2172 w 2237372"/>
                <a:gd name="connsiteY18" fmla="*/ 2235199 h 4259181"/>
                <a:gd name="connsiteX19" fmla="*/ 2172 w 2237372"/>
                <a:gd name="connsiteY19" fmla="*/ 1117600 h 4259181"/>
                <a:gd name="connsiteX20" fmla="*/ 1119772 w 2237372"/>
                <a:gd name="connsiteY20" fmla="*/ 0 h 42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7372" h="4259181">
                  <a:moveTo>
                    <a:pt x="1119772" y="210456"/>
                  </a:moveTo>
                  <a:cubicBezTo>
                    <a:pt x="618770" y="210456"/>
                    <a:pt x="212628" y="616598"/>
                    <a:pt x="212628" y="1117600"/>
                  </a:cubicBezTo>
                  <a:cubicBezTo>
                    <a:pt x="212628" y="1618602"/>
                    <a:pt x="618770" y="2024744"/>
                    <a:pt x="1119772" y="2024744"/>
                  </a:cubicBezTo>
                  <a:cubicBezTo>
                    <a:pt x="1620774" y="2024744"/>
                    <a:pt x="2026916" y="1618602"/>
                    <a:pt x="2026916" y="1117600"/>
                  </a:cubicBezTo>
                  <a:cubicBezTo>
                    <a:pt x="2026916" y="616598"/>
                    <a:pt x="1620774" y="210456"/>
                    <a:pt x="1119772" y="210456"/>
                  </a:cubicBezTo>
                  <a:close/>
                  <a:moveTo>
                    <a:pt x="1119772" y="0"/>
                  </a:moveTo>
                  <a:cubicBezTo>
                    <a:pt x="1737005" y="0"/>
                    <a:pt x="2237372" y="500367"/>
                    <a:pt x="2237372" y="1117600"/>
                  </a:cubicBezTo>
                  <a:cubicBezTo>
                    <a:pt x="2237372" y="1734833"/>
                    <a:pt x="1737005" y="2235200"/>
                    <a:pt x="1119772" y="2235200"/>
                  </a:cubicBezTo>
                  <a:lnTo>
                    <a:pt x="348247" y="2235200"/>
                  </a:lnTo>
                  <a:lnTo>
                    <a:pt x="230493" y="2258973"/>
                  </a:lnTo>
                  <a:cubicBezTo>
                    <a:pt x="121909" y="2304901"/>
                    <a:pt x="45719" y="2412419"/>
                    <a:pt x="45719" y="2537732"/>
                  </a:cubicBezTo>
                  <a:lnTo>
                    <a:pt x="45719" y="2963181"/>
                  </a:lnTo>
                  <a:lnTo>
                    <a:pt x="45719" y="3012657"/>
                  </a:lnTo>
                  <a:lnTo>
                    <a:pt x="45719" y="4259181"/>
                  </a:lnTo>
                  <a:lnTo>
                    <a:pt x="0" y="4259181"/>
                  </a:lnTo>
                  <a:lnTo>
                    <a:pt x="0" y="2963181"/>
                  </a:lnTo>
                  <a:lnTo>
                    <a:pt x="2171" y="2963181"/>
                  </a:lnTo>
                  <a:lnTo>
                    <a:pt x="2171" y="2235199"/>
                  </a:lnTo>
                  <a:lnTo>
                    <a:pt x="2172" y="2235199"/>
                  </a:lnTo>
                  <a:lnTo>
                    <a:pt x="2172" y="1117600"/>
                  </a:lnTo>
                  <a:cubicBezTo>
                    <a:pt x="2172" y="500367"/>
                    <a:pt x="502539" y="0"/>
                    <a:pt x="1119772" y="0"/>
                  </a:cubicBezTo>
                  <a:close/>
                </a:path>
              </a:pathLst>
            </a:custGeom>
            <a:solidFill>
              <a:srgbClr val="F47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EBD20D-052B-4BB3-8912-1CF7BECF9A63}"/>
                </a:ext>
              </a:extLst>
            </p:cNvPr>
            <p:cNvSpPr/>
            <p:nvPr/>
          </p:nvSpPr>
          <p:spPr>
            <a:xfrm>
              <a:off x="9268496" y="4425249"/>
              <a:ext cx="1754326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Technological</a:t>
              </a: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D775EC38-1485-433A-864E-225D5F57BF6F}"/>
                </a:ext>
              </a:extLst>
            </p:cNvPr>
            <p:cNvSpPr/>
            <p:nvPr/>
          </p:nvSpPr>
          <p:spPr>
            <a:xfrm rot="10800000">
              <a:off x="9214604" y="4158039"/>
              <a:ext cx="1814287" cy="1814287"/>
            </a:xfrm>
            <a:prstGeom prst="arc">
              <a:avLst>
                <a:gd name="adj1" fmla="val 10511135"/>
                <a:gd name="adj2" fmla="val 5630065"/>
              </a:avLst>
            </a:prstGeom>
            <a:ln w="8255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A2A5165-8D27-49EC-BF1E-2DADC0F9E1CF}"/>
                </a:ext>
              </a:extLst>
            </p:cNvPr>
            <p:cNvSpPr/>
            <p:nvPr/>
          </p:nvSpPr>
          <p:spPr>
            <a:xfrm>
              <a:off x="9897888" y="4939520"/>
              <a:ext cx="464343" cy="695324"/>
            </a:xfrm>
            <a:custGeom>
              <a:avLst/>
              <a:gdLst>
                <a:gd name="connsiteX0" fmla="*/ 464344 w 464343"/>
                <a:gd name="connsiteY0" fmla="*/ 0 h 695324"/>
                <a:gd name="connsiteX1" fmla="*/ 464344 w 464343"/>
                <a:gd name="connsiteY1" fmla="*/ 154781 h 695324"/>
                <a:gd name="connsiteX2" fmla="*/ 309563 w 464343"/>
                <a:gd name="connsiteY2" fmla="*/ 154781 h 695324"/>
                <a:gd name="connsiteX3" fmla="*/ 309563 w 464343"/>
                <a:gd name="connsiteY3" fmla="*/ 695325 h 695324"/>
                <a:gd name="connsiteX4" fmla="*/ 154781 w 464343"/>
                <a:gd name="connsiteY4" fmla="*/ 695325 h 695324"/>
                <a:gd name="connsiteX5" fmla="*/ 154781 w 464343"/>
                <a:gd name="connsiteY5" fmla="*/ 154781 h 695324"/>
                <a:gd name="connsiteX6" fmla="*/ 0 w 464343"/>
                <a:gd name="connsiteY6" fmla="*/ 154781 h 695324"/>
                <a:gd name="connsiteX7" fmla="*/ 0 w 464343"/>
                <a:gd name="connsiteY7" fmla="*/ 0 h 695324"/>
                <a:gd name="connsiteX8" fmla="*/ 464344 w 464343"/>
                <a:gd name="connsiteY8" fmla="*/ 0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4343" h="695324">
                  <a:moveTo>
                    <a:pt x="464344" y="0"/>
                  </a:moveTo>
                  <a:lnTo>
                    <a:pt x="464344" y="154781"/>
                  </a:lnTo>
                  <a:lnTo>
                    <a:pt x="309563" y="154781"/>
                  </a:lnTo>
                  <a:lnTo>
                    <a:pt x="309563" y="695325"/>
                  </a:lnTo>
                  <a:lnTo>
                    <a:pt x="154781" y="695325"/>
                  </a:lnTo>
                  <a:lnTo>
                    <a:pt x="154781" y="154781"/>
                  </a:lnTo>
                  <a:lnTo>
                    <a:pt x="0" y="154781"/>
                  </a:lnTo>
                  <a:lnTo>
                    <a:pt x="0" y="0"/>
                  </a:lnTo>
                  <a:lnTo>
                    <a:pt x="464344" y="0"/>
                  </a:lnTo>
                  <a:close/>
                </a:path>
              </a:pathLst>
            </a:custGeom>
            <a:solidFill>
              <a:srgbClr val="F472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FCF6D9-00FB-4746-BC0B-61163E8D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29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0D1731-1814-485E-B579-34C4166047FE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예시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- 1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4C9974-638B-4539-B4D1-9AB4BA29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08706496">
            <a:extLst>
              <a:ext uri="{FF2B5EF4-FFF2-40B4-BE49-F238E27FC236}">
                <a16:creationId xmlns:a16="http://schemas.microsoft.com/office/drawing/2014/main" id="{6D878A69-59A2-4466-9907-71F8CE31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4" y="863600"/>
            <a:ext cx="10972800" cy="596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B7645-2463-4E61-8A76-73D45A73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4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0D1731-1814-485E-B579-34C4166047FE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PEST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예시 </a:t>
            </a:r>
            <a:r>
              <a:rPr lang="en-US" altLang="ko-KR" sz="4000" b="1" i="1" kern="0">
                <a:solidFill>
                  <a:prstClr val="white"/>
                </a:solidFill>
              </a:rPr>
              <a:t>- 2</a:t>
            </a:r>
            <a:endParaRPr lang="en-US" altLang="ko-KR" sz="40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4C9974-638B-4539-B4D1-9AB4BA29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B7645-2463-4E61-8A76-73D45A73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D267D4-F53B-497C-8F18-EFF5253C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11" y="880131"/>
            <a:ext cx="6880836" cy="59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243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fec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9048" y="2489582"/>
          <a:ext cx="11595586" cy="256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114"/>
                <a:gridCol w="8484471"/>
              </a:tblGrid>
              <a:tr h="856064">
                <a:tc>
                  <a:txBody>
                    <a:bodyPr vert="horz" lIns="152049" tIns="76025" rIns="152049" bIns="76025" anchor="ctr" anchorCtr="0"/>
                    <a:p>
                      <a:pPr algn="ctr" latinLnBrk="0">
                        <a:defRPr/>
                      </a:pPr>
                      <a:r>
                        <a:rPr lang="en-US" altLang="ko-KR" sz="3300" b="1">
                          <a:solidFill>
                            <a:schemeClr val="bg1"/>
                          </a:solidFill>
                        </a:rPr>
                        <a:t>01</a:t>
                      </a:r>
                      <a:endParaRPr lang="ko-KR" altLang="en-US" sz="3300" b="1" kern="0">
                        <a:solidFill>
                          <a:schemeClr val="bg1"/>
                        </a:solidFill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  <a:alpha val="80000"/>
                      </a:schemeClr>
                    </a:solidFill>
                  </a:tcPr>
                </a:tc>
                <a:tc>
                  <a:txBody>
                    <a:bodyPr vert="horz" lIns="152049" tIns="76025" rIns="152049" bIns="76025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 kern="120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영향을 미치는 현재의 외부요인을 찾는 것</a:t>
                      </a:r>
                      <a:endParaRPr lang="ko-KR" altLang="en-US" sz="2300" b="1" kern="1200">
                        <a:solidFill>
                          <a:srgbClr val="333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6064">
                <a:tc>
                  <a:txBody>
                    <a:bodyPr vert="horz" lIns="152049" tIns="76025" rIns="152049" bIns="76025" anchor="ctr" anchorCtr="0"/>
                    <a:p>
                      <a:pPr algn="ctr" latinLnBrk="0">
                        <a:defRPr/>
                      </a:pPr>
                      <a:r>
                        <a:rPr lang="en-US" altLang="ko-KR" sz="3300" b="1" ker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ko-KR" altLang="en-US" sz="3300" b="1" kern="0">
                        <a:solidFill>
                          <a:schemeClr val="bg1"/>
                        </a:solidFill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 vert="horz" lIns="152049" tIns="76025" rIns="152049" bIns="76025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 kern="120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미래에 바뀔 수 있는 외부요인 식별</a:t>
                      </a:r>
                      <a:endParaRPr lang="ko-KR" altLang="en-US" sz="2300" b="1" kern="1200">
                        <a:solidFill>
                          <a:srgbClr val="333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6064">
                <a:tc>
                  <a:txBody>
                    <a:bodyPr vert="horz" lIns="152049" tIns="76025" rIns="152049" bIns="76025" anchor="ctr" anchorCtr="0"/>
                    <a:p>
                      <a:pPr algn="ctr" latinLnBrk="0">
                        <a:defRPr/>
                      </a:pPr>
                      <a:r>
                        <a:rPr lang="en-US" altLang="ko-KR" sz="3300" b="1" ker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ko-KR" altLang="en-US" sz="3300" b="1" kern="0">
                        <a:solidFill>
                          <a:schemeClr val="bg1"/>
                        </a:solidFill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 vert="horz" lIns="152049" tIns="76025" rIns="152049" bIns="76025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 kern="120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변화를 이용하거나 경쟁사보다  빨리 위협을 방어하기 위해</a:t>
                      </a:r>
                      <a:endParaRPr lang="ko-KR" altLang="en-US" sz="2300" b="1" kern="1200">
                        <a:solidFill>
                          <a:srgbClr val="333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049" marR="152049" marT="76025" marB="76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PEST </a:t>
            </a:r>
            <a:r>
              <a:rPr lang="ko-KR" altLang="en-US" sz="4000" b="1" i="1" kern="0">
                <a:solidFill>
                  <a:prstClr val="white"/>
                </a:solidFill>
              </a:rPr>
              <a:t>목적</a:t>
            </a:r>
            <a:r>
              <a:rPr lang="en-US" altLang="ko-KR" sz="4000" b="1" i="1" kern="0">
                <a:solidFill>
                  <a:prstClr val="white"/>
                </a:solidFill>
              </a:rPr>
              <a:t> </a:t>
            </a:r>
            <a:endParaRPr lang="en-US" altLang="ko-KR" sz="4000" i="1" kern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342</ep:Words>
  <ep:PresentationFormat>와이드스크린</ep:PresentationFormat>
  <ep:Paragraphs>66</ep:Paragraphs>
  <ep:Slides>18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2021-04-29T15:08:55.000</dcterms:created>
  <dc:creator>조현석</dc:creator>
  <cp:lastModifiedBy>이순규</cp:lastModifiedBy>
  <dcterms:modified xsi:type="dcterms:W3CDTF">2021-10-27T15:10:39.919</dcterms:modified>
  <cp:revision>152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