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3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7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44DB-D761-4E20-9AFE-48DF49F0762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E679-E19F-4610-95AE-6DA8BABB6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수행의 시작/종료 49"/>
          <p:cNvSpPr/>
          <p:nvPr/>
        </p:nvSpPr>
        <p:spPr>
          <a:xfrm>
            <a:off x="413238" y="17371"/>
            <a:ext cx="1015197" cy="330921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smtClean="0"/>
              <a:t>주관부서</a:t>
            </a:r>
            <a:endParaRPr lang="ko-KR" altLang="en-US" sz="14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1512993" y="75060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목표롤링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1" name="직선 연결선 200"/>
          <p:cNvCxnSpPr/>
          <p:nvPr/>
        </p:nvCxnSpPr>
        <p:spPr>
          <a:xfrm>
            <a:off x="546881" y="350515"/>
            <a:ext cx="116451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순서도: 자기 디스크 201"/>
          <p:cNvSpPr/>
          <p:nvPr/>
        </p:nvSpPr>
        <p:spPr>
          <a:xfrm>
            <a:off x="1435309" y="615455"/>
            <a:ext cx="1177994" cy="386861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030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3" name="순서도: 자기 디스크 202"/>
          <p:cNvSpPr/>
          <p:nvPr/>
        </p:nvSpPr>
        <p:spPr>
          <a:xfrm>
            <a:off x="5081951" y="615455"/>
            <a:ext cx="1714854" cy="386861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030His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196522" y="1106360"/>
            <a:ext cx="416781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구분 </a:t>
            </a:r>
            <a:endParaRPr lang="ko-KR" altLang="en-US" sz="12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5081951" y="1106360"/>
            <a:ext cx="637226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version </a:t>
            </a:r>
            <a:endParaRPr lang="ko-KR" altLang="en-US" sz="12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5796326" y="1106360"/>
            <a:ext cx="461665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요청일</a:t>
            </a:r>
            <a:endParaRPr lang="ko-KR" altLang="en-US" sz="12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335140" y="1106360"/>
            <a:ext cx="461665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확정일</a:t>
            </a:r>
            <a:endParaRPr lang="ko-KR" altLang="en-US" sz="1200" b="1" dirty="0"/>
          </a:p>
        </p:txBody>
      </p:sp>
      <p:cxnSp>
        <p:nvCxnSpPr>
          <p:cNvPr id="208" name="직선 연결선 207"/>
          <p:cNvCxnSpPr/>
          <p:nvPr/>
        </p:nvCxnSpPr>
        <p:spPr>
          <a:xfrm>
            <a:off x="388620" y="1338651"/>
            <a:ext cx="82289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2310679" y="1428168"/>
            <a:ext cx="203582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P </a:t>
            </a:r>
            <a:endParaRPr lang="ko-KR" altLang="en-US" sz="12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798572" y="1426635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12/15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352772" y="1426635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12/16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83783" y="1427556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V1.1</a:t>
            </a:r>
            <a:endParaRPr lang="ko-KR" altLang="en-US" sz="12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520713" y="1106360"/>
            <a:ext cx="637226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version </a:t>
            </a:r>
            <a:endParaRPr lang="ko-KR" altLang="en-US" sz="1200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1652454" y="1428168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6905401" y="1106360"/>
            <a:ext cx="416781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구분 </a:t>
            </a:r>
            <a:endParaRPr lang="ko-KR" altLang="en-US" sz="12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7001974" y="1428168"/>
            <a:ext cx="203582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P </a:t>
            </a:r>
            <a:endParaRPr lang="ko-KR" altLang="en-US" sz="12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677923" y="1106360"/>
            <a:ext cx="523733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CODE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2678972" y="1428168"/>
            <a:ext cx="283732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P%</a:t>
            </a:r>
            <a:endParaRPr lang="ko-KR" altLang="en-US" sz="12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7374367" y="1106360"/>
            <a:ext cx="523733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CODE</a:t>
            </a:r>
            <a:r>
              <a:rPr lang="ko-KR" altLang="en-US" sz="1200" b="1" dirty="0" smtClean="0"/>
              <a:t> </a:t>
            </a:r>
            <a:endParaRPr lang="ko-KR" altLang="en-US" sz="1200" b="1" dirty="0"/>
          </a:p>
        </p:txBody>
      </p:sp>
      <p:sp>
        <p:nvSpPr>
          <p:cNvPr id="230" name="TextBox 229"/>
          <p:cNvSpPr txBox="1"/>
          <p:nvPr/>
        </p:nvSpPr>
        <p:spPr>
          <a:xfrm>
            <a:off x="7375416" y="1428168"/>
            <a:ext cx="33823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P% </a:t>
            </a:r>
            <a:endParaRPr lang="ko-KR" altLang="en-US" sz="12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2310679" y="1806569"/>
            <a:ext cx="219612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G </a:t>
            </a:r>
            <a:endParaRPr lang="ko-KR" altLang="en-US" sz="12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5798572" y="1805036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12/15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352772" y="1805036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12/16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183783" y="1805957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V1.1</a:t>
            </a:r>
            <a:endParaRPr lang="ko-KR" altLang="en-US" sz="1200" b="1" dirty="0"/>
          </a:p>
        </p:txBody>
      </p:sp>
      <p:sp>
        <p:nvSpPr>
          <p:cNvPr id="258" name="TextBox 257"/>
          <p:cNvSpPr txBox="1"/>
          <p:nvPr/>
        </p:nvSpPr>
        <p:spPr>
          <a:xfrm>
            <a:off x="1652454" y="1806569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259" name="TextBox 258"/>
          <p:cNvSpPr txBox="1"/>
          <p:nvPr/>
        </p:nvSpPr>
        <p:spPr>
          <a:xfrm>
            <a:off x="7001974" y="1806569"/>
            <a:ext cx="219612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G </a:t>
            </a:r>
            <a:endParaRPr lang="ko-KR" altLang="en-US" sz="12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2678972" y="1806569"/>
            <a:ext cx="283732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P%</a:t>
            </a:r>
            <a:endParaRPr lang="ko-KR" altLang="en-US" sz="12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7375416" y="1806569"/>
            <a:ext cx="33823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P% </a:t>
            </a:r>
            <a:endParaRPr lang="ko-KR" altLang="en-US" sz="12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366322" y="3708546"/>
            <a:ext cx="3743853" cy="20313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확인</a:t>
            </a:r>
            <a:r>
              <a:rPr lang="en-US" altLang="ko-KR" sz="1200" b="1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err="1" smtClean="0"/>
              <a:t>총량대상인</a:t>
            </a:r>
            <a:r>
              <a:rPr lang="ko-KR" altLang="en-US" sz="1200" b="1" dirty="0" smtClean="0"/>
              <a:t> 배출구가 포함된 물질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b="1" dirty="0" err="1" smtClean="0"/>
              <a:t>가할당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-&gt; </a:t>
            </a:r>
            <a:r>
              <a:rPr lang="ko-KR" altLang="en-US" sz="1200" b="1" dirty="0" err="1" smtClean="0"/>
              <a:t>본할당</a:t>
            </a:r>
            <a:r>
              <a:rPr lang="ko-KR" altLang="en-US" sz="1200" b="1" dirty="0" smtClean="0"/>
              <a:t> 변경</a:t>
            </a:r>
            <a:r>
              <a:rPr lang="en-US" altLang="ko-KR" sz="1200" b="1" dirty="0" smtClean="0"/>
              <a:t>… </a:t>
            </a:r>
            <a:r>
              <a:rPr lang="ko-KR" altLang="en-US" sz="1200" b="1" dirty="0" err="1" smtClean="0"/>
              <a:t>된다해서</a:t>
            </a:r>
            <a:r>
              <a:rPr lang="en-US" altLang="ko-KR" sz="1200" b="1" dirty="0" smtClean="0"/>
              <a:t>..</a:t>
            </a:r>
            <a:r>
              <a:rPr lang="ko-KR" altLang="en-US" sz="1200" b="1" dirty="0" smtClean="0"/>
              <a:t>목표배분량을 조정할 필요가</a:t>
            </a:r>
            <a:r>
              <a:rPr lang="en-US" altLang="ko-KR" sz="1200" b="1" dirty="0" smtClean="0"/>
              <a:t>….</a:t>
            </a:r>
            <a:r>
              <a:rPr lang="ko-KR" altLang="en-US" sz="1200" b="1" dirty="0" smtClean="0"/>
              <a:t>있겠네</a:t>
            </a:r>
            <a:r>
              <a:rPr lang="en-US" altLang="ko-KR" sz="1200" b="1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err="1" smtClean="0"/>
              <a:t>가할당은</a:t>
            </a:r>
            <a:r>
              <a:rPr lang="en-US" altLang="ko-KR" sz="1200" b="1" dirty="0" smtClean="0"/>
              <a:t>..</a:t>
            </a:r>
            <a:r>
              <a:rPr lang="ko-KR" altLang="en-US" sz="1200" b="1" dirty="0" err="1" smtClean="0"/>
              <a:t>어짜피</a:t>
            </a:r>
            <a:r>
              <a:rPr lang="en-US" altLang="ko-KR" sz="1200" b="1" dirty="0" smtClean="0"/>
              <a:t>..</a:t>
            </a:r>
            <a:r>
              <a:rPr lang="ko-KR" altLang="en-US" sz="1200" b="1" dirty="0" err="1" smtClean="0"/>
              <a:t>총량대상이었음</a:t>
            </a:r>
            <a:r>
              <a:rPr lang="en-US" altLang="ko-KR" sz="1200" b="1" dirty="0" smtClean="0"/>
              <a:t>..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smtClean="0"/>
              <a:t>배출구 </a:t>
            </a:r>
            <a:r>
              <a:rPr lang="ko-KR" altLang="en-US" sz="1200" b="1" dirty="0" err="1" smtClean="0"/>
              <a:t>추가시</a:t>
            </a:r>
            <a:r>
              <a:rPr lang="en-US" altLang="ko-KR" sz="1200" b="1" dirty="0" smtClean="0"/>
              <a:t>… </a:t>
            </a:r>
            <a:r>
              <a:rPr lang="ko-KR" altLang="en-US" sz="1200" b="1" dirty="0" smtClean="0"/>
              <a:t>처음은 </a:t>
            </a:r>
            <a:r>
              <a:rPr lang="ko-KR" altLang="en-US" sz="1200" b="1" dirty="0" err="1" smtClean="0"/>
              <a:t>가할당</a:t>
            </a:r>
            <a:r>
              <a:rPr lang="en-US" altLang="ko-KR" sz="1200" b="1" dirty="0" smtClean="0"/>
              <a:t>..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smtClean="0"/>
              <a:t>이때는</a:t>
            </a:r>
            <a:r>
              <a:rPr lang="en-US" altLang="ko-KR" sz="1200" b="1" dirty="0" smtClean="0"/>
              <a:t>..G </a:t>
            </a:r>
            <a:r>
              <a:rPr lang="ko-KR" altLang="en-US" sz="1200" b="1" dirty="0" smtClean="0"/>
              <a:t>없음</a:t>
            </a:r>
            <a:r>
              <a:rPr lang="en-US" altLang="ko-KR" sz="1200" b="1" dirty="0" smtClean="0"/>
              <a:t>.. </a:t>
            </a:r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 smtClean="0"/>
              <a:t>그렇담</a:t>
            </a:r>
            <a:r>
              <a:rPr lang="en-US" altLang="ko-KR" sz="1200" b="1" dirty="0" smtClean="0"/>
              <a:t>.. P </a:t>
            </a:r>
            <a:r>
              <a:rPr lang="ko-KR" altLang="en-US" sz="1200" b="1" dirty="0" smtClean="0"/>
              <a:t>있으면서</a:t>
            </a:r>
            <a:r>
              <a:rPr lang="en-US" altLang="ko-KR" sz="1200" b="1" dirty="0" smtClean="0"/>
              <a:t>..</a:t>
            </a:r>
            <a:r>
              <a:rPr lang="ko-KR" altLang="en-US" sz="1200" b="1" dirty="0" smtClean="0"/>
              <a:t>총량대상이면서</a:t>
            </a:r>
            <a:r>
              <a:rPr lang="en-US" altLang="ko-KR" sz="1200" b="1" dirty="0" smtClean="0"/>
              <a:t>..</a:t>
            </a:r>
            <a:r>
              <a:rPr lang="ko-KR" altLang="en-US" sz="1200" b="1" dirty="0" err="1" smtClean="0"/>
              <a:t>본할당인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ko-KR" altLang="en-US" sz="1200" b="1" dirty="0" err="1" smtClean="0"/>
              <a:t>배출구중</a:t>
            </a:r>
            <a:r>
              <a:rPr lang="en-US" altLang="ko-KR" sz="1200" b="1" dirty="0" smtClean="0"/>
              <a:t>..G</a:t>
            </a:r>
            <a:r>
              <a:rPr lang="ko-KR" altLang="en-US" sz="1200" b="1" dirty="0" smtClean="0"/>
              <a:t>가 없다면</a:t>
            </a:r>
            <a:r>
              <a:rPr lang="en-US" altLang="ko-KR" sz="1200" b="1" dirty="0" smtClean="0"/>
              <a:t>..INSERT </a:t>
            </a:r>
            <a:r>
              <a:rPr lang="ko-KR" altLang="en-US" sz="1200" b="1" dirty="0" smtClean="0"/>
              <a:t>해야함</a:t>
            </a:r>
            <a:r>
              <a:rPr lang="en-US" altLang="ko-KR" sz="1200" b="1" dirty="0" smtClean="0"/>
              <a:t>..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 smtClean="0"/>
              <a:t>Merge </a:t>
            </a:r>
            <a:r>
              <a:rPr lang="ko-KR" altLang="en-US" sz="1200" b="1" dirty="0" smtClean="0"/>
              <a:t>해야함</a:t>
            </a:r>
            <a:r>
              <a:rPr lang="en-US" altLang="ko-KR" sz="1200" b="1" dirty="0" smtClean="0"/>
              <a:t>..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037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1435309" y="615455"/>
            <a:ext cx="756494" cy="386861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030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2444261" y="615455"/>
            <a:ext cx="1714854" cy="386861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030His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713" y="1106360"/>
            <a:ext cx="637226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version 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44261" y="1106360"/>
            <a:ext cx="637226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version 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58636" y="1106360"/>
            <a:ext cx="461665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요청일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97450" y="1106360"/>
            <a:ext cx="461665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확정일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5106" y="1387897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목표확정상태</a:t>
            </a:r>
            <a:endParaRPr lang="ko-KR" altLang="en-US" sz="1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88620" y="1338651"/>
            <a:ext cx="82289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2454" y="1428168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46093" y="1428168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60882" y="1426635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12/15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15082" y="1426635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12/16</a:t>
            </a:r>
            <a:endParaRPr lang="ko-KR" altLang="en-US" sz="1200" b="1" dirty="0"/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4617758" y="1426635"/>
            <a:ext cx="660804" cy="20040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5340617" y="1426635"/>
            <a:ext cx="884602" cy="18466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6287274" y="1426635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5106" y="1756561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목표롤링후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52454" y="1796832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46093" y="1796832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V1.1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60882" y="1795299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12/15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082" y="1795299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12/16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4617758" y="1795299"/>
            <a:ext cx="660804" cy="20040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5340617" y="1795299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6287274" y="1795299"/>
            <a:ext cx="884602" cy="18466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5106" y="2173708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승인요청후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52454" y="2213979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46093" y="2213979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V1.1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60882" y="2212446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12/19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15082" y="2212446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12/16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4617758" y="2212446"/>
            <a:ext cx="660804" cy="20040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5340617" y="2212446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6287274" y="2212446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7233931" y="2212446"/>
            <a:ext cx="660804" cy="20040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승인</a:t>
            </a:r>
            <a:endParaRPr lang="ko-KR" altLang="en-US" sz="1100" b="1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7956790" y="2212446"/>
            <a:ext cx="660804" cy="20040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반려</a:t>
            </a:r>
            <a:endParaRPr lang="ko-KR" alt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5106" y="2621335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승인시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106" y="4854141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목표확정상태</a:t>
            </a:r>
            <a:endParaRPr lang="ko-KR" alt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652454" y="4894412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V1.1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546093" y="4894412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V1.1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60882" y="4892879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12/19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15082" y="4892879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12/20</a:t>
            </a:r>
            <a:endParaRPr lang="ko-KR" altLang="en-US" sz="1200" b="1" dirty="0"/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4617758" y="4892879"/>
            <a:ext cx="660804" cy="20040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61" name="순서도: 수행의 시작/종료 60"/>
          <p:cNvSpPr/>
          <p:nvPr/>
        </p:nvSpPr>
        <p:spPr>
          <a:xfrm>
            <a:off x="5340617" y="4892879"/>
            <a:ext cx="884602" cy="18466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62" name="순서도: 수행의 시작/종료 61"/>
          <p:cNvSpPr/>
          <p:nvPr/>
        </p:nvSpPr>
        <p:spPr>
          <a:xfrm>
            <a:off x="6287274" y="4892879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cxnSp>
        <p:nvCxnSpPr>
          <p:cNvPr id="79" name="구부러진 연결선 78"/>
          <p:cNvCxnSpPr>
            <a:stCxn id="86" idx="2"/>
            <a:endCxn id="56" idx="0"/>
          </p:cNvCxnSpPr>
          <p:nvPr/>
        </p:nvCxnSpPr>
        <p:spPr>
          <a:xfrm rot="5400000">
            <a:off x="1234242" y="3421458"/>
            <a:ext cx="2052269" cy="89363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52454" y="2657477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546093" y="2657477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V1.1</a:t>
            </a:r>
            <a:endParaRPr lang="ko-KR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160882" y="2655944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12/19</a:t>
            </a:r>
            <a:endParaRPr lang="ko-KR" alt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715082" y="2655944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12/20</a:t>
            </a:r>
            <a:endParaRPr lang="ko-KR" altLang="en-US" sz="1200" b="1" dirty="0"/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413238" y="17371"/>
            <a:ext cx="1015197" cy="330921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smtClean="0"/>
              <a:t>주관부서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39144" y="2675815"/>
            <a:ext cx="38422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전체공장의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최종버전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배분율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(%)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배분량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(Kg)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을 재계산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87192" y="5440630"/>
            <a:ext cx="3743853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확인</a:t>
            </a:r>
            <a:r>
              <a:rPr lang="en-US" altLang="ko-KR" sz="1200" b="1" dirty="0" smtClean="0"/>
              <a:t>…</a:t>
            </a:r>
          </a:p>
          <a:p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조업부서의</a:t>
            </a:r>
            <a:r>
              <a:rPr lang="ko-KR" altLang="en-US" sz="1200" b="1" dirty="0" smtClean="0"/>
              <a:t> 승인이 완료된때에만 변경가능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639144" y="3019883"/>
            <a:ext cx="509954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/>
              <a:t>P0000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639144" y="3423843"/>
            <a:ext cx="509954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/>
              <a:t>PA000</a:t>
            </a:r>
            <a:endParaRPr lang="ko-KR" alt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39144" y="3662321"/>
            <a:ext cx="509954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/>
              <a:t>PB000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639144" y="3900799"/>
            <a:ext cx="509954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/>
              <a:t>…..</a:t>
            </a:r>
            <a:endParaRPr lang="ko-KR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639144" y="4144034"/>
            <a:ext cx="509954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dirty="0" smtClean="0"/>
              <a:t>PZ000</a:t>
            </a:r>
            <a:endParaRPr lang="ko-KR" altLang="en-US" sz="12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86078" y="2945764"/>
            <a:ext cx="2210376" cy="31259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Grid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입력 </a:t>
            </a:r>
            <a:r>
              <a:rPr lang="ko-KR" altLang="en-US" sz="1000" dirty="0" err="1">
                <a:solidFill>
                  <a:srgbClr val="FF0000"/>
                </a:solidFill>
              </a:rPr>
              <a:t>배분량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586078" y="3338361"/>
            <a:ext cx="2210376" cy="10274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Grid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입력 </a:t>
            </a:r>
            <a:endParaRPr lang="en-US" altLang="ko-KR" sz="1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ko-KR" altLang="en-US" sz="1000" dirty="0" err="1" smtClean="0">
                <a:solidFill>
                  <a:srgbClr val="FF0000"/>
                </a:solidFill>
              </a:rPr>
              <a:t>배분량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</a:p>
          <a:p>
            <a:pPr algn="r"/>
            <a:r>
              <a:rPr lang="ko-KR" altLang="en-US" sz="1000" dirty="0" err="1" smtClean="0">
                <a:solidFill>
                  <a:srgbClr val="FF0000"/>
                </a:solidFill>
              </a:rPr>
              <a:t>배분율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update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911064" y="2943360"/>
            <a:ext cx="1318399" cy="1027437"/>
            <a:chOff x="6968793" y="2820176"/>
            <a:chExt cx="1318399" cy="102743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PAA00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PAB00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PAF00</a:t>
              </a:r>
              <a:endParaRPr lang="ko-KR" altLang="en-US" sz="1200" b="1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063464" y="3095760"/>
            <a:ext cx="1318399" cy="1027437"/>
            <a:chOff x="6968793" y="2820176"/>
            <a:chExt cx="1318399" cy="1027437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PAA00</a:t>
              </a:r>
              <a:endParaRPr lang="ko-KR" altLang="en-US" sz="12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PAB00</a:t>
              </a:r>
              <a:endParaRPr lang="ko-KR" altLang="en-US" sz="12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PAF00</a:t>
              </a:r>
              <a:endParaRPr lang="ko-KR" altLang="en-US" sz="12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7215864" y="3248160"/>
            <a:ext cx="1318399" cy="1027437"/>
            <a:chOff x="6968793" y="2820176"/>
            <a:chExt cx="1318399" cy="1027437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PAA00</a:t>
              </a:r>
              <a:endParaRPr lang="ko-KR" altLang="en-US" sz="12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PAB00</a:t>
              </a:r>
              <a:endParaRPr lang="ko-KR" altLang="en-US" sz="12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PAF00</a:t>
              </a:r>
              <a:endParaRPr lang="ko-KR" altLang="en-US" sz="1200" b="1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7368264" y="3400560"/>
            <a:ext cx="1318399" cy="1027437"/>
            <a:chOff x="6968793" y="2820176"/>
            <a:chExt cx="1318399" cy="1027437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PAA00</a:t>
              </a:r>
              <a:endParaRPr lang="ko-KR" altLang="en-US" sz="12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PAB00</a:t>
              </a:r>
              <a:endParaRPr lang="ko-KR" altLang="en-US" sz="12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PAF00</a:t>
              </a:r>
              <a:endParaRPr lang="ko-KR" altLang="en-US" sz="12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771292" y="2943360"/>
            <a:ext cx="1318399" cy="1027437"/>
            <a:chOff x="6968793" y="2820176"/>
            <a:chExt cx="1318399" cy="1027437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PAA11</a:t>
              </a:r>
              <a:endParaRPr lang="ko-KR" altLang="en-US" sz="12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PAA12</a:t>
              </a:r>
              <a:endParaRPr lang="ko-KR" altLang="en-US" sz="1200" b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PAA24</a:t>
              </a:r>
              <a:endParaRPr lang="ko-KR" altLang="en-US" sz="1200" b="1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8923692" y="3095760"/>
            <a:ext cx="1318399" cy="1027437"/>
            <a:chOff x="6968793" y="2820176"/>
            <a:chExt cx="1318399" cy="1027437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PAA11</a:t>
              </a:r>
              <a:endParaRPr lang="ko-KR" altLang="en-US" sz="12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PAA12</a:t>
              </a:r>
              <a:endParaRPr lang="ko-KR" altLang="en-US" sz="12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PAA24</a:t>
              </a:r>
              <a:endParaRPr lang="ko-KR" altLang="en-US" sz="1200" b="1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76092" y="3248160"/>
            <a:ext cx="1318399" cy="1027437"/>
            <a:chOff x="6968793" y="2820176"/>
            <a:chExt cx="1318399" cy="1027437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PAA11</a:t>
              </a:r>
              <a:endParaRPr lang="ko-KR" altLang="en-US" sz="12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PAA12</a:t>
              </a:r>
              <a:endParaRPr lang="ko-KR" altLang="en-US" sz="1200" b="1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PAA24</a:t>
              </a:r>
              <a:endParaRPr lang="ko-KR" altLang="en-US" sz="1200" b="1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9228492" y="3400560"/>
            <a:ext cx="1318399" cy="1027437"/>
            <a:chOff x="6968793" y="2820176"/>
            <a:chExt cx="1318399" cy="1027437"/>
          </a:xfrm>
        </p:grpSpPr>
        <p:sp>
          <p:nvSpPr>
            <p:cNvPr id="195" name="모서리가 둥근 직사각형 194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backend </a:t>
              </a:r>
            </a:p>
            <a:p>
              <a:pPr algn="r"/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재계산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PAA11</a:t>
              </a:r>
              <a:endParaRPr lang="ko-KR" altLang="en-US" sz="12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PAA12</a:t>
              </a:r>
              <a:endParaRPr lang="ko-KR" altLang="en-US" sz="1200" b="1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PAA24</a:t>
              </a:r>
              <a:endParaRPr lang="ko-KR" altLang="en-US" sz="1200" b="1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512993" y="75060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처리단계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546881" y="350515"/>
            <a:ext cx="116451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6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37100"/>
              </p:ext>
            </p:extLst>
          </p:nvPr>
        </p:nvGraphicFramePr>
        <p:xfrm>
          <a:off x="1356358" y="2534635"/>
          <a:ext cx="10515597" cy="1638612"/>
        </p:xfrm>
        <a:graphic>
          <a:graphicData uri="http://schemas.openxmlformats.org/drawingml/2006/table">
            <a:tbl>
              <a:tblPr/>
              <a:tblGrid>
                <a:gridCol w="1124811">
                  <a:extLst>
                    <a:ext uri="{9D8B030D-6E8A-4147-A177-3AD203B41FA5}">
                      <a16:colId xmlns:a16="http://schemas.microsoft.com/office/drawing/2014/main" val="2377350520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3350506183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2611739007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104777221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62698781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67682276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61313358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745752507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8422267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11414266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514369788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86365201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4035653613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8095768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3291464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963583860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56771978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75684912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0190438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6793577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0716521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65300386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64369694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44795346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301786393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968675337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96576552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189062923"/>
                    </a:ext>
                  </a:extLst>
                </a:gridCol>
              </a:tblGrid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할당량</a:t>
                      </a: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변화량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목표량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55056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질소산화물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altLang="ko-KR" sz="10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08376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58058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63153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4628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제강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284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89561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제선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</a:t>
                      </a:r>
                      <a:endParaRPr lang="en-US" altLang="ko-KR" sz="900" b="0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20951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열연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en-US" altLang="ko-KR" sz="900" b="0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97905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582227"/>
                  </a:ext>
                </a:extLst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86364"/>
              </p:ext>
            </p:extLst>
          </p:nvPr>
        </p:nvGraphicFramePr>
        <p:xfrm>
          <a:off x="1356359" y="450589"/>
          <a:ext cx="10515597" cy="1638612"/>
        </p:xfrm>
        <a:graphic>
          <a:graphicData uri="http://schemas.openxmlformats.org/drawingml/2006/table">
            <a:tbl>
              <a:tblPr/>
              <a:tblGrid>
                <a:gridCol w="1124811">
                  <a:extLst>
                    <a:ext uri="{9D8B030D-6E8A-4147-A177-3AD203B41FA5}">
                      <a16:colId xmlns:a16="http://schemas.microsoft.com/office/drawing/2014/main" val="2377350520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3350506183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2611739007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104777221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62698781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67682276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61313358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745752507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8422267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11414266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514369788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86365201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4035653613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8095768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3291464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963583860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56771978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75684912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0190438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6793577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0716521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65300386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64369694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44795346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301786393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968675337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96576552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189062923"/>
                    </a:ext>
                  </a:extLst>
                </a:gridCol>
              </a:tblGrid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할당량</a:t>
                      </a: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변화량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목표량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55056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질소산화물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08376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58058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63153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4628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제강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89561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제선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20951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열연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97905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582227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4175759" y="1342958"/>
            <a:ext cx="650240" cy="7362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175759" y="440626"/>
            <a:ext cx="650240" cy="394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5271004" y="2703973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↓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35468" y="2703973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↑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0909" y="997170"/>
            <a:ext cx="11317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★ 목표확정상태</a:t>
            </a:r>
            <a:endParaRPr lang="ko-KR" alt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00909" y="3077710"/>
            <a:ext cx="180177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★ </a:t>
            </a:r>
            <a:r>
              <a:rPr lang="ko-KR" altLang="en-US" sz="1200" b="1" dirty="0" err="1" smtClean="0"/>
              <a:t>목표롤링후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목표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량</a:t>
            </a:r>
            <a:r>
              <a:rPr lang="ko-KR" altLang="en-US" sz="1200" b="1" dirty="0" err="1" smtClean="0"/>
              <a:t>변경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00908" y="5341380"/>
            <a:ext cx="180177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★ </a:t>
            </a:r>
            <a:r>
              <a:rPr lang="ko-KR" altLang="en-US" sz="1200" b="1" dirty="0" err="1" smtClean="0"/>
              <a:t>목표롤링후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목표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율</a:t>
            </a:r>
            <a:r>
              <a:rPr lang="ko-KR" altLang="en-US" sz="1200" b="1" dirty="0" err="1" smtClean="0"/>
              <a:t>변경</a:t>
            </a:r>
            <a:endParaRPr lang="ko-KR" altLang="en-US" sz="12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271004" y="487813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↓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935468" y="4878135"/>
            <a:ext cx="1538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↑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17125" y="4190250"/>
            <a:ext cx="1493999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입력란에만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↑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↓</a:t>
            </a:r>
            <a:r>
              <a:rPr lang="ko-KR" altLang="en-US" sz="1200" b="1" dirty="0" smtClean="0"/>
              <a:t> 표시</a:t>
            </a:r>
            <a:endParaRPr lang="ko-KR" altLang="en-US" sz="12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825999" y="2336615"/>
            <a:ext cx="2828531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이전</a:t>
            </a:r>
            <a:r>
              <a:rPr lang="en-US" altLang="ko-KR" sz="1200" b="1" dirty="0" smtClean="0"/>
              <a:t>version </a:t>
            </a:r>
            <a:r>
              <a:rPr lang="ko-KR" altLang="en-US" sz="1200" b="1" dirty="0" smtClean="0"/>
              <a:t>대비 </a:t>
            </a:r>
            <a:r>
              <a:rPr lang="ko-KR" altLang="en-US" sz="1200" b="1" dirty="0" err="1" smtClean="0"/>
              <a:t>변경치를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Color</a:t>
            </a:r>
            <a:r>
              <a:rPr lang="ko-KR" altLang="en-US" sz="1200" b="1" dirty="0" smtClean="0"/>
              <a:t>로 표시</a:t>
            </a:r>
            <a:endParaRPr lang="ko-KR" alt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830724" y="6381266"/>
            <a:ext cx="2258632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전체양은</a:t>
            </a:r>
            <a:r>
              <a:rPr lang="ko-KR" altLang="en-US" sz="1200" b="1" dirty="0" smtClean="0"/>
              <a:t> 줄었으나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부서별 </a:t>
            </a:r>
            <a:r>
              <a:rPr lang="ko-KR" altLang="en-US" sz="1200" b="1" dirty="0" err="1" smtClean="0"/>
              <a:t>증가양도</a:t>
            </a:r>
            <a:r>
              <a:rPr lang="ko-KR" altLang="en-US" sz="1200" b="1" dirty="0" smtClean="0"/>
              <a:t> 존재할 수 있음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17" name="순서도: 수행의 시작/종료 116"/>
          <p:cNvSpPr/>
          <p:nvPr/>
        </p:nvSpPr>
        <p:spPr>
          <a:xfrm>
            <a:off x="413238" y="17371"/>
            <a:ext cx="1015197" cy="330921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smtClean="0"/>
              <a:t>주관부서</a:t>
            </a:r>
            <a:endParaRPr lang="ko-KR" altLang="en-US" sz="1400" b="1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93828"/>
              </p:ext>
            </p:extLst>
          </p:nvPr>
        </p:nvGraphicFramePr>
        <p:xfrm>
          <a:off x="1356357" y="4698694"/>
          <a:ext cx="10515597" cy="1638612"/>
        </p:xfrm>
        <a:graphic>
          <a:graphicData uri="http://schemas.openxmlformats.org/drawingml/2006/table">
            <a:tbl>
              <a:tblPr/>
              <a:tblGrid>
                <a:gridCol w="1124811">
                  <a:extLst>
                    <a:ext uri="{9D8B030D-6E8A-4147-A177-3AD203B41FA5}">
                      <a16:colId xmlns:a16="http://schemas.microsoft.com/office/drawing/2014/main" val="2377350520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3350506183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2611739007"/>
                    </a:ext>
                  </a:extLst>
                </a:gridCol>
                <a:gridCol w="562406">
                  <a:extLst>
                    <a:ext uri="{9D8B030D-6E8A-4147-A177-3AD203B41FA5}">
                      <a16:colId xmlns:a16="http://schemas.microsoft.com/office/drawing/2014/main" val="104777221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62698781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67682276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61313358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745752507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8422267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11414266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514369788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86365201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4035653613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8095768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3291464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963583860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56771978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75684912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10190438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367935771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30716521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65300386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643696945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447953469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2301786393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968675337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965765522"/>
                    </a:ext>
                  </a:extLst>
                </a:gridCol>
                <a:gridCol w="320982">
                  <a:extLst>
                    <a:ext uri="{9D8B030D-6E8A-4147-A177-3AD203B41FA5}">
                      <a16:colId xmlns:a16="http://schemas.microsoft.com/office/drawing/2014/main" val="1189062923"/>
                    </a:ext>
                  </a:extLst>
                </a:gridCol>
              </a:tblGrid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할당량</a:t>
                      </a: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변화량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목표량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55056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질소산화물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altLang="ko-KR" sz="10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08376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458058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63153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4628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제강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altLang="ko-KR" sz="900" b="0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284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89561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제선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20951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열연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  <a:endParaRPr lang="en-US" altLang="ko-KR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97905"/>
                  </a:ext>
                </a:extLst>
              </a:tr>
              <a:tr h="18206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582227"/>
                  </a:ext>
                </a:extLst>
              </a:tr>
            </a:tbl>
          </a:graphicData>
        </a:graphic>
      </p:graphicFrame>
      <p:cxnSp>
        <p:nvCxnSpPr>
          <p:cNvPr id="125" name="직선 연결선 124"/>
          <p:cNvCxnSpPr/>
          <p:nvPr/>
        </p:nvCxnSpPr>
        <p:spPr>
          <a:xfrm>
            <a:off x="300697" y="2253054"/>
            <a:ext cx="115712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00697" y="4530261"/>
            <a:ext cx="115712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12993" y="75060"/>
            <a:ext cx="1742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목표 </a:t>
            </a:r>
            <a:r>
              <a:rPr lang="ko-KR" alt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배분량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배분율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변경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546881" y="350515"/>
            <a:ext cx="116451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2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57099"/>
              </p:ext>
            </p:extLst>
          </p:nvPr>
        </p:nvGraphicFramePr>
        <p:xfrm>
          <a:off x="1362816" y="450589"/>
          <a:ext cx="10509143" cy="5270286"/>
        </p:xfrm>
        <a:graphic>
          <a:graphicData uri="http://schemas.openxmlformats.org/drawingml/2006/table">
            <a:tbl>
              <a:tblPr/>
              <a:tblGrid>
                <a:gridCol w="1124123">
                  <a:extLst>
                    <a:ext uri="{9D8B030D-6E8A-4147-A177-3AD203B41FA5}">
                      <a16:colId xmlns:a16="http://schemas.microsoft.com/office/drawing/2014/main" val="3592057680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2857075934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416414467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74264485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0581579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509089139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881586757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132113813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56199635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976797097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650559004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511716839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43734960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951607520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692983658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479577832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096394482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897443055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181768265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238710423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171358841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19652677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954026352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125198351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406392977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169758393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939994434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688004194"/>
                    </a:ext>
                  </a:extLst>
                </a:gridCol>
              </a:tblGrid>
              <a:tr h="181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06182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질소산화물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48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90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4623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72576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제강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9920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제선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4030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0430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65016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9979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5548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제선 할당량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(kg)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613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2431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63342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29187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6900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9489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1976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93629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390282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5407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소결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할당량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(kg)</a:t>
                      </a:r>
                      <a:endParaRPr lang="en-US" altLang="ko-KR" sz="800" b="1" i="0" u="none" strike="noStrike" dirty="0">
                        <a:solidFill>
                          <a:srgbClr val="FF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426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5235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8041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8556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263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#3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7150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799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0155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1885" y="17371"/>
            <a:ext cx="11983915" cy="2136749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413238" y="17371"/>
            <a:ext cx="1015197" cy="33092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smtClean="0"/>
              <a:t>주관부서</a:t>
            </a:r>
            <a:endParaRPr lang="ko-KR" altLang="en-US" sz="1400" b="1" dirty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413237" y="2154120"/>
            <a:ext cx="1015197" cy="330921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err="1" smtClean="0"/>
              <a:t>조업부서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2989383" y="1538658"/>
            <a:ext cx="9038493" cy="20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89383" y="3156647"/>
            <a:ext cx="9038493" cy="202015"/>
          </a:xfrm>
          <a:prstGeom prst="rect">
            <a:avLst/>
          </a:prstGeom>
          <a:noFill/>
          <a:ln w="285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963008" y="1767254"/>
            <a:ext cx="26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6" idx="1"/>
          </p:cNvCxnSpPr>
          <p:nvPr/>
        </p:nvCxnSpPr>
        <p:spPr>
          <a:xfrm rot="10800000" flipV="1">
            <a:off x="2664069" y="1639767"/>
            <a:ext cx="325314" cy="77811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9" idx="1"/>
            <a:endCxn id="40" idx="3"/>
          </p:cNvCxnSpPr>
          <p:nvPr/>
        </p:nvCxnSpPr>
        <p:spPr>
          <a:xfrm rot="10800000" flipH="1" flipV="1">
            <a:off x="2989383" y="3257654"/>
            <a:ext cx="555946" cy="685793"/>
          </a:xfrm>
          <a:prstGeom prst="curvedConnector4">
            <a:avLst>
              <a:gd name="adj1" fmla="val -41119"/>
              <a:gd name="adj2" fmla="val 57364"/>
            </a:avLst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852" y="2587338"/>
            <a:ext cx="1569340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공장별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/ </a:t>
            </a:r>
            <a:r>
              <a:rPr lang="ko-KR" altLang="en-US" sz="1200" b="1" dirty="0" err="1" smtClean="0"/>
              <a:t>배출구별</a:t>
            </a:r>
            <a:endParaRPr lang="en-US" altLang="ko-KR" sz="1200" b="1" dirty="0" smtClean="0"/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배분율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(%)</a:t>
            </a:r>
            <a:r>
              <a:rPr lang="ko-KR" altLang="en-US" sz="1200" b="1" dirty="0" smtClean="0"/>
              <a:t>만 변경가능</a:t>
            </a:r>
            <a:endParaRPr lang="ko-KR" altLang="en-US" sz="1200" b="1" dirty="0"/>
          </a:p>
        </p:txBody>
      </p:sp>
      <p:sp>
        <p:nvSpPr>
          <p:cNvPr id="23" name="양쪽 모서리가 잘린 사각형 22"/>
          <p:cNvSpPr/>
          <p:nvPr/>
        </p:nvSpPr>
        <p:spPr>
          <a:xfrm>
            <a:off x="2485864" y="3943448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소결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양쪽 모서리가 잘린 사각형 39"/>
          <p:cNvSpPr/>
          <p:nvPr/>
        </p:nvSpPr>
        <p:spPr>
          <a:xfrm>
            <a:off x="3198035" y="3943448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소결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양쪽 모서리가 잘린 사각형 40"/>
          <p:cNvSpPr/>
          <p:nvPr/>
        </p:nvSpPr>
        <p:spPr>
          <a:xfrm>
            <a:off x="3910206" y="3930350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소결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485864" y="4209338"/>
            <a:ext cx="93860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31885" y="17371"/>
            <a:ext cx="11983915" cy="2136749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41824"/>
              </p:ext>
            </p:extLst>
          </p:nvPr>
        </p:nvGraphicFramePr>
        <p:xfrm>
          <a:off x="1362816" y="450589"/>
          <a:ext cx="6018153" cy="5270286"/>
        </p:xfrm>
        <a:graphic>
          <a:graphicData uri="http://schemas.openxmlformats.org/drawingml/2006/table">
            <a:tbl>
              <a:tblPr/>
              <a:tblGrid>
                <a:gridCol w="1124123">
                  <a:extLst>
                    <a:ext uri="{9D8B030D-6E8A-4147-A177-3AD203B41FA5}">
                      <a16:colId xmlns:a16="http://schemas.microsoft.com/office/drawing/2014/main" val="3592057680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2857075934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416414467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74264485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0581579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509089139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881586757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132113813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56199635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976797097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650559004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511716839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43734960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951607520"/>
                    </a:ext>
                  </a:extLst>
                </a:gridCol>
              </a:tblGrid>
              <a:tr h="181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06182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질소산화물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altLang="ko-KR" sz="10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48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90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4623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72576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제강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9920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제선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</a:t>
                      </a:r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4030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0430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65016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9979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5548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제선 할당량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(kg)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613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3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2431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63342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29187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6900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9489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1976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93629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29429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5407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소결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할당량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(kg)</a:t>
                      </a:r>
                      <a:endParaRPr lang="en-US" altLang="ko-KR" sz="800" b="1" i="0" u="none" strike="noStrike" dirty="0">
                        <a:solidFill>
                          <a:srgbClr val="FF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426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5235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8041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42.3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8556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31,7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263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#3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52.8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7150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799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01552"/>
                  </a:ext>
                </a:extLst>
              </a:tr>
            </a:tbl>
          </a:graphicData>
        </a:graphic>
      </p:graphicFrame>
      <p:sp>
        <p:nvSpPr>
          <p:cNvPr id="14" name="순서도: 수행의 시작/종료 13"/>
          <p:cNvSpPr/>
          <p:nvPr/>
        </p:nvSpPr>
        <p:spPr>
          <a:xfrm>
            <a:off x="413238" y="17371"/>
            <a:ext cx="1015197" cy="33092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smtClean="0"/>
              <a:t>주관부서</a:t>
            </a:r>
            <a:endParaRPr lang="ko-KR" altLang="en-US" sz="1400" b="1" dirty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413237" y="2154120"/>
            <a:ext cx="1015197" cy="330921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err="1" smtClean="0"/>
              <a:t>조업부서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07269" y="1538659"/>
            <a:ext cx="2037471" cy="199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07269" y="3156647"/>
            <a:ext cx="2037471" cy="210807"/>
          </a:xfrm>
          <a:prstGeom prst="rect">
            <a:avLst/>
          </a:prstGeom>
          <a:noFill/>
          <a:ln w="285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963008" y="1767254"/>
            <a:ext cx="26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6" idx="1"/>
          </p:cNvCxnSpPr>
          <p:nvPr/>
        </p:nvCxnSpPr>
        <p:spPr>
          <a:xfrm rot="10800000" flipH="1" flipV="1">
            <a:off x="5407269" y="1638172"/>
            <a:ext cx="105508" cy="795996"/>
          </a:xfrm>
          <a:prstGeom prst="curvedConnector4">
            <a:avLst>
              <a:gd name="adj1" fmla="val -216666"/>
              <a:gd name="adj2" fmla="val 56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9" idx="1"/>
          </p:cNvCxnSpPr>
          <p:nvPr/>
        </p:nvCxnSpPr>
        <p:spPr>
          <a:xfrm rot="10800000" flipH="1" flipV="1">
            <a:off x="5407269" y="3262051"/>
            <a:ext cx="105508" cy="945064"/>
          </a:xfrm>
          <a:prstGeom prst="curvedConnector4">
            <a:avLst>
              <a:gd name="adj1" fmla="val -216666"/>
              <a:gd name="adj2" fmla="val 55576"/>
            </a:avLst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852" y="2587338"/>
            <a:ext cx="1841851" cy="553998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할당량</a:t>
            </a:r>
            <a:r>
              <a:rPr lang="en-US" altLang="ko-KR" sz="1200" b="1" dirty="0" smtClean="0"/>
              <a:t>(kg) </a:t>
            </a:r>
            <a:r>
              <a:rPr lang="ko-KR" altLang="en-US" sz="1200" b="1" dirty="0" err="1" smtClean="0"/>
              <a:t>자동적용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b="1" dirty="0" err="1" smtClean="0"/>
              <a:t>자동적용시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색상표시</a:t>
            </a:r>
            <a:r>
              <a:rPr lang="ko-KR" altLang="en-US" sz="1200" b="1" dirty="0" smtClean="0"/>
              <a:t> 없음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04560" y="608006"/>
            <a:ext cx="1975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→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2764" y="608006"/>
            <a:ext cx="1975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→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2132" y="163626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V1.2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90336" y="163626"/>
            <a:ext cx="322204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V1.3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99549" y="163626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478108" y="71292"/>
            <a:ext cx="2565684" cy="73866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err="1" smtClean="0"/>
              <a:t>주관부서의</a:t>
            </a:r>
            <a:r>
              <a:rPr lang="ko-KR" altLang="en-US" sz="1200" b="1" dirty="0" smtClean="0"/>
              <a:t> 목표량 </a:t>
            </a:r>
            <a:r>
              <a:rPr lang="ko-KR" altLang="en-US" sz="1200" b="1" dirty="0" err="1" smtClean="0"/>
              <a:t>변경승인시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처리결과</a:t>
            </a:r>
            <a:endParaRPr lang="en-US" altLang="ko-KR" sz="1200" b="1" dirty="0" smtClean="0"/>
          </a:p>
          <a:p>
            <a:pPr algn="ctr"/>
            <a:endParaRPr lang="ko-KR" altLang="en-US" sz="1200" b="1" dirty="0"/>
          </a:p>
        </p:txBody>
      </p:sp>
      <p:sp>
        <p:nvSpPr>
          <p:cNvPr id="26" name="양쪽 모서리가 잘린 사각형 25"/>
          <p:cNvSpPr/>
          <p:nvPr/>
        </p:nvSpPr>
        <p:spPr>
          <a:xfrm>
            <a:off x="2485864" y="3943448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소결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양쪽 모서리가 잘린 사각형 26"/>
          <p:cNvSpPr/>
          <p:nvPr/>
        </p:nvSpPr>
        <p:spPr>
          <a:xfrm>
            <a:off x="3198035" y="3943448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소결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양쪽 모서리가 잘린 사각형 27"/>
          <p:cNvSpPr/>
          <p:nvPr/>
        </p:nvSpPr>
        <p:spPr>
          <a:xfrm>
            <a:off x="3910206" y="3930350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소결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85864" y="4209338"/>
            <a:ext cx="489510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31885" y="17371"/>
            <a:ext cx="11983915" cy="2136749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19208"/>
              </p:ext>
            </p:extLst>
          </p:nvPr>
        </p:nvGraphicFramePr>
        <p:xfrm>
          <a:off x="1362816" y="450589"/>
          <a:ext cx="6018153" cy="5270286"/>
        </p:xfrm>
        <a:graphic>
          <a:graphicData uri="http://schemas.openxmlformats.org/drawingml/2006/table">
            <a:tbl>
              <a:tblPr/>
              <a:tblGrid>
                <a:gridCol w="1124123">
                  <a:extLst>
                    <a:ext uri="{9D8B030D-6E8A-4147-A177-3AD203B41FA5}">
                      <a16:colId xmlns:a16="http://schemas.microsoft.com/office/drawing/2014/main" val="3592057680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2857075934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416414467"/>
                    </a:ext>
                  </a:extLst>
                </a:gridCol>
                <a:gridCol w="562060">
                  <a:extLst>
                    <a:ext uri="{9D8B030D-6E8A-4147-A177-3AD203B41FA5}">
                      <a16:colId xmlns:a16="http://schemas.microsoft.com/office/drawing/2014/main" val="74264485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0581579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509089139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881586757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132113813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56199635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976797097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1650559004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3511716839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437349606"/>
                    </a:ext>
                  </a:extLst>
                </a:gridCol>
                <a:gridCol w="320785">
                  <a:extLst>
                    <a:ext uri="{9D8B030D-6E8A-4147-A177-3AD203B41FA5}">
                      <a16:colId xmlns:a16="http://schemas.microsoft.com/office/drawing/2014/main" val="2951607520"/>
                    </a:ext>
                  </a:extLst>
                </a:gridCol>
              </a:tblGrid>
              <a:tr h="181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목표량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06182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질소산화물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kg)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48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090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4623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72576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제강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9920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제선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4030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0430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65016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9979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5548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제선 할당량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(kg)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613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3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2431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63342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29187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  <a:endParaRPr lang="en-US" altLang="ko-KR" sz="8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  <a:endParaRPr lang="en-US" altLang="ko-KR" sz="8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↑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6900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↑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↓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9489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1976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93629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16989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5407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FF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소결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할당량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FF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(kg)</a:t>
                      </a:r>
                      <a:endParaRPr lang="en-US" altLang="ko-KR" sz="800" b="1" i="0" u="none" strike="noStrike" dirty="0">
                        <a:solidFill>
                          <a:srgbClr val="FF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426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52359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kg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80418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85565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46.8</a:t>
                      </a:r>
                      <a:endParaRPr lang="en-US" altLang="ko-KR" sz="8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65.5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2630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#3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</a:t>
                      </a:r>
                      <a:endParaRPr lang="en-US" altLang="ko-KR" sz="8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71501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소결 배출구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#4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  <a:endParaRPr lang="en-US" altLang="ko-KR" sz="8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7997"/>
                  </a:ext>
                </a:extLst>
              </a:tr>
              <a:tr h="18173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  <a:endParaRPr lang="en-US" altLang="ko-KR" sz="800" b="1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437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77" marR="5977" marT="597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01552"/>
                  </a:ext>
                </a:extLst>
              </a:tr>
            </a:tbl>
          </a:graphicData>
        </a:graphic>
      </p:graphicFrame>
      <p:sp>
        <p:nvSpPr>
          <p:cNvPr id="14" name="순서도: 수행의 시작/종료 13"/>
          <p:cNvSpPr/>
          <p:nvPr/>
        </p:nvSpPr>
        <p:spPr>
          <a:xfrm>
            <a:off x="413238" y="17371"/>
            <a:ext cx="1015197" cy="33092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smtClean="0"/>
              <a:t>주관부서</a:t>
            </a:r>
            <a:endParaRPr lang="ko-KR" altLang="en-US" sz="1400" b="1" dirty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413237" y="2154120"/>
            <a:ext cx="1015197" cy="330921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err="1" smtClean="0"/>
              <a:t>조업부서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07269" y="1538659"/>
            <a:ext cx="720969" cy="21112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07269" y="3156647"/>
            <a:ext cx="2037471" cy="210807"/>
          </a:xfrm>
          <a:prstGeom prst="rect">
            <a:avLst/>
          </a:prstGeom>
          <a:noFill/>
          <a:ln w="285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963008" y="1767254"/>
            <a:ext cx="26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6" idx="1"/>
          </p:cNvCxnSpPr>
          <p:nvPr/>
        </p:nvCxnSpPr>
        <p:spPr>
          <a:xfrm rot="10800000" flipH="1" flipV="1">
            <a:off x="5407269" y="1638172"/>
            <a:ext cx="105508" cy="795996"/>
          </a:xfrm>
          <a:prstGeom prst="curvedConnector4">
            <a:avLst>
              <a:gd name="adj1" fmla="val -216666"/>
              <a:gd name="adj2" fmla="val 56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9" idx="1"/>
          </p:cNvCxnSpPr>
          <p:nvPr/>
        </p:nvCxnSpPr>
        <p:spPr>
          <a:xfrm rot="10800000" flipH="1" flipV="1">
            <a:off x="5407269" y="3262051"/>
            <a:ext cx="105508" cy="945064"/>
          </a:xfrm>
          <a:prstGeom prst="curvedConnector4">
            <a:avLst>
              <a:gd name="adj1" fmla="val -216666"/>
              <a:gd name="adj2" fmla="val 55576"/>
            </a:avLst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549" y="163626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02132" y="2227247"/>
            <a:ext cx="397545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PE1.2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90336" y="2227247"/>
            <a:ext cx="397545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PE1.3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99549" y="2227247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478108" y="2208042"/>
            <a:ext cx="2565684" cy="553998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err="1" smtClean="0"/>
              <a:t>조업부서의</a:t>
            </a:r>
            <a:r>
              <a:rPr lang="ko-KR" altLang="en-US" sz="1200" b="1" dirty="0" smtClean="0"/>
              <a:t> 목표량 </a:t>
            </a:r>
            <a:r>
              <a:rPr lang="ko-KR" altLang="en-US" sz="1200" b="1" dirty="0" err="1" smtClean="0"/>
              <a:t>변경중</a:t>
            </a:r>
            <a:endParaRPr lang="en-US" altLang="ko-KR" sz="1200" b="1" dirty="0" smtClean="0"/>
          </a:p>
          <a:p>
            <a:pPr algn="ctr"/>
            <a:endParaRPr lang="ko-KR" altLang="en-US" sz="1200" b="1" dirty="0"/>
          </a:p>
        </p:txBody>
      </p:sp>
      <p:sp>
        <p:nvSpPr>
          <p:cNvPr id="31" name="양쪽 모서리가 잘린 사각형 30"/>
          <p:cNvSpPr/>
          <p:nvPr/>
        </p:nvSpPr>
        <p:spPr>
          <a:xfrm>
            <a:off x="2485864" y="3943448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소결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양쪽 모서리가 잘린 사각형 31"/>
          <p:cNvSpPr/>
          <p:nvPr/>
        </p:nvSpPr>
        <p:spPr>
          <a:xfrm>
            <a:off x="3198035" y="3943448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소결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양쪽 모서리가 잘린 사각형 32"/>
          <p:cNvSpPr/>
          <p:nvPr/>
        </p:nvSpPr>
        <p:spPr>
          <a:xfrm>
            <a:off x="3910206" y="3930350"/>
            <a:ext cx="694587" cy="263667"/>
          </a:xfrm>
          <a:prstGeom prst="snip2SameRect">
            <a:avLst>
              <a:gd name="adj1" fmla="val 44425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소결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485864" y="4209338"/>
            <a:ext cx="489510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3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1435309" y="615455"/>
            <a:ext cx="756494" cy="386861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030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순서도: 자기 디스크 4"/>
          <p:cNvSpPr/>
          <p:nvPr/>
        </p:nvSpPr>
        <p:spPr>
          <a:xfrm>
            <a:off x="2444261" y="615455"/>
            <a:ext cx="1714854" cy="386861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030His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713" y="1106360"/>
            <a:ext cx="637226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version 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44261" y="1106360"/>
            <a:ext cx="637226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 version 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58636" y="1106360"/>
            <a:ext cx="461665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요청일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97450" y="1106360"/>
            <a:ext cx="461665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확정일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5106" y="1387897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목표확정상태</a:t>
            </a:r>
            <a:endParaRPr lang="ko-KR" altLang="en-US" sz="1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88620" y="1338651"/>
            <a:ext cx="82289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2454" y="1428168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46093" y="1428168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60882" y="1426635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12/15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15082" y="1426635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12/16</a:t>
            </a:r>
            <a:endParaRPr lang="ko-KR" altLang="en-US" sz="1200" b="1" dirty="0"/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4617758" y="1426635"/>
            <a:ext cx="660804" cy="20040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5340617" y="1426635"/>
            <a:ext cx="884602" cy="18466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6287274" y="1426635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5106" y="1756561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목표롤링후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52454" y="1796832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46093" y="1796832"/>
            <a:ext cx="411972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PB1.1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60882" y="1795299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12/15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5082" y="1795299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12/16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4617758" y="1795299"/>
            <a:ext cx="660804" cy="20040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5340617" y="1795299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6287274" y="1795299"/>
            <a:ext cx="884602" cy="18466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5106" y="2173708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승인요청후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52454" y="2213979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46093" y="2213979"/>
            <a:ext cx="411972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PB1.1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60882" y="2212446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12/19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15082" y="2212446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12/16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4617758" y="2212446"/>
            <a:ext cx="660804" cy="20040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5340617" y="2212446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6287274" y="2212446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7233931" y="2212446"/>
            <a:ext cx="660804" cy="20040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승인</a:t>
            </a:r>
            <a:endParaRPr lang="ko-KR" altLang="en-US" sz="1100" b="1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7956790" y="2212446"/>
            <a:ext cx="660804" cy="20040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반려</a:t>
            </a:r>
            <a:endParaRPr lang="ko-KR" alt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5106" y="2621335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/>
              <a:t>승인시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5106" y="4845503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/>
              <a:t>목표확정상태</a:t>
            </a:r>
            <a:endParaRPr lang="ko-KR" alt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652454" y="4885774"/>
            <a:ext cx="411972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PB1.1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546093" y="4885774"/>
            <a:ext cx="411972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PB1.1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160882" y="4884241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12/19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15082" y="4884241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12/20</a:t>
            </a:r>
            <a:endParaRPr lang="ko-KR" altLang="en-US" sz="1200" b="1" dirty="0"/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4617758" y="4884241"/>
            <a:ext cx="660804" cy="20040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sz="1100" b="1" dirty="0"/>
          </a:p>
        </p:txBody>
      </p:sp>
      <p:sp>
        <p:nvSpPr>
          <p:cNvPr id="61" name="순서도: 수행의 시작/종료 60"/>
          <p:cNvSpPr/>
          <p:nvPr/>
        </p:nvSpPr>
        <p:spPr>
          <a:xfrm>
            <a:off x="5340617" y="4884241"/>
            <a:ext cx="884602" cy="184666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목표롤링</a:t>
            </a:r>
            <a:endParaRPr lang="ko-KR" altLang="en-US" sz="1100" b="1" dirty="0"/>
          </a:p>
        </p:txBody>
      </p:sp>
      <p:sp>
        <p:nvSpPr>
          <p:cNvPr id="62" name="순서도: 수행의 시작/종료 61"/>
          <p:cNvSpPr/>
          <p:nvPr/>
        </p:nvSpPr>
        <p:spPr>
          <a:xfrm>
            <a:off x="6287274" y="4884241"/>
            <a:ext cx="884602" cy="18466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100" b="1" dirty="0" err="1" smtClean="0"/>
              <a:t>결재요청</a:t>
            </a:r>
            <a:endParaRPr lang="ko-KR" altLang="en-US" sz="1100" b="1" dirty="0"/>
          </a:p>
        </p:txBody>
      </p:sp>
      <p:cxnSp>
        <p:nvCxnSpPr>
          <p:cNvPr id="79" name="구부러진 연결선 78"/>
          <p:cNvCxnSpPr>
            <a:stCxn id="86" idx="2"/>
            <a:endCxn id="56" idx="0"/>
          </p:cNvCxnSpPr>
          <p:nvPr/>
        </p:nvCxnSpPr>
        <p:spPr>
          <a:xfrm rot="5400000">
            <a:off x="1283445" y="3417139"/>
            <a:ext cx="2043631" cy="89363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39144" y="2675815"/>
            <a:ext cx="292047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변경한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배분율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(%),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배분량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(Kg)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030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적용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52454" y="2657477"/>
            <a:ext cx="322204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V1.0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546093" y="2657477"/>
            <a:ext cx="411972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PB1.1</a:t>
            </a:r>
            <a:endParaRPr lang="ko-KR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160882" y="2655944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12/19</a:t>
            </a:r>
            <a:endParaRPr lang="ko-KR" alt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715082" y="2655944"/>
            <a:ext cx="42639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12/20</a:t>
            </a:r>
            <a:endParaRPr lang="ko-KR" altLang="en-US" sz="1200" b="1" dirty="0"/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413238" y="17371"/>
            <a:ext cx="1015197" cy="330921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err="1" smtClean="0"/>
              <a:t>조업부서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51135" y="5748362"/>
            <a:ext cx="900631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Version </a:t>
            </a:r>
            <a:r>
              <a:rPr lang="ko-KR" altLang="en-US" sz="1200" b="1" dirty="0" smtClean="0"/>
              <a:t>기준</a:t>
            </a:r>
            <a:endParaRPr lang="ko-KR" altLang="en-US" sz="1200" b="1" dirty="0"/>
          </a:p>
        </p:txBody>
      </p:sp>
      <p:sp>
        <p:nvSpPr>
          <p:cNvPr id="53" name="순서도: 수행의 시작/종료 52"/>
          <p:cNvSpPr/>
          <p:nvPr/>
        </p:nvSpPr>
        <p:spPr>
          <a:xfrm>
            <a:off x="735938" y="5658846"/>
            <a:ext cx="1015197" cy="330921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smtClean="0"/>
              <a:t>주관부서</a:t>
            </a:r>
            <a:endParaRPr lang="ko-KR" altLang="en-US" sz="1400" b="1" dirty="0"/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735937" y="6035722"/>
            <a:ext cx="1015197" cy="330921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400" b="1" dirty="0" err="1" smtClean="0"/>
              <a:t>조업부서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51135" y="6114326"/>
            <a:ext cx="900631" cy="184666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 dirty="0" smtClean="0"/>
              <a:t>Version </a:t>
            </a:r>
            <a:r>
              <a:rPr lang="ko-KR" altLang="en-US" sz="1200" b="1" dirty="0" smtClean="0"/>
              <a:t>기준</a:t>
            </a:r>
            <a:endParaRPr lang="ko-KR" alt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62874" y="5681347"/>
            <a:ext cx="20967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</a:rPr>
              <a:t>V</a:t>
            </a:r>
            <a:r>
              <a:rPr lang="en-US" altLang="ko-KR" sz="1200" b="1" dirty="0" smtClean="0"/>
              <a:t>  + YYYY + MM + _ + SEQ</a:t>
            </a:r>
            <a:endParaRPr lang="ko-KR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767447" y="6075559"/>
            <a:ext cx="21416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PB</a:t>
            </a:r>
            <a:r>
              <a:rPr lang="en-US" altLang="ko-KR" sz="1200" b="1" dirty="0" smtClean="0"/>
              <a:t> + YYYY + MM + _ + SEQ</a:t>
            </a:r>
            <a:endParaRPr lang="ko-KR" alt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7447" y="6281520"/>
            <a:ext cx="21416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smtClean="0">
                <a:solidFill>
                  <a:srgbClr val="00B0F0"/>
                </a:solidFill>
              </a:rPr>
              <a:t>PE</a:t>
            </a:r>
            <a:r>
              <a:rPr lang="en-US" altLang="ko-KR" sz="1200" b="1" dirty="0" smtClean="0"/>
              <a:t> + YYYY + MM + _ + SEQ</a:t>
            </a:r>
            <a:endParaRPr lang="ko-KR" altLang="en-US" sz="1200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619362" y="2943360"/>
            <a:ext cx="1318399" cy="1027437"/>
            <a:chOff x="6968793" y="2820176"/>
            <a:chExt cx="1318399" cy="1027437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Grid 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입력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배분량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</a:t>
              </a:r>
              <a:r>
                <a:rPr lang="ko-KR" altLang="en-US" sz="1000" dirty="0" err="1" smtClean="0">
                  <a:solidFill>
                    <a:srgbClr val="FF0000"/>
                  </a:solidFill>
                </a:rPr>
                <a:t>율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update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PBA00</a:t>
              </a:r>
              <a:endParaRPr lang="ko-KR" altLang="en-US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PBB00</a:t>
              </a:r>
              <a:endParaRPr lang="ko-KR" alt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PBF00</a:t>
              </a:r>
              <a:endParaRPr lang="ko-KR" altLang="en-US" sz="1200" b="1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29444" y="2963649"/>
            <a:ext cx="1318399" cy="1027437"/>
            <a:chOff x="6968793" y="2820176"/>
            <a:chExt cx="1318399" cy="1027437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Grid 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입력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배분량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배분율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update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PBA11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PBA12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PBA24</a:t>
              </a:r>
              <a:endParaRPr lang="ko-KR" altLang="en-US" sz="1200" b="1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181844" y="3116049"/>
            <a:ext cx="1318399" cy="1027437"/>
            <a:chOff x="6968793" y="2820176"/>
            <a:chExt cx="1318399" cy="1027437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Grid 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입력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배분량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배분율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update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PBA11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PBA12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PBA24</a:t>
              </a:r>
              <a:endParaRPr lang="ko-KR" altLang="en-US" sz="12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334244" y="3268449"/>
            <a:ext cx="1318399" cy="1027437"/>
            <a:chOff x="6968793" y="2820176"/>
            <a:chExt cx="1318399" cy="1027437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6968793" y="2820176"/>
              <a:ext cx="1318399" cy="10274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Grid 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입력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배분량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ko-KR" altLang="en-US" sz="1000" dirty="0" err="1" smtClean="0">
                  <a:solidFill>
                    <a:srgbClr val="FF0000"/>
                  </a:solidFill>
                </a:rPr>
                <a:t>배분율</a:t>
              </a:r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1000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r"/>
              <a:r>
                <a:rPr lang="en-US" altLang="ko-KR" sz="1000" dirty="0" smtClean="0">
                  <a:solidFill>
                    <a:schemeClr val="bg2">
                      <a:lumMod val="50000"/>
                    </a:schemeClr>
                  </a:solidFill>
                </a:rPr>
                <a:t>update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21859" y="2905658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PBA11</a:t>
              </a:r>
              <a:endParaRPr lang="ko-KR" altLang="en-US" sz="12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21859" y="3144136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PBA12</a:t>
              </a:r>
              <a:endParaRPr lang="ko-KR" altLang="en-US" sz="12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21859" y="3382614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…..</a:t>
              </a:r>
              <a:endParaRPr lang="ko-KR" altLang="en-US" sz="12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21859" y="3625849"/>
              <a:ext cx="509954" cy="1846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smtClean="0"/>
                <a:t>PBA24</a:t>
              </a:r>
              <a:endParaRPr lang="ko-KR" altLang="en-US" sz="1200" b="1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512993" y="75060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처리단계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46881" y="350515"/>
            <a:ext cx="116451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2057</Words>
  <Application>Microsoft Office PowerPoint</Application>
  <PresentationFormat>와이드스크린</PresentationFormat>
  <Paragraphs>1636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이수하</dc:creator>
  <cp:lastModifiedBy>이수하</cp:lastModifiedBy>
  <cp:revision>67</cp:revision>
  <dcterms:created xsi:type="dcterms:W3CDTF">2021-12-29T23:22:09Z</dcterms:created>
  <dcterms:modified xsi:type="dcterms:W3CDTF">2021-12-30T08:07:17Z</dcterms:modified>
</cp:coreProperties>
</file>