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71" r:id="rId4"/>
    <p:sldId id="272" r:id="rId5"/>
    <p:sldId id="275" r:id="rId6"/>
    <p:sldId id="278" r:id="rId7"/>
    <p:sldId id="276" r:id="rId8"/>
    <p:sldId id="277" r:id="rId9"/>
    <p:sldId id="27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9" autoAdjust="0"/>
    <p:restoredTop sz="94660"/>
  </p:normalViewPr>
  <p:slideViewPr>
    <p:cSldViewPr>
      <p:cViewPr varScale="1">
        <p:scale>
          <a:sx n="81" d="100"/>
          <a:sy n="81" d="100"/>
        </p:scale>
        <p:origin x="15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96009-E3F2-4E9E-B46C-0E360F651D0D}" type="datetimeFigureOut">
              <a:rPr lang="ko-KR" altLang="en-US" smtClean="0"/>
              <a:pPr/>
              <a:t>2017-09-29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115BF-1C57-442F-80A9-B5CD12038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C790-FAB6-407E-93B7-1F247AA86FA4}" type="datetime1">
              <a:rPr lang="ko-KR" altLang="en-US" smtClean="0"/>
              <a:pPr/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3D2B-F74C-4DC7-B9DE-33733909C8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397B-92E9-4E8D-AC8E-277DE1A16FDB}" type="datetime1">
              <a:rPr lang="ko-KR" altLang="en-US" smtClean="0"/>
              <a:pPr/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3D2B-F74C-4DC7-B9DE-33733909C8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E3CB-BFC9-4F06-ABA0-86210E8B92B4}" type="datetime1">
              <a:rPr lang="ko-KR" altLang="en-US" smtClean="0"/>
              <a:pPr/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3D2B-F74C-4DC7-B9DE-33733909C8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4647-5EB7-4B4A-9376-F4752280DF2F}" type="datetime1">
              <a:rPr lang="ko-KR" altLang="en-US" smtClean="0"/>
              <a:pPr/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3D2B-F74C-4DC7-B9DE-33733909C8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B19E-CECB-487C-8300-9655828B2BD5}" type="datetime1">
              <a:rPr lang="ko-KR" altLang="en-US" smtClean="0"/>
              <a:pPr/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3D2B-F74C-4DC7-B9DE-33733909C8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F5B5-9944-46B7-B048-03A94D89D9DC}" type="datetime1">
              <a:rPr lang="ko-KR" altLang="en-US" smtClean="0"/>
              <a:pPr/>
              <a:t>2017-09-29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3D2B-F74C-4DC7-B9DE-33733909C8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99FE-A34F-40DB-9B44-BFD59B8B8DAC}" type="datetime1">
              <a:rPr lang="ko-KR" altLang="en-US" smtClean="0"/>
              <a:pPr/>
              <a:t>2017-09-29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3D2B-F74C-4DC7-B9DE-33733909C8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4112-2A21-4636-B6B7-844F57A6C00B}" type="datetime1">
              <a:rPr lang="ko-KR" altLang="en-US" smtClean="0"/>
              <a:pPr/>
              <a:t>2017-09-29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3D2B-F74C-4DC7-B9DE-33733909C8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A91A-499C-46DF-9439-C149B2993E85}" type="datetime1">
              <a:rPr lang="ko-KR" altLang="en-US" smtClean="0"/>
              <a:pPr/>
              <a:t>2017-09-29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3D2B-F74C-4DC7-B9DE-33733909C8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3530-DEA1-4CE1-9664-531EACBDD2B2}" type="datetime1">
              <a:rPr lang="ko-KR" altLang="en-US" smtClean="0"/>
              <a:pPr/>
              <a:t>2017-09-29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3D2B-F74C-4DC7-B9DE-33733909C8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7F7D-0C18-4076-9EB6-CAAD7C0FA46C}" type="datetime1">
              <a:rPr lang="ko-KR" altLang="en-US" smtClean="0"/>
              <a:pPr/>
              <a:t>2017-09-29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3D2B-F74C-4DC7-B9DE-33733909C8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393B9-2784-43D2-83D5-8DC779461650}" type="datetime1">
              <a:rPr lang="ko-KR" altLang="en-US" smtClean="0"/>
              <a:pPr/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43D2B-F74C-4DC7-B9DE-33733909C8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데이터베이스 응용 </a:t>
            </a:r>
            <a:r>
              <a:rPr lang="en-US" altLang="ko-KR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</a:t>
            </a:r>
            <a:b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4000" dirty="0"/>
              <a:t>과제</a:t>
            </a:r>
            <a:r>
              <a:rPr lang="en-US" altLang="ko-KR" sz="4000" dirty="0"/>
              <a:t>#1 </a:t>
            </a:r>
            <a:br>
              <a:rPr lang="en-US" altLang="ko-KR" sz="4000" dirty="0"/>
            </a:br>
            <a:r>
              <a:rPr lang="en-US" altLang="ko-KR" sz="1600" dirty="0"/>
              <a:t> </a:t>
            </a:r>
            <a:br>
              <a:rPr lang="en-US" altLang="ko-KR" sz="4000" dirty="0"/>
            </a:br>
            <a:r>
              <a:rPr lang="ko-KR" altLang="en-US" sz="4000" dirty="0"/>
              <a:t>수강신청 시스템</a:t>
            </a:r>
            <a:r>
              <a:rPr lang="en-US" altLang="ko-KR" sz="4000" dirty="0"/>
              <a:t> ER</a:t>
            </a:r>
            <a:r>
              <a:rPr lang="ko-KR" altLang="en-US" sz="4000" dirty="0"/>
              <a:t>다이어그램</a:t>
            </a:r>
            <a:b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3D2B-F74C-4DC7-B9DE-33733909C8B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/>
          <p:cNvSpPr/>
          <p:nvPr/>
        </p:nvSpPr>
        <p:spPr>
          <a:xfrm>
            <a:off x="61882" y="3958635"/>
            <a:ext cx="1428760" cy="541935"/>
          </a:xfrm>
          <a:prstGeom prst="flowChartProcess">
            <a:avLst/>
          </a:prstGeom>
          <a:solidFill>
            <a:srgbClr val="FF4B4B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학생</a:t>
            </a:r>
            <a:endParaRPr lang="en-US" altLang="ko-KR" b="1" dirty="0"/>
          </a:p>
        </p:txBody>
      </p:sp>
      <p:sp>
        <p:nvSpPr>
          <p:cNvPr id="6" name="순서도: 처리 5"/>
          <p:cNvSpPr/>
          <p:nvPr/>
        </p:nvSpPr>
        <p:spPr>
          <a:xfrm>
            <a:off x="61882" y="1357298"/>
            <a:ext cx="1428760" cy="541935"/>
          </a:xfrm>
          <a:prstGeom prst="flowChartProcess">
            <a:avLst/>
          </a:prstGeom>
          <a:solidFill>
            <a:srgbClr val="FF4B4B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교수</a:t>
            </a:r>
            <a:endParaRPr lang="en-US" altLang="ko-KR" b="1" dirty="0"/>
          </a:p>
        </p:txBody>
      </p:sp>
      <p:sp>
        <p:nvSpPr>
          <p:cNvPr id="8" name="순서도: 처리 7"/>
          <p:cNvSpPr/>
          <p:nvPr/>
        </p:nvSpPr>
        <p:spPr>
          <a:xfrm>
            <a:off x="5382407" y="428604"/>
            <a:ext cx="1428760" cy="541935"/>
          </a:xfrm>
          <a:prstGeom prst="flowChartProcess">
            <a:avLst/>
          </a:prstGeom>
          <a:solidFill>
            <a:srgbClr val="FF4B4B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강의실</a:t>
            </a:r>
            <a:endParaRPr lang="en-US" altLang="ko-KR" b="1" dirty="0"/>
          </a:p>
        </p:txBody>
      </p:sp>
      <p:sp>
        <p:nvSpPr>
          <p:cNvPr id="12" name="순서도: 처리 11"/>
          <p:cNvSpPr/>
          <p:nvPr/>
        </p:nvSpPr>
        <p:spPr>
          <a:xfrm>
            <a:off x="7715240" y="1214422"/>
            <a:ext cx="1428760" cy="541935"/>
          </a:xfrm>
          <a:prstGeom prst="flowChartProcess">
            <a:avLst/>
          </a:prstGeom>
          <a:solidFill>
            <a:srgbClr val="FF4B4B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수강</a:t>
            </a:r>
            <a:endParaRPr lang="en-US" altLang="ko-KR" b="1" dirty="0"/>
          </a:p>
          <a:p>
            <a:pPr algn="ctr"/>
            <a:r>
              <a:rPr lang="ko-KR" altLang="en-US" b="1" dirty="0"/>
              <a:t>기준인원</a:t>
            </a:r>
            <a:endParaRPr lang="en-US" altLang="ko-KR" b="1" dirty="0"/>
          </a:p>
        </p:txBody>
      </p:sp>
      <p:sp>
        <p:nvSpPr>
          <p:cNvPr id="14" name="순서도: 처리 13"/>
          <p:cNvSpPr/>
          <p:nvPr/>
        </p:nvSpPr>
        <p:spPr>
          <a:xfrm>
            <a:off x="7715240" y="428604"/>
            <a:ext cx="1428760" cy="541935"/>
          </a:xfrm>
          <a:prstGeom prst="flowChartProcess">
            <a:avLst/>
          </a:prstGeom>
          <a:solidFill>
            <a:srgbClr val="FF4B4B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수강신청</a:t>
            </a:r>
            <a:endParaRPr lang="en-US" altLang="ko-KR" b="1" dirty="0"/>
          </a:p>
          <a:p>
            <a:pPr algn="ctr"/>
            <a:r>
              <a:rPr lang="ko-KR" altLang="en-US" b="1" dirty="0"/>
              <a:t>학점</a:t>
            </a:r>
            <a:endParaRPr lang="en-US" altLang="ko-KR" b="1" dirty="0"/>
          </a:p>
        </p:txBody>
      </p:sp>
      <p:sp>
        <p:nvSpPr>
          <p:cNvPr id="16" name="순서도: 판단 15"/>
          <p:cNvSpPr/>
          <p:nvPr/>
        </p:nvSpPr>
        <p:spPr>
          <a:xfrm>
            <a:off x="1989121" y="3357562"/>
            <a:ext cx="1188000" cy="540000"/>
          </a:xfrm>
          <a:prstGeom prst="flowChartDecision">
            <a:avLst/>
          </a:prstGeom>
          <a:solidFill>
            <a:schemeClr val="accent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/>
              <a:t>수강</a:t>
            </a:r>
            <a:endParaRPr lang="en-US" altLang="ko-KR" sz="1600" b="1" spc="-300" dirty="0"/>
          </a:p>
          <a:p>
            <a:pPr algn="ctr"/>
            <a:r>
              <a:rPr lang="ko-KR" altLang="en-US" sz="1600" b="1" spc="-300" dirty="0"/>
              <a:t>신청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64024" y="33145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04580" y="330478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4" name="순서도: 판단 23"/>
          <p:cNvSpPr/>
          <p:nvPr/>
        </p:nvSpPr>
        <p:spPr>
          <a:xfrm>
            <a:off x="2004995" y="4246322"/>
            <a:ext cx="1188000" cy="540000"/>
          </a:xfrm>
          <a:prstGeom prst="flowChartDecision">
            <a:avLst/>
          </a:prstGeom>
          <a:solidFill>
            <a:schemeClr val="accent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/>
              <a:t>수강취소</a:t>
            </a:r>
            <a:endParaRPr lang="en-US" altLang="ko-KR" sz="1600" b="1" spc="-300" dirty="0"/>
          </a:p>
        </p:txBody>
      </p:sp>
      <p:cxnSp>
        <p:nvCxnSpPr>
          <p:cNvPr id="25" name="직선 연결선 24"/>
          <p:cNvCxnSpPr>
            <a:stCxn id="7" idx="0"/>
            <a:endCxn id="26" idx="2"/>
          </p:cNvCxnSpPr>
          <p:nvPr/>
        </p:nvCxnSpPr>
        <p:spPr>
          <a:xfrm rot="16200000" flipV="1">
            <a:off x="3029198" y="2605340"/>
            <a:ext cx="1245950" cy="1401502"/>
          </a:xfrm>
          <a:prstGeom prst="line">
            <a:avLst/>
          </a:prstGeom>
          <a:ln w="63500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판단 25"/>
          <p:cNvSpPr/>
          <p:nvPr/>
        </p:nvSpPr>
        <p:spPr>
          <a:xfrm>
            <a:off x="2357422" y="2143116"/>
            <a:ext cx="1188000" cy="540000"/>
          </a:xfrm>
          <a:prstGeom prst="flowChartDecision">
            <a:avLst/>
          </a:prstGeom>
          <a:solidFill>
            <a:schemeClr val="accent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/>
              <a:t>강의</a:t>
            </a:r>
            <a:endParaRPr lang="en-US" altLang="ko-KR" sz="1600" b="1" spc="-300" dirty="0"/>
          </a:p>
          <a:p>
            <a:pPr algn="ctr"/>
            <a:r>
              <a:rPr lang="ko-KR" altLang="en-US" sz="1600" b="1" spc="-300" dirty="0"/>
              <a:t>담당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3108" y="200024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14678" y="257174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0" name="직선 연결선 29"/>
          <p:cNvCxnSpPr>
            <a:stCxn id="6" idx="3"/>
            <a:endCxn id="26" idx="1"/>
          </p:cNvCxnSpPr>
          <p:nvPr/>
        </p:nvCxnSpPr>
        <p:spPr>
          <a:xfrm>
            <a:off x="1490642" y="1628266"/>
            <a:ext cx="866780" cy="78485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191070" y="2143116"/>
            <a:ext cx="1188000" cy="1204921"/>
            <a:chOff x="1714480" y="1501280"/>
            <a:chExt cx="1120782" cy="1238856"/>
          </a:xfrm>
        </p:grpSpPr>
        <p:sp>
          <p:nvSpPr>
            <p:cNvPr id="35" name="순서도: 판단 34"/>
            <p:cNvSpPr/>
            <p:nvPr/>
          </p:nvSpPr>
          <p:spPr>
            <a:xfrm>
              <a:off x="1714480" y="1795080"/>
              <a:ext cx="1120782" cy="555208"/>
            </a:xfrm>
            <a:prstGeom prst="flowChartDecision">
              <a:avLst/>
            </a:prstGeom>
            <a:solidFill>
              <a:schemeClr val="accent3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/>
                <a:t>지도</a:t>
              </a:r>
              <a:endParaRPr lang="en-US" altLang="ko-KR" sz="1600" b="1" spc="-3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65525" y="2370804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41023" y="1501280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cxnSp>
        <p:nvCxnSpPr>
          <p:cNvPr id="38" name="직선 연결선 37"/>
          <p:cNvCxnSpPr>
            <a:stCxn id="5" idx="0"/>
          </p:cNvCxnSpPr>
          <p:nvPr/>
        </p:nvCxnSpPr>
        <p:spPr>
          <a:xfrm rot="5400000" flipH="1" flipV="1">
            <a:off x="285783" y="3459348"/>
            <a:ext cx="989767" cy="8808"/>
          </a:xfrm>
          <a:prstGeom prst="line">
            <a:avLst/>
          </a:prstGeom>
          <a:ln w="63500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</p:cNvCxnSpPr>
          <p:nvPr/>
        </p:nvCxnSpPr>
        <p:spPr>
          <a:xfrm rot="16200000" flipH="1">
            <a:off x="515849" y="2159646"/>
            <a:ext cx="529635" cy="880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판단 43"/>
          <p:cNvSpPr/>
          <p:nvPr/>
        </p:nvSpPr>
        <p:spPr>
          <a:xfrm>
            <a:off x="5348294" y="3923246"/>
            <a:ext cx="1188000" cy="540000"/>
          </a:xfrm>
          <a:prstGeom prst="flowChartDecision">
            <a:avLst/>
          </a:prstGeom>
          <a:solidFill>
            <a:schemeClr val="accent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/>
              <a:t>개설</a:t>
            </a:r>
            <a:endParaRPr lang="en-US" altLang="ko-KR" sz="1600" b="1" spc="-300" dirty="0"/>
          </a:p>
          <a:p>
            <a:pPr algn="ctr"/>
            <a:r>
              <a:rPr lang="ko-KR" altLang="en-US" sz="1600" b="1" spc="-300" dirty="0"/>
              <a:t>등록</a:t>
            </a:r>
          </a:p>
        </p:txBody>
      </p:sp>
      <p:cxnSp>
        <p:nvCxnSpPr>
          <p:cNvPr id="45" name="직선 연결선 44"/>
          <p:cNvCxnSpPr>
            <a:stCxn id="44" idx="1"/>
            <a:endCxn id="7" idx="3"/>
          </p:cNvCxnSpPr>
          <p:nvPr/>
        </p:nvCxnSpPr>
        <p:spPr>
          <a:xfrm rot="10800000" flipV="1">
            <a:off x="5067304" y="4193246"/>
            <a:ext cx="280990" cy="6788"/>
          </a:xfrm>
          <a:prstGeom prst="line">
            <a:avLst/>
          </a:prstGeom>
          <a:ln w="63500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44" idx="3"/>
            <a:endCxn id="9" idx="1"/>
          </p:cNvCxnSpPr>
          <p:nvPr/>
        </p:nvCxnSpPr>
        <p:spPr>
          <a:xfrm>
            <a:off x="6536294" y="4193246"/>
            <a:ext cx="240760" cy="272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판단 50"/>
          <p:cNvSpPr/>
          <p:nvPr/>
        </p:nvSpPr>
        <p:spPr>
          <a:xfrm>
            <a:off x="5419731" y="1613505"/>
            <a:ext cx="1357322" cy="540000"/>
          </a:xfrm>
          <a:prstGeom prst="flowChartDecision">
            <a:avLst/>
          </a:prstGeom>
          <a:solidFill>
            <a:schemeClr val="accent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/>
              <a:t>강의실</a:t>
            </a:r>
            <a:endParaRPr lang="en-US" altLang="ko-KR" sz="1600" b="1" spc="-300" dirty="0"/>
          </a:p>
          <a:p>
            <a:pPr algn="ctr"/>
            <a:r>
              <a:rPr lang="ko-KR" altLang="en-US" sz="1600" b="1" spc="-300" dirty="0"/>
              <a:t>사용</a:t>
            </a:r>
          </a:p>
        </p:txBody>
      </p:sp>
      <p:cxnSp>
        <p:nvCxnSpPr>
          <p:cNvPr id="52" name="직선 연결선 51"/>
          <p:cNvCxnSpPr>
            <a:stCxn id="51" idx="0"/>
            <a:endCxn id="8" idx="2"/>
          </p:cNvCxnSpPr>
          <p:nvPr/>
        </p:nvCxnSpPr>
        <p:spPr>
          <a:xfrm rot="16200000" flipV="1">
            <a:off x="5776107" y="1291219"/>
            <a:ext cx="642966" cy="160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96156" y="5467364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선수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15272" y="3000372"/>
            <a:ext cx="857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동일</a:t>
            </a:r>
            <a:endParaRPr lang="en-US" altLang="ko-KR" sz="1600" dirty="0"/>
          </a:p>
          <a:p>
            <a:r>
              <a:rPr lang="ko-KR" altLang="en-US" sz="1600" dirty="0"/>
              <a:t>대체</a:t>
            </a:r>
            <a:endParaRPr lang="en-US" altLang="ko-KR" sz="1600" dirty="0"/>
          </a:p>
        </p:txBody>
      </p:sp>
      <p:sp>
        <p:nvSpPr>
          <p:cNvPr id="59" name="순서도: 판단 58"/>
          <p:cNvSpPr/>
          <p:nvPr/>
        </p:nvSpPr>
        <p:spPr>
          <a:xfrm>
            <a:off x="7429520" y="5929330"/>
            <a:ext cx="1357322" cy="540000"/>
          </a:xfrm>
          <a:prstGeom prst="flowChartDecision">
            <a:avLst/>
          </a:prstGeom>
          <a:solidFill>
            <a:schemeClr val="accent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 err="1"/>
              <a:t>선이수</a:t>
            </a:r>
            <a:endParaRPr lang="en-US" altLang="ko-KR" sz="1600" b="1" spc="-300" dirty="0"/>
          </a:p>
          <a:p>
            <a:pPr algn="ctr"/>
            <a:r>
              <a:rPr lang="ko-KR" altLang="en-US" sz="1600" b="1" spc="-300" dirty="0"/>
              <a:t>교과</a:t>
            </a:r>
          </a:p>
        </p:txBody>
      </p:sp>
      <p:sp>
        <p:nvSpPr>
          <p:cNvPr id="71" name="순서도: 판단 70"/>
          <p:cNvSpPr/>
          <p:nvPr/>
        </p:nvSpPr>
        <p:spPr>
          <a:xfrm>
            <a:off x="3772499" y="6000768"/>
            <a:ext cx="1188000" cy="540000"/>
          </a:xfrm>
          <a:prstGeom prst="flowChartDecision">
            <a:avLst/>
          </a:prstGeom>
          <a:solidFill>
            <a:schemeClr val="accent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/>
              <a:t>이수</a:t>
            </a:r>
            <a:endParaRPr lang="en-US" altLang="ko-KR" sz="1600" b="1" spc="-300" dirty="0"/>
          </a:p>
          <a:p>
            <a:pPr algn="ctr"/>
            <a:r>
              <a:rPr lang="ko-KR" altLang="en-US" sz="1600" b="1" spc="-300" dirty="0"/>
              <a:t>과정</a:t>
            </a:r>
          </a:p>
        </p:txBody>
      </p:sp>
      <p:cxnSp>
        <p:nvCxnSpPr>
          <p:cNvPr id="72" name="Shape 169"/>
          <p:cNvCxnSpPr>
            <a:endCxn id="71" idx="3"/>
          </p:cNvCxnSpPr>
          <p:nvPr/>
        </p:nvCxnSpPr>
        <p:spPr>
          <a:xfrm rot="10800000" flipV="1">
            <a:off x="4960500" y="4357694"/>
            <a:ext cx="2959563" cy="1913074"/>
          </a:xfrm>
          <a:prstGeom prst="bentConnector3">
            <a:avLst>
              <a:gd name="adj1" fmla="val 46217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166"/>
          <p:cNvCxnSpPr>
            <a:stCxn id="5" idx="2"/>
            <a:endCxn id="71" idx="1"/>
          </p:cNvCxnSpPr>
          <p:nvPr/>
        </p:nvCxnSpPr>
        <p:spPr>
          <a:xfrm rot="16200000" flipH="1">
            <a:off x="1389281" y="3887550"/>
            <a:ext cx="1770198" cy="2996237"/>
          </a:xfrm>
          <a:prstGeom prst="bentConnector2">
            <a:avLst/>
          </a:prstGeom>
          <a:ln w="63500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판단 88"/>
          <p:cNvSpPr/>
          <p:nvPr/>
        </p:nvSpPr>
        <p:spPr>
          <a:xfrm>
            <a:off x="6705584" y="2428868"/>
            <a:ext cx="1643074" cy="754314"/>
          </a:xfrm>
          <a:prstGeom prst="flowChartDecision">
            <a:avLst/>
          </a:prstGeom>
          <a:solidFill>
            <a:schemeClr val="accent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/>
              <a:t>동일</a:t>
            </a:r>
            <a:endParaRPr lang="en-US" altLang="ko-KR" sz="1600" b="1" spc="-300" dirty="0"/>
          </a:p>
          <a:p>
            <a:pPr algn="ctr"/>
            <a:r>
              <a:rPr lang="ko-KR" altLang="en-US" sz="1600" b="1" spc="-300" dirty="0"/>
              <a:t>대체</a:t>
            </a:r>
            <a:endParaRPr lang="en-US" altLang="ko-KR" sz="1600" b="1" spc="-300" dirty="0"/>
          </a:p>
          <a:p>
            <a:pPr algn="ctr"/>
            <a:r>
              <a:rPr lang="ko-KR" altLang="en-US" sz="1600" b="1" spc="-300" dirty="0"/>
              <a:t>과목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696354" y="5487431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후수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215074" y="3000372"/>
            <a:ext cx="857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종전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9" name="순서도: 처리 8"/>
          <p:cNvSpPr/>
          <p:nvPr/>
        </p:nvSpPr>
        <p:spPr>
          <a:xfrm>
            <a:off x="6777054" y="3925003"/>
            <a:ext cx="1428760" cy="541935"/>
          </a:xfrm>
          <a:prstGeom prst="flowChartProcess">
            <a:avLst/>
          </a:prstGeom>
          <a:solidFill>
            <a:srgbClr val="FF4B4B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교과과정</a:t>
            </a:r>
            <a:endParaRPr lang="en-US" altLang="ko-KR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779797" y="445052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115635" y="447199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419468" y="591718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4891091" y="591028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419864" y="385762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5133980" y="385762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5786446" y="234528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786446" y="120228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429388" y="32146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7500958" y="321944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7215206" y="521495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8696354" y="520167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65" name="Shape 169"/>
          <p:cNvCxnSpPr>
            <a:stCxn id="7" idx="1"/>
            <a:endCxn id="16" idx="3"/>
          </p:cNvCxnSpPr>
          <p:nvPr/>
        </p:nvCxnSpPr>
        <p:spPr>
          <a:xfrm rot="10800000">
            <a:off x="3177122" y="3627562"/>
            <a:ext cx="461423" cy="5724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169"/>
          <p:cNvCxnSpPr>
            <a:stCxn id="7" idx="1"/>
            <a:endCxn id="24" idx="3"/>
          </p:cNvCxnSpPr>
          <p:nvPr/>
        </p:nvCxnSpPr>
        <p:spPr>
          <a:xfrm rot="10800000" flipV="1">
            <a:off x="3192996" y="4200034"/>
            <a:ext cx="445549" cy="3162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hape 169"/>
          <p:cNvCxnSpPr>
            <a:stCxn id="24" idx="1"/>
            <a:endCxn id="5" idx="3"/>
          </p:cNvCxnSpPr>
          <p:nvPr/>
        </p:nvCxnSpPr>
        <p:spPr>
          <a:xfrm rot="10800000">
            <a:off x="1490643" y="4229604"/>
            <a:ext cx="514353" cy="286719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169"/>
          <p:cNvCxnSpPr>
            <a:stCxn id="51" idx="2"/>
          </p:cNvCxnSpPr>
          <p:nvPr/>
        </p:nvCxnSpPr>
        <p:spPr>
          <a:xfrm rot="5400000">
            <a:off x="4335498" y="2309047"/>
            <a:ext cx="1918436" cy="16073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166"/>
          <p:cNvCxnSpPr>
            <a:stCxn id="5" idx="3"/>
            <a:endCxn id="16" idx="1"/>
          </p:cNvCxnSpPr>
          <p:nvPr/>
        </p:nvCxnSpPr>
        <p:spPr>
          <a:xfrm flipV="1">
            <a:off x="1490642" y="3627562"/>
            <a:ext cx="498479" cy="602041"/>
          </a:xfrm>
          <a:prstGeom prst="bentConnector3">
            <a:avLst>
              <a:gd name="adj1" fmla="val 50000"/>
            </a:avLst>
          </a:prstGeom>
          <a:ln w="63500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처리 6"/>
          <p:cNvSpPr/>
          <p:nvPr/>
        </p:nvSpPr>
        <p:spPr>
          <a:xfrm>
            <a:off x="3638544" y="3929066"/>
            <a:ext cx="1428760" cy="541935"/>
          </a:xfrm>
          <a:prstGeom prst="flowChartProcess">
            <a:avLst/>
          </a:prstGeom>
          <a:solidFill>
            <a:srgbClr val="FF4B4B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개설강좌</a:t>
            </a:r>
            <a:endParaRPr lang="en-US" altLang="ko-KR" b="1" dirty="0"/>
          </a:p>
        </p:txBody>
      </p:sp>
      <p:cxnSp>
        <p:nvCxnSpPr>
          <p:cNvPr id="97" name="Shape 169"/>
          <p:cNvCxnSpPr>
            <a:stCxn id="89" idx="3"/>
            <a:endCxn id="9" idx="0"/>
          </p:cNvCxnSpPr>
          <p:nvPr/>
        </p:nvCxnSpPr>
        <p:spPr>
          <a:xfrm flipH="1">
            <a:off x="7491434" y="2806025"/>
            <a:ext cx="857224" cy="1118978"/>
          </a:xfrm>
          <a:prstGeom prst="bentConnector4">
            <a:avLst>
              <a:gd name="adj1" fmla="val 2223"/>
              <a:gd name="adj2" fmla="val 6685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169"/>
          <p:cNvCxnSpPr>
            <a:stCxn id="89" idx="1"/>
            <a:endCxn id="9" idx="0"/>
          </p:cNvCxnSpPr>
          <p:nvPr/>
        </p:nvCxnSpPr>
        <p:spPr>
          <a:xfrm rot="10800000" flipH="1" flipV="1">
            <a:off x="6705584" y="2806025"/>
            <a:ext cx="785850" cy="1118978"/>
          </a:xfrm>
          <a:prstGeom prst="bentConnector4">
            <a:avLst>
              <a:gd name="adj1" fmla="val 2424"/>
              <a:gd name="adj2" fmla="val 6685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169"/>
          <p:cNvCxnSpPr>
            <a:stCxn id="9" idx="2"/>
            <a:endCxn id="59" idx="3"/>
          </p:cNvCxnSpPr>
          <p:nvPr/>
        </p:nvCxnSpPr>
        <p:spPr>
          <a:xfrm rot="16200000" flipH="1">
            <a:off x="7272942" y="4685430"/>
            <a:ext cx="1732392" cy="1295408"/>
          </a:xfrm>
          <a:prstGeom prst="bentConnector4">
            <a:avLst>
              <a:gd name="adj1" fmla="val 42207"/>
              <a:gd name="adj2" fmla="val 117647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169"/>
          <p:cNvCxnSpPr>
            <a:stCxn id="9" idx="2"/>
            <a:endCxn id="59" idx="1"/>
          </p:cNvCxnSpPr>
          <p:nvPr/>
        </p:nvCxnSpPr>
        <p:spPr>
          <a:xfrm rot="5400000">
            <a:off x="6594281" y="5302177"/>
            <a:ext cx="1732392" cy="61914"/>
          </a:xfrm>
          <a:prstGeom prst="bentConnector4">
            <a:avLst>
              <a:gd name="adj1" fmla="val 42207"/>
              <a:gd name="adj2" fmla="val 469222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순서도: 처리 13"/>
          <p:cNvSpPr/>
          <p:nvPr/>
        </p:nvSpPr>
        <p:spPr>
          <a:xfrm>
            <a:off x="1599597" y="214290"/>
            <a:ext cx="1428760" cy="541935"/>
          </a:xfrm>
          <a:prstGeom prst="flowChartProcess">
            <a:avLst/>
          </a:prstGeom>
          <a:solidFill>
            <a:srgbClr val="FF4B4B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학생</a:t>
            </a:r>
            <a:endParaRPr lang="en-US" altLang="ko-KR" b="1" dirty="0"/>
          </a:p>
        </p:txBody>
      </p:sp>
      <p:sp>
        <p:nvSpPr>
          <p:cNvPr id="15" name="타원 14"/>
          <p:cNvSpPr/>
          <p:nvPr/>
        </p:nvSpPr>
        <p:spPr>
          <a:xfrm>
            <a:off x="0" y="857232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학번</a:t>
            </a:r>
          </a:p>
        </p:txBody>
      </p:sp>
      <p:sp>
        <p:nvSpPr>
          <p:cNvPr id="16" name="타원 15"/>
          <p:cNvSpPr/>
          <p:nvPr/>
        </p:nvSpPr>
        <p:spPr>
          <a:xfrm>
            <a:off x="0" y="2214554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성명</a:t>
            </a:r>
          </a:p>
        </p:txBody>
      </p:sp>
      <p:sp>
        <p:nvSpPr>
          <p:cNvPr id="17" name="타원 16"/>
          <p:cNvSpPr/>
          <p:nvPr/>
        </p:nvSpPr>
        <p:spPr>
          <a:xfrm>
            <a:off x="0" y="1571612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학년</a:t>
            </a:r>
          </a:p>
        </p:txBody>
      </p:sp>
      <p:sp>
        <p:nvSpPr>
          <p:cNvPr id="18" name="타원 17"/>
          <p:cNvSpPr/>
          <p:nvPr/>
        </p:nvSpPr>
        <p:spPr>
          <a:xfrm>
            <a:off x="3500430" y="1571612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학적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상태</a:t>
            </a:r>
          </a:p>
        </p:txBody>
      </p:sp>
      <p:cxnSp>
        <p:nvCxnSpPr>
          <p:cNvPr id="20" name="직선 연결선 19"/>
          <p:cNvCxnSpPr>
            <a:stCxn id="15" idx="6"/>
            <a:endCxn id="14" idx="2"/>
          </p:cNvCxnSpPr>
          <p:nvPr/>
        </p:nvCxnSpPr>
        <p:spPr>
          <a:xfrm flipV="1">
            <a:off x="1428760" y="756225"/>
            <a:ext cx="885217" cy="38675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7" idx="7"/>
            <a:endCxn id="14" idx="2"/>
          </p:cNvCxnSpPr>
          <p:nvPr/>
        </p:nvCxnSpPr>
        <p:spPr>
          <a:xfrm rot="5400000" flipH="1" flipV="1">
            <a:off x="1317209" y="658539"/>
            <a:ext cx="899082" cy="109445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6" idx="2"/>
            <a:endCxn id="14" idx="2"/>
          </p:cNvCxnSpPr>
          <p:nvPr/>
        </p:nvCxnSpPr>
        <p:spPr>
          <a:xfrm rot="10800000">
            <a:off x="2313978" y="756226"/>
            <a:ext cx="1257891" cy="31532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4" idx="2"/>
            <a:endCxn id="16" idx="7"/>
          </p:cNvCxnSpPr>
          <p:nvPr/>
        </p:nvCxnSpPr>
        <p:spPr>
          <a:xfrm rot="5400000">
            <a:off x="995738" y="980010"/>
            <a:ext cx="1542024" cy="109445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4" idx="2"/>
            <a:endCxn id="18" idx="1"/>
          </p:cNvCxnSpPr>
          <p:nvPr/>
        </p:nvCxnSpPr>
        <p:spPr>
          <a:xfrm rot="16200000" flipH="1">
            <a:off x="2562281" y="507921"/>
            <a:ext cx="899082" cy="139569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571868" y="785794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소속</a:t>
            </a:r>
            <a:endParaRPr lang="en-US" altLang="ko-KR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학과코드</a:t>
            </a:r>
          </a:p>
        </p:txBody>
      </p:sp>
      <p:sp>
        <p:nvSpPr>
          <p:cNvPr id="28" name="타원 27"/>
          <p:cNvSpPr/>
          <p:nvPr/>
        </p:nvSpPr>
        <p:spPr>
          <a:xfrm>
            <a:off x="2143108" y="3000372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입학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구분</a:t>
            </a:r>
          </a:p>
        </p:txBody>
      </p:sp>
      <p:sp>
        <p:nvSpPr>
          <p:cNvPr id="46" name="타원 45"/>
          <p:cNvSpPr/>
          <p:nvPr/>
        </p:nvSpPr>
        <p:spPr>
          <a:xfrm>
            <a:off x="3214678" y="2428868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휴대전화번호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7" name="직선 연결선 46"/>
          <p:cNvCxnSpPr>
            <a:stCxn id="14" idx="2"/>
            <a:endCxn id="46" idx="1"/>
          </p:cNvCxnSpPr>
          <p:nvPr/>
        </p:nvCxnSpPr>
        <p:spPr>
          <a:xfrm rot="16200000" flipH="1">
            <a:off x="1990777" y="1079425"/>
            <a:ext cx="1756338" cy="110993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428596" y="2928934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E-mail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주소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7" name="직선 연결선 36"/>
          <p:cNvCxnSpPr>
            <a:stCxn id="14" idx="2"/>
            <a:endCxn id="51" idx="7"/>
          </p:cNvCxnSpPr>
          <p:nvPr/>
        </p:nvCxnSpPr>
        <p:spPr>
          <a:xfrm rot="5400000">
            <a:off x="852846" y="1551498"/>
            <a:ext cx="2256404" cy="66585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2"/>
            <a:endCxn id="28" idx="0"/>
          </p:cNvCxnSpPr>
          <p:nvPr/>
        </p:nvCxnSpPr>
        <p:spPr>
          <a:xfrm rot="16200000" flipH="1">
            <a:off x="1463659" y="1606542"/>
            <a:ext cx="2244147" cy="54351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처리 44"/>
          <p:cNvSpPr/>
          <p:nvPr/>
        </p:nvSpPr>
        <p:spPr>
          <a:xfrm>
            <a:off x="5357786" y="4071942"/>
            <a:ext cx="1428760" cy="541935"/>
          </a:xfrm>
          <a:prstGeom prst="flowChartProcess">
            <a:avLst/>
          </a:prstGeom>
          <a:solidFill>
            <a:srgbClr val="FF4B4B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개설강좌</a:t>
            </a:r>
            <a:endParaRPr lang="en-US" altLang="ko-KR" b="1" dirty="0"/>
          </a:p>
        </p:txBody>
      </p:sp>
      <p:sp>
        <p:nvSpPr>
          <p:cNvPr id="48" name="타원 47"/>
          <p:cNvSpPr/>
          <p:nvPr/>
        </p:nvSpPr>
        <p:spPr>
          <a:xfrm>
            <a:off x="4500530" y="5715016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개설년도</a:t>
            </a:r>
            <a:endParaRPr lang="ko-KR" altLang="en-US" sz="16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928894" y="5143512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개설교과목코드</a:t>
            </a:r>
          </a:p>
        </p:txBody>
      </p:sp>
      <p:sp>
        <p:nvSpPr>
          <p:cNvPr id="50" name="타원 49"/>
          <p:cNvSpPr/>
          <p:nvPr/>
        </p:nvSpPr>
        <p:spPr>
          <a:xfrm>
            <a:off x="6643670" y="5715016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개설학기</a:t>
            </a:r>
          </a:p>
        </p:txBody>
      </p:sp>
      <p:sp>
        <p:nvSpPr>
          <p:cNvPr id="52" name="타원 51"/>
          <p:cNvSpPr/>
          <p:nvPr/>
        </p:nvSpPr>
        <p:spPr>
          <a:xfrm>
            <a:off x="7715240" y="4929198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분반번호</a:t>
            </a:r>
          </a:p>
        </p:txBody>
      </p:sp>
      <p:cxnSp>
        <p:nvCxnSpPr>
          <p:cNvPr id="53" name="직선 연결선 52"/>
          <p:cNvCxnSpPr>
            <a:stCxn id="45" idx="2"/>
            <a:endCxn id="49" idx="7"/>
          </p:cNvCxnSpPr>
          <p:nvPr/>
        </p:nvCxnSpPr>
        <p:spPr>
          <a:xfrm rot="5400000">
            <a:off x="4803627" y="3958668"/>
            <a:ext cx="613330" cy="192374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5" idx="2"/>
            <a:endCxn id="48" idx="0"/>
          </p:cNvCxnSpPr>
          <p:nvPr/>
        </p:nvCxnSpPr>
        <p:spPr>
          <a:xfrm rot="5400000">
            <a:off x="5092969" y="4735818"/>
            <a:ext cx="1101139" cy="85725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5" idx="2"/>
            <a:endCxn id="50" idx="1"/>
          </p:cNvCxnSpPr>
          <p:nvPr/>
        </p:nvCxnSpPr>
        <p:spPr>
          <a:xfrm rot="16200000" flipH="1">
            <a:off x="5870119" y="4815923"/>
            <a:ext cx="1184834" cy="78074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5" idx="2"/>
            <a:endCxn id="52" idx="2"/>
          </p:cNvCxnSpPr>
          <p:nvPr/>
        </p:nvCxnSpPr>
        <p:spPr>
          <a:xfrm rot="16200000" flipH="1">
            <a:off x="6593167" y="4092876"/>
            <a:ext cx="601073" cy="164307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처리 6"/>
          <p:cNvSpPr/>
          <p:nvPr/>
        </p:nvSpPr>
        <p:spPr>
          <a:xfrm>
            <a:off x="1928794" y="357166"/>
            <a:ext cx="1428760" cy="541935"/>
          </a:xfrm>
          <a:prstGeom prst="flowChartProcess">
            <a:avLst/>
          </a:prstGeom>
          <a:solidFill>
            <a:srgbClr val="FF4B4B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교수</a:t>
            </a:r>
            <a:endParaRPr lang="en-US" altLang="ko-KR" b="1" dirty="0"/>
          </a:p>
        </p:txBody>
      </p:sp>
      <p:sp>
        <p:nvSpPr>
          <p:cNvPr id="8" name="타원 7"/>
          <p:cNvSpPr/>
          <p:nvPr/>
        </p:nvSpPr>
        <p:spPr>
          <a:xfrm>
            <a:off x="285720" y="756225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교직원코드</a:t>
            </a:r>
          </a:p>
        </p:txBody>
      </p:sp>
      <p:sp>
        <p:nvSpPr>
          <p:cNvPr id="9" name="타원 8"/>
          <p:cNvSpPr/>
          <p:nvPr/>
        </p:nvSpPr>
        <p:spPr>
          <a:xfrm>
            <a:off x="500034" y="1428736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성명</a:t>
            </a:r>
          </a:p>
        </p:txBody>
      </p:sp>
      <p:sp>
        <p:nvSpPr>
          <p:cNvPr id="11" name="타원 10"/>
          <p:cNvSpPr/>
          <p:nvPr/>
        </p:nvSpPr>
        <p:spPr>
          <a:xfrm>
            <a:off x="3143240" y="2214554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연락처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357554" y="1500174"/>
            <a:ext cx="1571636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소속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학과코드</a:t>
            </a:r>
          </a:p>
        </p:txBody>
      </p:sp>
      <p:sp>
        <p:nvSpPr>
          <p:cNvPr id="13" name="타원 12"/>
          <p:cNvSpPr/>
          <p:nvPr/>
        </p:nvSpPr>
        <p:spPr>
          <a:xfrm>
            <a:off x="3571868" y="756225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직급</a:t>
            </a:r>
          </a:p>
        </p:txBody>
      </p:sp>
      <p:cxnSp>
        <p:nvCxnSpPr>
          <p:cNvPr id="14" name="직선 연결선 13"/>
          <p:cNvCxnSpPr>
            <a:stCxn id="8" idx="6"/>
            <a:endCxn id="7" idx="2"/>
          </p:cNvCxnSpPr>
          <p:nvPr/>
        </p:nvCxnSpPr>
        <p:spPr>
          <a:xfrm flipV="1">
            <a:off x="1714480" y="899101"/>
            <a:ext cx="928694" cy="14287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3" idx="2"/>
            <a:endCxn id="7" idx="2"/>
          </p:cNvCxnSpPr>
          <p:nvPr/>
        </p:nvCxnSpPr>
        <p:spPr>
          <a:xfrm rot="10800000">
            <a:off x="2643174" y="899101"/>
            <a:ext cx="928694" cy="14287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7" idx="2"/>
            <a:endCxn id="12" idx="1"/>
          </p:cNvCxnSpPr>
          <p:nvPr/>
        </p:nvCxnSpPr>
        <p:spPr>
          <a:xfrm rot="16200000" flipH="1">
            <a:off x="2773060" y="769214"/>
            <a:ext cx="684768" cy="94454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2"/>
            <a:endCxn id="9" idx="7"/>
          </p:cNvCxnSpPr>
          <p:nvPr/>
        </p:nvCxnSpPr>
        <p:spPr>
          <a:xfrm rot="5400000">
            <a:off x="1874701" y="743958"/>
            <a:ext cx="613330" cy="92361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2"/>
            <a:endCxn id="11" idx="1"/>
          </p:cNvCxnSpPr>
          <p:nvPr/>
        </p:nvCxnSpPr>
        <p:spPr>
          <a:xfrm rot="16200000" flipH="1">
            <a:off x="2298251" y="1244023"/>
            <a:ext cx="1399148" cy="70930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4413" y="2333968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E-mail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주소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5000628" y="3929066"/>
            <a:ext cx="1428760" cy="541935"/>
          </a:xfrm>
          <a:prstGeom prst="flowChartProcess">
            <a:avLst/>
          </a:prstGeom>
          <a:solidFill>
            <a:srgbClr val="FF4B4B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강의실</a:t>
            </a:r>
            <a:endParaRPr lang="en-US" altLang="ko-KR" b="1" dirty="0"/>
          </a:p>
        </p:txBody>
      </p:sp>
      <p:sp>
        <p:nvSpPr>
          <p:cNvPr id="28" name="타원 27"/>
          <p:cNvSpPr/>
          <p:nvPr/>
        </p:nvSpPr>
        <p:spPr>
          <a:xfrm>
            <a:off x="3214678" y="4643446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강의실</a:t>
            </a:r>
            <a:endParaRPr lang="en-US" altLang="ko-KR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코드</a:t>
            </a:r>
          </a:p>
        </p:txBody>
      </p:sp>
      <p:sp>
        <p:nvSpPr>
          <p:cNvPr id="29" name="타원 28"/>
          <p:cNvSpPr/>
          <p:nvPr/>
        </p:nvSpPr>
        <p:spPr>
          <a:xfrm>
            <a:off x="3786214" y="5500702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강의실명</a:t>
            </a:r>
          </a:p>
        </p:txBody>
      </p:sp>
      <p:sp>
        <p:nvSpPr>
          <p:cNvPr id="30" name="타원 29"/>
          <p:cNvSpPr/>
          <p:nvPr/>
        </p:nvSpPr>
        <p:spPr>
          <a:xfrm>
            <a:off x="5572164" y="5857892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좌석수</a:t>
            </a:r>
            <a:endParaRPr lang="ko-KR" altLang="en-US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286544" y="5000636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강의실</a:t>
            </a:r>
            <a:endParaRPr lang="en-US" altLang="ko-KR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구분</a:t>
            </a:r>
          </a:p>
        </p:txBody>
      </p:sp>
      <p:cxnSp>
        <p:nvCxnSpPr>
          <p:cNvPr id="32" name="직선 연결선 31"/>
          <p:cNvCxnSpPr>
            <a:stCxn id="27" idx="2"/>
            <a:endCxn id="30" idx="0"/>
          </p:cNvCxnSpPr>
          <p:nvPr/>
        </p:nvCxnSpPr>
        <p:spPr>
          <a:xfrm rot="16200000" flipH="1">
            <a:off x="5307331" y="4878678"/>
            <a:ext cx="1386891" cy="57153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7" idx="2"/>
            <a:endCxn id="28" idx="6"/>
          </p:cNvCxnSpPr>
          <p:nvPr/>
        </p:nvCxnSpPr>
        <p:spPr>
          <a:xfrm rot="5400000">
            <a:off x="4950125" y="4164314"/>
            <a:ext cx="458197" cy="107157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7" idx="2"/>
            <a:endCxn id="29" idx="7"/>
          </p:cNvCxnSpPr>
          <p:nvPr/>
        </p:nvCxnSpPr>
        <p:spPr>
          <a:xfrm rot="5400000">
            <a:off x="4803675" y="4673064"/>
            <a:ext cx="1113396" cy="70927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7" idx="2"/>
            <a:endCxn id="31" idx="1"/>
          </p:cNvCxnSpPr>
          <p:nvPr/>
        </p:nvCxnSpPr>
        <p:spPr>
          <a:xfrm rot="16200000" flipH="1">
            <a:off x="5798729" y="4387279"/>
            <a:ext cx="613330" cy="78077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59490A9-206C-469A-B225-9C71D12E3E68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flipH="1">
            <a:off x="1928793" y="899101"/>
            <a:ext cx="714381" cy="143486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/>
          <p:cNvSpPr/>
          <p:nvPr/>
        </p:nvSpPr>
        <p:spPr>
          <a:xfrm>
            <a:off x="3857620" y="571480"/>
            <a:ext cx="1428760" cy="541935"/>
          </a:xfrm>
          <a:prstGeom prst="flowChartProcess">
            <a:avLst/>
          </a:prstGeom>
          <a:solidFill>
            <a:srgbClr val="FF4B4B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수강</a:t>
            </a:r>
            <a:endParaRPr lang="en-US" altLang="ko-KR" b="1" dirty="0"/>
          </a:p>
          <a:p>
            <a:pPr algn="ctr"/>
            <a:r>
              <a:rPr lang="ko-KR" altLang="en-US" b="1" dirty="0"/>
              <a:t>기준인원</a:t>
            </a:r>
            <a:endParaRPr lang="en-US" altLang="ko-KR" b="1" dirty="0"/>
          </a:p>
        </p:txBody>
      </p:sp>
      <p:sp>
        <p:nvSpPr>
          <p:cNvPr id="6" name="타원 5"/>
          <p:cNvSpPr/>
          <p:nvPr/>
        </p:nvSpPr>
        <p:spPr>
          <a:xfrm>
            <a:off x="1571604" y="2071678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교과목</a:t>
            </a:r>
            <a:endParaRPr lang="en-US" altLang="ko-KR" sz="16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종류</a:t>
            </a:r>
          </a:p>
        </p:txBody>
      </p:sp>
      <p:sp>
        <p:nvSpPr>
          <p:cNvPr id="7" name="타원 6"/>
          <p:cNvSpPr/>
          <p:nvPr/>
        </p:nvSpPr>
        <p:spPr>
          <a:xfrm>
            <a:off x="3214678" y="2071678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이수구분</a:t>
            </a:r>
            <a:endParaRPr lang="en-US" altLang="ko-KR" sz="16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500826" y="2062053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최대인원</a:t>
            </a:r>
          </a:p>
        </p:txBody>
      </p:sp>
      <p:sp>
        <p:nvSpPr>
          <p:cNvPr id="9" name="타원 8"/>
          <p:cNvSpPr/>
          <p:nvPr/>
        </p:nvSpPr>
        <p:spPr>
          <a:xfrm>
            <a:off x="4786314" y="2071678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기준인원</a:t>
            </a:r>
          </a:p>
        </p:txBody>
      </p:sp>
      <p:cxnSp>
        <p:nvCxnSpPr>
          <p:cNvPr id="10" name="직선 연결선 9"/>
          <p:cNvCxnSpPr>
            <a:stCxn id="8" idx="1"/>
            <a:endCxn id="5" idx="2"/>
          </p:cNvCxnSpPr>
          <p:nvPr/>
        </p:nvCxnSpPr>
        <p:spPr>
          <a:xfrm rot="16200000" flipV="1">
            <a:off x="5124866" y="560550"/>
            <a:ext cx="1032333" cy="213806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9" idx="1"/>
            <a:endCxn id="5" idx="2"/>
          </p:cNvCxnSpPr>
          <p:nvPr/>
        </p:nvCxnSpPr>
        <p:spPr>
          <a:xfrm rot="16200000" flipV="1">
            <a:off x="4262797" y="1422618"/>
            <a:ext cx="1041958" cy="42355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7" idx="0"/>
            <a:endCxn id="5" idx="2"/>
          </p:cNvCxnSpPr>
          <p:nvPr/>
        </p:nvCxnSpPr>
        <p:spPr>
          <a:xfrm rot="5400000" flipH="1" flipV="1">
            <a:off x="3771398" y="1271076"/>
            <a:ext cx="958263" cy="64294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7"/>
            <a:endCxn id="5" idx="2"/>
          </p:cNvCxnSpPr>
          <p:nvPr/>
        </p:nvCxnSpPr>
        <p:spPr>
          <a:xfrm rot="5400000" flipH="1" flipV="1">
            <a:off x="3160584" y="743958"/>
            <a:ext cx="1041958" cy="178087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처리 13"/>
          <p:cNvSpPr/>
          <p:nvPr/>
        </p:nvSpPr>
        <p:spPr>
          <a:xfrm>
            <a:off x="3357554" y="3714752"/>
            <a:ext cx="1428760" cy="541935"/>
          </a:xfrm>
          <a:prstGeom prst="flowChartProcess">
            <a:avLst/>
          </a:prstGeom>
          <a:solidFill>
            <a:srgbClr val="FF4B4B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수강신청</a:t>
            </a:r>
            <a:endParaRPr lang="en-US" altLang="ko-KR" b="1" dirty="0"/>
          </a:p>
          <a:p>
            <a:pPr algn="ctr"/>
            <a:r>
              <a:rPr lang="ko-KR" altLang="en-US" b="1" dirty="0"/>
              <a:t>학점</a:t>
            </a:r>
            <a:endParaRPr lang="en-US" altLang="ko-KR" b="1" dirty="0"/>
          </a:p>
        </p:txBody>
      </p:sp>
      <p:sp>
        <p:nvSpPr>
          <p:cNvPr id="15" name="타원 14"/>
          <p:cNvSpPr/>
          <p:nvPr/>
        </p:nvSpPr>
        <p:spPr>
          <a:xfrm>
            <a:off x="6715140" y="5357826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상한학점</a:t>
            </a:r>
          </a:p>
        </p:txBody>
      </p:sp>
      <p:sp>
        <p:nvSpPr>
          <p:cNvPr id="16" name="타원 15"/>
          <p:cNvSpPr/>
          <p:nvPr/>
        </p:nvSpPr>
        <p:spPr>
          <a:xfrm>
            <a:off x="5143504" y="5357826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하한학점</a:t>
            </a:r>
          </a:p>
        </p:txBody>
      </p:sp>
      <p:sp>
        <p:nvSpPr>
          <p:cNvPr id="17" name="타원 16"/>
          <p:cNvSpPr/>
          <p:nvPr/>
        </p:nvSpPr>
        <p:spPr>
          <a:xfrm>
            <a:off x="357158" y="5357826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학생구분</a:t>
            </a:r>
          </a:p>
        </p:txBody>
      </p:sp>
      <p:sp>
        <p:nvSpPr>
          <p:cNvPr id="18" name="타원 17"/>
          <p:cNvSpPr/>
          <p:nvPr/>
        </p:nvSpPr>
        <p:spPr>
          <a:xfrm>
            <a:off x="1857356" y="5357826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학기구분</a:t>
            </a:r>
          </a:p>
        </p:txBody>
      </p:sp>
      <p:cxnSp>
        <p:nvCxnSpPr>
          <p:cNvPr id="19" name="직선 연결선 18"/>
          <p:cNvCxnSpPr>
            <a:stCxn id="17" idx="7"/>
            <a:endCxn id="14" idx="2"/>
          </p:cNvCxnSpPr>
          <p:nvPr/>
        </p:nvCxnSpPr>
        <p:spPr>
          <a:xfrm rot="5400000" flipH="1" flipV="1">
            <a:off x="2231890" y="3601478"/>
            <a:ext cx="1184834" cy="249525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8" idx="0"/>
            <a:endCxn id="14" idx="2"/>
          </p:cNvCxnSpPr>
          <p:nvPr/>
        </p:nvCxnSpPr>
        <p:spPr>
          <a:xfrm rot="5400000" flipH="1" flipV="1">
            <a:off x="2771266" y="4057158"/>
            <a:ext cx="1101139" cy="150019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cxnSpLocks/>
            <a:stCxn id="16" idx="1"/>
            <a:endCxn id="14" idx="2"/>
          </p:cNvCxnSpPr>
          <p:nvPr/>
        </p:nvCxnSpPr>
        <p:spPr>
          <a:xfrm rot="16200000" flipV="1">
            <a:off x="4119921" y="4208700"/>
            <a:ext cx="1184834" cy="128080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5" idx="1"/>
            <a:endCxn id="14" idx="2"/>
          </p:cNvCxnSpPr>
          <p:nvPr/>
        </p:nvCxnSpPr>
        <p:spPr>
          <a:xfrm rot="16200000" flipV="1">
            <a:off x="4905739" y="3422882"/>
            <a:ext cx="1184834" cy="285244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500430" y="5357826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기준</a:t>
            </a:r>
            <a:endParaRPr lang="en-US" altLang="ko-KR" sz="16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평균평점</a:t>
            </a:r>
          </a:p>
        </p:txBody>
      </p:sp>
      <p:cxnSp>
        <p:nvCxnSpPr>
          <p:cNvPr id="24" name="직선 연결선 23"/>
          <p:cNvCxnSpPr>
            <a:stCxn id="23" idx="0"/>
            <a:endCxn id="14" idx="2"/>
          </p:cNvCxnSpPr>
          <p:nvPr/>
        </p:nvCxnSpPr>
        <p:spPr>
          <a:xfrm rot="16200000" flipV="1">
            <a:off x="3592803" y="4735819"/>
            <a:ext cx="1101139" cy="14287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/>
          <p:cNvSpPr/>
          <p:nvPr/>
        </p:nvSpPr>
        <p:spPr>
          <a:xfrm>
            <a:off x="3643306" y="1214422"/>
            <a:ext cx="1428760" cy="541935"/>
          </a:xfrm>
          <a:prstGeom prst="flowChartProcess">
            <a:avLst/>
          </a:prstGeom>
          <a:solidFill>
            <a:srgbClr val="FF4B4B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교과과정</a:t>
            </a:r>
            <a:endParaRPr lang="en-US" altLang="ko-KR" b="1" dirty="0"/>
          </a:p>
        </p:txBody>
      </p:sp>
      <p:sp>
        <p:nvSpPr>
          <p:cNvPr id="6" name="타원 5"/>
          <p:cNvSpPr/>
          <p:nvPr/>
        </p:nvSpPr>
        <p:spPr>
          <a:xfrm>
            <a:off x="438120" y="2938458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교육과정명</a:t>
            </a:r>
          </a:p>
        </p:txBody>
      </p:sp>
      <p:sp>
        <p:nvSpPr>
          <p:cNvPr id="7" name="타원 6"/>
          <p:cNvSpPr/>
          <p:nvPr/>
        </p:nvSpPr>
        <p:spPr>
          <a:xfrm>
            <a:off x="438120" y="438128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u="sng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교과과정</a:t>
            </a:r>
            <a:endParaRPr lang="en-US" altLang="ko-KR" sz="1600" u="sng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600" u="sng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년도</a:t>
            </a:r>
          </a:p>
        </p:txBody>
      </p:sp>
      <p:sp>
        <p:nvSpPr>
          <p:cNvPr id="8" name="타원 7"/>
          <p:cNvSpPr/>
          <p:nvPr/>
        </p:nvSpPr>
        <p:spPr>
          <a:xfrm>
            <a:off x="438120" y="2081202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u="sng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교과목코드</a:t>
            </a:r>
          </a:p>
        </p:txBody>
      </p:sp>
      <p:sp>
        <p:nvSpPr>
          <p:cNvPr id="9" name="타원 8"/>
          <p:cNvSpPr/>
          <p:nvPr/>
        </p:nvSpPr>
        <p:spPr>
          <a:xfrm>
            <a:off x="723872" y="3938590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교과목명</a:t>
            </a:r>
            <a:endParaRPr lang="ko-KR" altLang="en-US" sz="16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714480" y="4786322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교과목종류</a:t>
            </a:r>
          </a:p>
        </p:txBody>
      </p:sp>
      <p:sp>
        <p:nvSpPr>
          <p:cNvPr id="11" name="타원 10"/>
          <p:cNvSpPr/>
          <p:nvPr/>
        </p:nvSpPr>
        <p:spPr>
          <a:xfrm>
            <a:off x="5010152" y="4652970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개설가능</a:t>
            </a:r>
            <a:endParaRPr lang="en-US" altLang="ko-KR" sz="16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학기</a:t>
            </a:r>
          </a:p>
        </p:txBody>
      </p:sp>
      <p:sp>
        <p:nvSpPr>
          <p:cNvPr id="12" name="타원 11"/>
          <p:cNvSpPr/>
          <p:nvPr/>
        </p:nvSpPr>
        <p:spPr>
          <a:xfrm>
            <a:off x="7000892" y="3286124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대상학년</a:t>
            </a:r>
          </a:p>
        </p:txBody>
      </p:sp>
      <p:sp>
        <p:nvSpPr>
          <p:cNvPr id="13" name="타원 12"/>
          <p:cNvSpPr/>
          <p:nvPr/>
        </p:nvSpPr>
        <p:spPr>
          <a:xfrm>
            <a:off x="6357950" y="4071942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학점</a:t>
            </a:r>
          </a:p>
        </p:txBody>
      </p:sp>
      <p:sp>
        <p:nvSpPr>
          <p:cNvPr id="17" name="타원 16"/>
          <p:cNvSpPr/>
          <p:nvPr/>
        </p:nvSpPr>
        <p:spPr>
          <a:xfrm>
            <a:off x="3500430" y="5072074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이수구분</a:t>
            </a:r>
          </a:p>
        </p:txBody>
      </p:sp>
      <p:sp>
        <p:nvSpPr>
          <p:cNvPr id="18" name="타원 17"/>
          <p:cNvSpPr/>
          <p:nvPr/>
        </p:nvSpPr>
        <p:spPr>
          <a:xfrm>
            <a:off x="438120" y="1295384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u="sng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교과과정</a:t>
            </a:r>
            <a:endParaRPr lang="en-US" altLang="ko-KR" sz="1600" u="sng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600" u="sng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코드 </a:t>
            </a:r>
          </a:p>
        </p:txBody>
      </p:sp>
      <p:sp>
        <p:nvSpPr>
          <p:cNvPr id="19" name="타원 18"/>
          <p:cNvSpPr/>
          <p:nvPr/>
        </p:nvSpPr>
        <p:spPr>
          <a:xfrm>
            <a:off x="6867540" y="2366954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최대</a:t>
            </a:r>
            <a:endParaRPr lang="en-US" altLang="ko-KR" sz="16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수강인원</a:t>
            </a:r>
          </a:p>
        </p:txBody>
      </p:sp>
      <p:cxnSp>
        <p:nvCxnSpPr>
          <p:cNvPr id="23" name="직선 연결선 22"/>
          <p:cNvCxnSpPr>
            <a:stCxn id="7" idx="5"/>
            <a:endCxn id="5" idx="1"/>
          </p:cNvCxnSpPr>
          <p:nvPr/>
        </p:nvCxnSpPr>
        <p:spPr>
          <a:xfrm rot="16200000" flipH="1">
            <a:off x="2370748" y="212831"/>
            <a:ext cx="559453" cy="198566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8" idx="6"/>
            <a:endCxn id="5" idx="1"/>
          </p:cNvCxnSpPr>
          <p:nvPr/>
        </p:nvCxnSpPr>
        <p:spPr>
          <a:xfrm flipV="1">
            <a:off x="1866880" y="1485390"/>
            <a:ext cx="1776426" cy="9574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6"/>
            <a:endCxn id="5" idx="1"/>
          </p:cNvCxnSpPr>
          <p:nvPr/>
        </p:nvCxnSpPr>
        <p:spPr>
          <a:xfrm flipV="1">
            <a:off x="1866880" y="1485390"/>
            <a:ext cx="1776426" cy="88156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6" idx="6"/>
            <a:endCxn id="5" idx="1"/>
          </p:cNvCxnSpPr>
          <p:nvPr/>
        </p:nvCxnSpPr>
        <p:spPr>
          <a:xfrm flipV="1">
            <a:off x="1866880" y="1485390"/>
            <a:ext cx="1776426" cy="173882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9" idx="7"/>
            <a:endCxn id="5" idx="2"/>
          </p:cNvCxnSpPr>
          <p:nvPr/>
        </p:nvCxnSpPr>
        <p:spPr>
          <a:xfrm rot="5400000" flipH="1" flipV="1">
            <a:off x="2017576" y="1682176"/>
            <a:ext cx="2265928" cy="241429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5" idx="2"/>
            <a:endCxn id="10" idx="7"/>
          </p:cNvCxnSpPr>
          <p:nvPr/>
        </p:nvCxnSpPr>
        <p:spPr>
          <a:xfrm rot="5400000">
            <a:off x="2089015" y="2601346"/>
            <a:ext cx="3113660" cy="142368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5" idx="2"/>
            <a:endCxn id="17" idx="0"/>
          </p:cNvCxnSpPr>
          <p:nvPr/>
        </p:nvCxnSpPr>
        <p:spPr>
          <a:xfrm rot="5400000">
            <a:off x="2628390" y="3342777"/>
            <a:ext cx="3315717" cy="14287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1" idx="0"/>
            <a:endCxn id="5" idx="2"/>
          </p:cNvCxnSpPr>
          <p:nvPr/>
        </p:nvCxnSpPr>
        <p:spPr>
          <a:xfrm rot="16200000" flipV="1">
            <a:off x="3592803" y="2521241"/>
            <a:ext cx="2896613" cy="136684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5" idx="2"/>
            <a:endCxn id="13" idx="1"/>
          </p:cNvCxnSpPr>
          <p:nvPr/>
        </p:nvCxnSpPr>
        <p:spPr>
          <a:xfrm rot="16200000" flipH="1">
            <a:off x="4262796" y="1851246"/>
            <a:ext cx="2399280" cy="220950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5" idx="2"/>
            <a:endCxn id="12" idx="2"/>
          </p:cNvCxnSpPr>
          <p:nvPr/>
        </p:nvCxnSpPr>
        <p:spPr>
          <a:xfrm rot="16200000" flipH="1">
            <a:off x="4771530" y="1342513"/>
            <a:ext cx="1815519" cy="264320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5" idx="2"/>
            <a:endCxn id="19" idx="2"/>
          </p:cNvCxnSpPr>
          <p:nvPr/>
        </p:nvCxnSpPr>
        <p:spPr>
          <a:xfrm rot="16200000" flipH="1">
            <a:off x="5164439" y="949604"/>
            <a:ext cx="896349" cy="250985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6858016" y="1643050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수강제한</a:t>
            </a:r>
            <a:endParaRPr lang="en-US" altLang="ko-KR" sz="16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사항</a:t>
            </a:r>
            <a:endParaRPr lang="en-US" altLang="ko-KR" sz="16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3" name="직선 연결선 62"/>
          <p:cNvCxnSpPr>
            <a:stCxn id="5" idx="2"/>
            <a:endCxn id="51" idx="2"/>
          </p:cNvCxnSpPr>
          <p:nvPr/>
        </p:nvCxnSpPr>
        <p:spPr>
          <a:xfrm rot="16200000" flipH="1">
            <a:off x="5521629" y="592414"/>
            <a:ext cx="172445" cy="250033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28596" y="785794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강의개요</a:t>
            </a:r>
          </a:p>
        </p:txBody>
      </p:sp>
      <p:sp>
        <p:nvSpPr>
          <p:cNvPr id="6" name="타원 5"/>
          <p:cNvSpPr/>
          <p:nvPr/>
        </p:nvSpPr>
        <p:spPr>
          <a:xfrm>
            <a:off x="1071538" y="2428868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성적평가</a:t>
            </a:r>
            <a:endParaRPr lang="en-US" altLang="ko-KR" sz="16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방법</a:t>
            </a:r>
          </a:p>
        </p:txBody>
      </p:sp>
      <p:sp>
        <p:nvSpPr>
          <p:cNvPr id="7" name="타원 6"/>
          <p:cNvSpPr/>
          <p:nvPr/>
        </p:nvSpPr>
        <p:spPr>
          <a:xfrm>
            <a:off x="571472" y="142852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교재</a:t>
            </a:r>
          </a:p>
        </p:txBody>
      </p:sp>
      <p:sp>
        <p:nvSpPr>
          <p:cNvPr id="8" name="타원 7"/>
          <p:cNvSpPr/>
          <p:nvPr/>
        </p:nvSpPr>
        <p:spPr>
          <a:xfrm>
            <a:off x="6072198" y="2285992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참고도서</a:t>
            </a:r>
            <a:endParaRPr lang="en-US" altLang="ko-KR" sz="16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000364" y="4000504"/>
            <a:ext cx="1571636" cy="642942"/>
            <a:chOff x="3856033" y="3427411"/>
            <a:chExt cx="1428760" cy="571504"/>
          </a:xfrm>
          <a:solidFill>
            <a:schemeClr val="bg2">
              <a:lumMod val="90000"/>
            </a:schemeClr>
          </a:solidFill>
        </p:grpSpPr>
        <p:sp>
          <p:nvSpPr>
            <p:cNvPr id="13" name="타원 12"/>
            <p:cNvSpPr/>
            <p:nvPr/>
          </p:nvSpPr>
          <p:spPr>
            <a:xfrm>
              <a:off x="3856033" y="3427411"/>
              <a:ext cx="1428760" cy="571504"/>
            </a:xfrm>
            <a:prstGeom prst="ellips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916358" y="3480753"/>
              <a:ext cx="1309308" cy="464188"/>
            </a:xfrm>
            <a:prstGeom prst="ellips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강의일정</a:t>
              </a:r>
            </a:p>
          </p:txBody>
        </p:sp>
      </p:grpSp>
      <p:sp>
        <p:nvSpPr>
          <p:cNvPr id="15" name="타원 14"/>
          <p:cNvSpPr/>
          <p:nvPr/>
        </p:nvSpPr>
        <p:spPr>
          <a:xfrm>
            <a:off x="285720" y="5929330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주차</a:t>
            </a:r>
            <a:endParaRPr lang="ko-KR" altLang="en-US" sz="16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714480" y="5929330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강의내용</a:t>
            </a:r>
            <a:endParaRPr lang="ko-KR" altLang="en-US" sz="16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143240" y="5929330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과제</a:t>
            </a:r>
            <a:endParaRPr lang="ko-KR" altLang="en-US" sz="16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643438" y="5929330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평가</a:t>
            </a:r>
          </a:p>
        </p:txBody>
      </p:sp>
      <p:sp>
        <p:nvSpPr>
          <p:cNvPr id="19" name="타원 18"/>
          <p:cNvSpPr/>
          <p:nvPr/>
        </p:nvSpPr>
        <p:spPr>
          <a:xfrm>
            <a:off x="1714480" y="3143248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수업방법</a:t>
            </a:r>
          </a:p>
        </p:txBody>
      </p:sp>
      <p:sp>
        <p:nvSpPr>
          <p:cNvPr id="20" name="타원 19"/>
          <p:cNvSpPr/>
          <p:nvPr/>
        </p:nvSpPr>
        <p:spPr>
          <a:xfrm>
            <a:off x="5929322" y="3143248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과제물</a:t>
            </a:r>
            <a:endParaRPr lang="en-US" altLang="ko-KR" sz="16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작성요령</a:t>
            </a:r>
          </a:p>
        </p:txBody>
      </p:sp>
      <p:sp>
        <p:nvSpPr>
          <p:cNvPr id="21" name="타원 20"/>
          <p:cNvSpPr/>
          <p:nvPr/>
        </p:nvSpPr>
        <p:spPr>
          <a:xfrm>
            <a:off x="4857752" y="3714752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과제물</a:t>
            </a:r>
            <a:endParaRPr lang="en-US" altLang="ko-KR" sz="16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평가방법</a:t>
            </a:r>
          </a:p>
        </p:txBody>
      </p:sp>
      <p:sp>
        <p:nvSpPr>
          <p:cNvPr id="22" name="타원 21"/>
          <p:cNvSpPr/>
          <p:nvPr/>
        </p:nvSpPr>
        <p:spPr>
          <a:xfrm>
            <a:off x="7072330" y="357166"/>
            <a:ext cx="1571636" cy="785818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장애학생지원  및 </a:t>
            </a:r>
            <a:endParaRPr lang="en-US" altLang="ko-KR" sz="14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학습제공사항</a:t>
            </a:r>
          </a:p>
        </p:txBody>
      </p:sp>
      <p:sp>
        <p:nvSpPr>
          <p:cNvPr id="23" name="타원 22"/>
          <p:cNvSpPr/>
          <p:nvPr/>
        </p:nvSpPr>
        <p:spPr>
          <a:xfrm>
            <a:off x="642910" y="1643050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수강생</a:t>
            </a:r>
            <a:endParaRPr lang="en-US" altLang="ko-KR" sz="16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유의사항</a:t>
            </a:r>
          </a:p>
        </p:txBody>
      </p:sp>
      <p:sp>
        <p:nvSpPr>
          <p:cNvPr id="25" name="순서도: 판단 24"/>
          <p:cNvSpPr/>
          <p:nvPr/>
        </p:nvSpPr>
        <p:spPr>
          <a:xfrm>
            <a:off x="3714744" y="285728"/>
            <a:ext cx="1714512" cy="714380"/>
          </a:xfrm>
          <a:prstGeom prst="flowChartDecision">
            <a:avLst/>
          </a:prstGeom>
          <a:solidFill>
            <a:schemeClr val="accent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/>
              <a:t>강의</a:t>
            </a:r>
            <a:endParaRPr lang="en-US" altLang="ko-KR" b="1" spc="-300" dirty="0"/>
          </a:p>
          <a:p>
            <a:pPr algn="ctr"/>
            <a:r>
              <a:rPr lang="ko-KR" altLang="en-US" b="1" spc="-300" dirty="0"/>
              <a:t>담당</a:t>
            </a:r>
          </a:p>
        </p:txBody>
      </p:sp>
      <p:cxnSp>
        <p:nvCxnSpPr>
          <p:cNvPr id="26" name="직선 연결선 25"/>
          <p:cNvCxnSpPr>
            <a:stCxn id="25" idx="1"/>
            <a:endCxn id="7" idx="6"/>
          </p:cNvCxnSpPr>
          <p:nvPr/>
        </p:nvCxnSpPr>
        <p:spPr>
          <a:xfrm rot="10800000">
            <a:off x="2000232" y="428604"/>
            <a:ext cx="1714512" cy="21431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5" idx="1"/>
            <a:endCxn id="5" idx="6"/>
          </p:cNvCxnSpPr>
          <p:nvPr/>
        </p:nvCxnSpPr>
        <p:spPr>
          <a:xfrm rot="10800000" flipV="1">
            <a:off x="1857356" y="642918"/>
            <a:ext cx="1857388" cy="42862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5" idx="1"/>
            <a:endCxn id="23" idx="7"/>
          </p:cNvCxnSpPr>
          <p:nvPr/>
        </p:nvCxnSpPr>
        <p:spPr>
          <a:xfrm rot="10800000" flipV="1">
            <a:off x="1862434" y="642917"/>
            <a:ext cx="1852311" cy="10838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5" idx="2"/>
            <a:endCxn id="6" idx="7"/>
          </p:cNvCxnSpPr>
          <p:nvPr/>
        </p:nvCxnSpPr>
        <p:spPr>
          <a:xfrm rot="5400000">
            <a:off x="2675304" y="615866"/>
            <a:ext cx="1512455" cy="228093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2"/>
            <a:endCxn id="19" idx="7"/>
          </p:cNvCxnSpPr>
          <p:nvPr/>
        </p:nvCxnSpPr>
        <p:spPr>
          <a:xfrm rot="5400000">
            <a:off x="2639585" y="1294527"/>
            <a:ext cx="2226835" cy="163799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5" idx="2"/>
            <a:endCxn id="13" idx="0"/>
          </p:cNvCxnSpPr>
          <p:nvPr/>
        </p:nvCxnSpPr>
        <p:spPr>
          <a:xfrm rot="5400000">
            <a:off x="2678893" y="2107397"/>
            <a:ext cx="3000396" cy="78581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5" idx="3"/>
            <a:endCxn id="22" idx="2"/>
          </p:cNvCxnSpPr>
          <p:nvPr/>
        </p:nvCxnSpPr>
        <p:spPr>
          <a:xfrm>
            <a:off x="5429256" y="642918"/>
            <a:ext cx="1643074" cy="10715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5" idx="3"/>
            <a:endCxn id="43" idx="1"/>
          </p:cNvCxnSpPr>
          <p:nvPr/>
        </p:nvCxnSpPr>
        <p:spPr>
          <a:xfrm>
            <a:off x="5429256" y="642918"/>
            <a:ext cx="1423683" cy="86951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5" idx="3"/>
            <a:endCxn id="8" idx="1"/>
          </p:cNvCxnSpPr>
          <p:nvPr/>
        </p:nvCxnSpPr>
        <p:spPr>
          <a:xfrm>
            <a:off x="5429256" y="642918"/>
            <a:ext cx="852179" cy="172676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5" idx="2"/>
            <a:endCxn id="20" idx="1"/>
          </p:cNvCxnSpPr>
          <p:nvPr/>
        </p:nvCxnSpPr>
        <p:spPr>
          <a:xfrm rot="16200000" flipH="1">
            <a:off x="4241862" y="1330245"/>
            <a:ext cx="2226835" cy="156655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5" idx="2"/>
            <a:endCxn id="21" idx="0"/>
          </p:cNvCxnSpPr>
          <p:nvPr/>
        </p:nvCxnSpPr>
        <p:spPr>
          <a:xfrm rot="16200000" flipH="1">
            <a:off x="3714744" y="1857364"/>
            <a:ext cx="2714644" cy="100013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3" idx="4"/>
            <a:endCxn id="15" idx="7"/>
          </p:cNvCxnSpPr>
          <p:nvPr/>
        </p:nvCxnSpPr>
        <p:spPr>
          <a:xfrm rot="5400000">
            <a:off x="1960924" y="4187766"/>
            <a:ext cx="1369579" cy="228093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3" idx="4"/>
            <a:endCxn id="16" idx="7"/>
          </p:cNvCxnSpPr>
          <p:nvPr/>
        </p:nvCxnSpPr>
        <p:spPr>
          <a:xfrm rot="5400000">
            <a:off x="2675304" y="4902146"/>
            <a:ext cx="1369579" cy="85217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3" idx="4"/>
            <a:endCxn id="17" idx="0"/>
          </p:cNvCxnSpPr>
          <p:nvPr/>
        </p:nvCxnSpPr>
        <p:spPr>
          <a:xfrm rot="16200000" flipH="1">
            <a:off x="3178959" y="5250669"/>
            <a:ext cx="1285884" cy="7143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3" idx="4"/>
            <a:endCxn id="18" idx="0"/>
          </p:cNvCxnSpPr>
          <p:nvPr/>
        </p:nvCxnSpPr>
        <p:spPr>
          <a:xfrm rot="16200000" flipH="1">
            <a:off x="3929058" y="4500570"/>
            <a:ext cx="1285884" cy="157163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6643702" y="1428736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교수목표</a:t>
            </a:r>
            <a:endParaRPr lang="en-US" altLang="ko-KR" sz="16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판단 4"/>
          <p:cNvSpPr/>
          <p:nvPr/>
        </p:nvSpPr>
        <p:spPr>
          <a:xfrm>
            <a:off x="1785918" y="785794"/>
            <a:ext cx="1714512" cy="754290"/>
          </a:xfrm>
          <a:prstGeom prst="flowChartDecision">
            <a:avLst/>
          </a:prstGeom>
          <a:solidFill>
            <a:schemeClr val="accent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b="1" spc="-300" dirty="0"/>
              <a:t>수강신청</a:t>
            </a:r>
          </a:p>
        </p:txBody>
      </p:sp>
      <p:sp>
        <p:nvSpPr>
          <p:cNvPr id="6" name="타원 5"/>
          <p:cNvSpPr/>
          <p:nvPr/>
        </p:nvSpPr>
        <p:spPr>
          <a:xfrm>
            <a:off x="3786182" y="1500174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재수강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여부</a:t>
            </a:r>
          </a:p>
        </p:txBody>
      </p:sp>
      <p:sp>
        <p:nvSpPr>
          <p:cNvPr id="7" name="타원 6"/>
          <p:cNvSpPr/>
          <p:nvPr/>
        </p:nvSpPr>
        <p:spPr>
          <a:xfrm>
            <a:off x="1357290" y="2285992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신청일시</a:t>
            </a:r>
            <a:endParaRPr lang="ko-KR" altLang="en-US" sz="16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928926" y="2285992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성적</a:t>
            </a:r>
          </a:p>
        </p:txBody>
      </p:sp>
      <p:sp>
        <p:nvSpPr>
          <p:cNvPr id="9" name="타원 8"/>
          <p:cNvSpPr/>
          <p:nvPr/>
        </p:nvSpPr>
        <p:spPr>
          <a:xfrm>
            <a:off x="428628" y="1714488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신청구분</a:t>
            </a:r>
          </a:p>
        </p:txBody>
      </p:sp>
      <p:cxnSp>
        <p:nvCxnSpPr>
          <p:cNvPr id="10" name="직선 연결선 9"/>
          <p:cNvCxnSpPr>
            <a:stCxn id="5" idx="2"/>
            <a:endCxn id="9" idx="7"/>
          </p:cNvCxnSpPr>
          <p:nvPr/>
        </p:nvCxnSpPr>
        <p:spPr>
          <a:xfrm rot="5400000">
            <a:off x="2016614" y="1171622"/>
            <a:ext cx="258099" cy="99502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2"/>
            <a:endCxn id="7" idx="0"/>
          </p:cNvCxnSpPr>
          <p:nvPr/>
        </p:nvCxnSpPr>
        <p:spPr>
          <a:xfrm rot="5400000">
            <a:off x="1984468" y="1627286"/>
            <a:ext cx="745908" cy="57150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5" idx="2"/>
            <a:endCxn id="8" idx="0"/>
          </p:cNvCxnSpPr>
          <p:nvPr/>
        </p:nvCxnSpPr>
        <p:spPr>
          <a:xfrm rot="16200000" flipH="1">
            <a:off x="2770286" y="1412972"/>
            <a:ext cx="745908" cy="100013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5391BC2-8EAF-4E3E-B0E1-46CD95390633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16200000" flipH="1">
            <a:off x="3091757" y="1091501"/>
            <a:ext cx="245842" cy="114300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판단 62"/>
          <p:cNvSpPr/>
          <p:nvPr/>
        </p:nvSpPr>
        <p:spPr>
          <a:xfrm>
            <a:off x="5572132" y="2857496"/>
            <a:ext cx="1188000" cy="540000"/>
          </a:xfrm>
          <a:prstGeom prst="flowChartDecision">
            <a:avLst/>
          </a:prstGeom>
          <a:solidFill>
            <a:schemeClr val="accent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/>
              <a:t>지도</a:t>
            </a:r>
            <a:endParaRPr lang="en-US" altLang="ko-KR" sz="1600" b="1" spc="-300" dirty="0"/>
          </a:p>
        </p:txBody>
      </p:sp>
      <p:sp>
        <p:nvSpPr>
          <p:cNvPr id="64" name="타원 63"/>
          <p:cNvSpPr/>
          <p:nvPr/>
        </p:nvSpPr>
        <p:spPr>
          <a:xfrm>
            <a:off x="5572132" y="5929330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상담일시</a:t>
            </a:r>
            <a:endParaRPr lang="ko-KR" altLang="en-US" sz="16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4714876" y="4143380"/>
            <a:ext cx="1571636" cy="642942"/>
            <a:chOff x="3856033" y="3427411"/>
            <a:chExt cx="1428760" cy="571504"/>
          </a:xfrm>
          <a:solidFill>
            <a:schemeClr val="bg2">
              <a:lumMod val="90000"/>
            </a:schemeClr>
          </a:solidFill>
        </p:grpSpPr>
        <p:sp>
          <p:nvSpPr>
            <p:cNvPr id="66" name="타원 65"/>
            <p:cNvSpPr/>
            <p:nvPr/>
          </p:nvSpPr>
          <p:spPr>
            <a:xfrm>
              <a:off x="3856033" y="3427411"/>
              <a:ext cx="1428760" cy="571504"/>
            </a:xfrm>
            <a:prstGeom prst="ellips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3916358" y="3480753"/>
              <a:ext cx="1309308" cy="464188"/>
            </a:xfrm>
            <a:prstGeom prst="ellips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상담내역</a:t>
              </a:r>
            </a:p>
          </p:txBody>
        </p:sp>
      </p:grpSp>
      <p:sp>
        <p:nvSpPr>
          <p:cNvPr id="68" name="타원 67"/>
          <p:cNvSpPr/>
          <p:nvPr/>
        </p:nvSpPr>
        <p:spPr>
          <a:xfrm>
            <a:off x="3929058" y="5929330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상담구분</a:t>
            </a:r>
          </a:p>
        </p:txBody>
      </p:sp>
      <p:cxnSp>
        <p:nvCxnSpPr>
          <p:cNvPr id="69" name="직선 연결선 68"/>
          <p:cNvCxnSpPr>
            <a:stCxn id="68" idx="0"/>
          </p:cNvCxnSpPr>
          <p:nvPr/>
        </p:nvCxnSpPr>
        <p:spPr>
          <a:xfrm rot="5400000" flipH="1" flipV="1">
            <a:off x="4500562" y="4929198"/>
            <a:ext cx="1143008" cy="85725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4" idx="0"/>
          </p:cNvCxnSpPr>
          <p:nvPr/>
        </p:nvCxnSpPr>
        <p:spPr>
          <a:xfrm rot="16200000" flipV="1">
            <a:off x="5322099" y="4964917"/>
            <a:ext cx="1143008" cy="78581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6929454" y="4143380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배정일자</a:t>
            </a:r>
          </a:p>
        </p:txBody>
      </p:sp>
      <p:cxnSp>
        <p:nvCxnSpPr>
          <p:cNvPr id="72" name="직선 연결선 71"/>
          <p:cNvCxnSpPr>
            <a:endCxn id="63" idx="2"/>
          </p:cNvCxnSpPr>
          <p:nvPr/>
        </p:nvCxnSpPr>
        <p:spPr>
          <a:xfrm rot="5400000" flipH="1" flipV="1">
            <a:off x="5460471" y="3437719"/>
            <a:ext cx="745884" cy="66543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3" idx="2"/>
            <a:endCxn id="71" idx="1"/>
          </p:cNvCxnSpPr>
          <p:nvPr/>
        </p:nvCxnSpPr>
        <p:spPr>
          <a:xfrm rot="16200000" flipH="1">
            <a:off x="6237622" y="3326005"/>
            <a:ext cx="829579" cy="97255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순서도: 판단 8"/>
          <p:cNvSpPr/>
          <p:nvPr/>
        </p:nvSpPr>
        <p:spPr>
          <a:xfrm>
            <a:off x="2000232" y="1071546"/>
            <a:ext cx="1188000" cy="540000"/>
          </a:xfrm>
          <a:prstGeom prst="flowChartDecision">
            <a:avLst/>
          </a:prstGeom>
          <a:solidFill>
            <a:schemeClr val="accent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/>
              <a:t>수강취소</a:t>
            </a:r>
            <a:endParaRPr lang="en-US" altLang="ko-KR" sz="1600" b="1" spc="-300" dirty="0"/>
          </a:p>
        </p:txBody>
      </p:sp>
      <p:sp>
        <p:nvSpPr>
          <p:cNvPr id="41" name="타원 40"/>
          <p:cNvSpPr/>
          <p:nvPr/>
        </p:nvSpPr>
        <p:spPr>
          <a:xfrm>
            <a:off x="2786050" y="2143116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취소사유</a:t>
            </a:r>
          </a:p>
        </p:txBody>
      </p:sp>
      <p:sp>
        <p:nvSpPr>
          <p:cNvPr id="42" name="타원 41"/>
          <p:cNvSpPr/>
          <p:nvPr/>
        </p:nvSpPr>
        <p:spPr>
          <a:xfrm>
            <a:off x="1071538" y="2143116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취소일자</a:t>
            </a:r>
          </a:p>
        </p:txBody>
      </p:sp>
      <p:cxnSp>
        <p:nvCxnSpPr>
          <p:cNvPr id="43" name="직선 연결선 42"/>
          <p:cNvCxnSpPr>
            <a:stCxn id="9" idx="2"/>
            <a:endCxn id="42" idx="0"/>
          </p:cNvCxnSpPr>
          <p:nvPr/>
        </p:nvCxnSpPr>
        <p:spPr>
          <a:xfrm rot="5400000">
            <a:off x="1924290" y="1473174"/>
            <a:ext cx="531570" cy="80831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9" idx="2"/>
            <a:endCxn id="41" idx="0"/>
          </p:cNvCxnSpPr>
          <p:nvPr/>
        </p:nvCxnSpPr>
        <p:spPr>
          <a:xfrm rot="16200000" flipH="1">
            <a:off x="2781546" y="1424232"/>
            <a:ext cx="531570" cy="90619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판단 62"/>
          <p:cNvSpPr/>
          <p:nvPr/>
        </p:nvSpPr>
        <p:spPr>
          <a:xfrm>
            <a:off x="2285984" y="3786190"/>
            <a:ext cx="1188000" cy="540000"/>
          </a:xfrm>
          <a:prstGeom prst="flowChartDecision">
            <a:avLst/>
          </a:prstGeom>
          <a:solidFill>
            <a:schemeClr val="accent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/>
              <a:t>개설</a:t>
            </a:r>
            <a:endParaRPr lang="en-US" altLang="ko-KR" sz="1600" b="1" spc="-300" dirty="0"/>
          </a:p>
          <a:p>
            <a:pPr algn="ctr"/>
            <a:r>
              <a:rPr lang="ko-KR" altLang="en-US" sz="1600" b="1" spc="-300" dirty="0"/>
              <a:t>등록</a:t>
            </a:r>
          </a:p>
        </p:txBody>
      </p:sp>
      <p:sp>
        <p:nvSpPr>
          <p:cNvPr id="64" name="타원 63"/>
          <p:cNvSpPr/>
          <p:nvPr/>
        </p:nvSpPr>
        <p:spPr>
          <a:xfrm>
            <a:off x="2143108" y="5500702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대상</a:t>
            </a:r>
            <a:endParaRPr lang="en-US" altLang="ko-KR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학과코드</a:t>
            </a:r>
            <a:endParaRPr lang="en-US" altLang="ko-KR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5391BC2-8EAF-4E3E-B0E1-46CD95390633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rot="5400000">
            <a:off x="2281480" y="4902198"/>
            <a:ext cx="1174512" cy="2249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판단 65"/>
          <p:cNvSpPr/>
          <p:nvPr/>
        </p:nvSpPr>
        <p:spPr>
          <a:xfrm>
            <a:off x="6000760" y="928670"/>
            <a:ext cx="1188000" cy="540000"/>
          </a:xfrm>
          <a:prstGeom prst="flowChartDecision">
            <a:avLst/>
          </a:prstGeom>
          <a:solidFill>
            <a:schemeClr val="accent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/>
              <a:t>이수</a:t>
            </a:r>
            <a:endParaRPr lang="en-US" altLang="ko-KR" sz="1600" b="1" spc="-300" dirty="0"/>
          </a:p>
          <a:p>
            <a:pPr algn="ctr"/>
            <a:r>
              <a:rPr lang="ko-KR" altLang="en-US" sz="1600" b="1" spc="-300" dirty="0"/>
              <a:t>과정</a:t>
            </a:r>
          </a:p>
        </p:txBody>
      </p:sp>
      <p:sp>
        <p:nvSpPr>
          <p:cNvPr id="67" name="타원 66"/>
          <p:cNvSpPr/>
          <p:nvPr/>
        </p:nvSpPr>
        <p:spPr>
          <a:xfrm>
            <a:off x="5857884" y="2357430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이수</a:t>
            </a:r>
            <a:endParaRPr lang="en-US" altLang="ko-KR" sz="16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등록일</a:t>
            </a:r>
          </a:p>
        </p:txBody>
      </p:sp>
      <p:cxnSp>
        <p:nvCxnSpPr>
          <p:cNvPr id="68" name="직선 연결선 67"/>
          <p:cNvCxnSpPr>
            <a:stCxn id="67" idx="0"/>
            <a:endCxn id="66" idx="2"/>
          </p:cNvCxnSpPr>
          <p:nvPr/>
        </p:nvCxnSpPr>
        <p:spPr>
          <a:xfrm rot="5400000" flipH="1" flipV="1">
            <a:off x="6139132" y="1901802"/>
            <a:ext cx="888760" cy="2249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판단 68"/>
          <p:cNvSpPr/>
          <p:nvPr/>
        </p:nvSpPr>
        <p:spPr>
          <a:xfrm>
            <a:off x="6000760" y="4357694"/>
            <a:ext cx="1357322" cy="540000"/>
          </a:xfrm>
          <a:prstGeom prst="flowChartDecision">
            <a:avLst/>
          </a:prstGeom>
          <a:solidFill>
            <a:schemeClr val="accent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300" dirty="0"/>
              <a:t>강의실</a:t>
            </a:r>
            <a:endParaRPr lang="en-US" altLang="ko-KR" sz="1600" b="1" spc="-300" dirty="0"/>
          </a:p>
          <a:p>
            <a:pPr algn="ctr"/>
            <a:r>
              <a:rPr lang="ko-KR" altLang="en-US" sz="1600" b="1" spc="-300" dirty="0"/>
              <a:t>사용</a:t>
            </a:r>
          </a:p>
        </p:txBody>
      </p:sp>
      <p:sp>
        <p:nvSpPr>
          <p:cNvPr id="70" name="타원 69"/>
          <p:cNvSpPr/>
          <p:nvPr/>
        </p:nvSpPr>
        <p:spPr>
          <a:xfrm>
            <a:off x="5072098" y="5929330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요일</a:t>
            </a:r>
            <a:endParaRPr lang="en-US" altLang="ko-KR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6715140" y="5929330"/>
            <a:ext cx="1428760" cy="57150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교시</a:t>
            </a:r>
            <a:endParaRPr lang="en-US" altLang="ko-KR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5391BC2-8EAF-4E3E-B0E1-46CD95390633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 rot="5400000">
            <a:off x="5717132" y="4967041"/>
            <a:ext cx="1031636" cy="89294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5391BC2-8EAF-4E3E-B0E1-46CD95390633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 rot="16200000" flipH="1">
            <a:off x="6538652" y="5038462"/>
            <a:ext cx="1031636" cy="75009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170</Words>
  <Application>Microsoft Office PowerPoint</Application>
  <PresentationFormat>화면 슬라이드 쇼(4:3)</PresentationFormat>
  <Paragraphs>164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데이터베이스 응용 3조  과제#1    수강신청 시스템 ER다이어그램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응용 3조  과제 #1 ERD 발표</dc:title>
  <dc:creator>kyt</dc:creator>
  <cp:lastModifiedBy>손우규</cp:lastModifiedBy>
  <cp:revision>559</cp:revision>
  <dcterms:created xsi:type="dcterms:W3CDTF">2017-09-23T11:42:06Z</dcterms:created>
  <dcterms:modified xsi:type="dcterms:W3CDTF">2017-09-29T08:13:37Z</dcterms:modified>
</cp:coreProperties>
</file>