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</p:sldMasterIdLst>
  <p:notesMasterIdLst>
    <p:notesMasterId r:id="rId73"/>
  </p:notesMasterIdLst>
  <p:sldIdLst>
    <p:sldId id="259" r:id="rId3"/>
    <p:sldId id="262" r:id="rId4"/>
    <p:sldId id="452" r:id="rId5"/>
    <p:sldId id="453" r:id="rId6"/>
    <p:sldId id="454" r:id="rId7"/>
    <p:sldId id="455" r:id="rId8"/>
    <p:sldId id="456" r:id="rId9"/>
    <p:sldId id="457" r:id="rId10"/>
    <p:sldId id="451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00"/>
    <a:srgbClr val="8CB046"/>
    <a:srgbClr val="021904"/>
    <a:srgbClr val="021905"/>
    <a:srgbClr val="23442F"/>
    <a:srgbClr val="24412D"/>
    <a:srgbClr val="021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4230" autoAdjust="0"/>
  </p:normalViewPr>
  <p:slideViewPr>
    <p:cSldViewPr snapToGrid="0" showGuides="1">
      <p:cViewPr varScale="1">
        <p:scale>
          <a:sx n="94" d="100"/>
          <a:sy n="94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4919-D531-4C97-ACB5-4FE784A17E36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64479-F6C2-4C6F-A74B-5465911A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8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6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3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9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8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09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4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87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88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7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9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2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94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93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8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2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8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9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8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48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80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72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46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82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33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70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60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3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47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55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7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99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50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05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33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9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66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2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93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37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763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276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6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34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5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18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183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9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69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28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88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7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944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966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944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997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604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368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0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55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7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64479-F6C2-4C6F-A74B-5465911A60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0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921590" y="639210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8CB046"/>
                </a:solidFill>
              </a:defRPr>
            </a:lvl1pPr>
          </a:lstStyle>
          <a:p>
            <a:fld id="{C5B8BF1A-8F77-4925-881F-8DDA5D1765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54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1"/>
            <a:ext cx="9144000" cy="532213"/>
          </a:xfrm>
          <a:prstGeom prst="rect">
            <a:avLst/>
          </a:prstGeom>
          <a:solidFill>
            <a:srgbClr val="021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1" dirty="0">
              <a:solidFill>
                <a:srgbClr val="FEF200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325200"/>
            <a:ext cx="9144000" cy="532800"/>
          </a:xfrm>
          <a:prstGeom prst="rect">
            <a:avLst/>
          </a:prstGeom>
          <a:solidFill>
            <a:srgbClr val="021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5" t="28393" r="65211" b="42945"/>
          <a:stretch/>
        </p:blipFill>
        <p:spPr>
          <a:xfrm>
            <a:off x="8346014" y="-2172"/>
            <a:ext cx="604808" cy="534385"/>
          </a:xfrm>
          <a:prstGeom prst="rect">
            <a:avLst/>
          </a:prstGeom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289422" y="6409037"/>
            <a:ext cx="717992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8CB046"/>
                </a:solidFill>
              </a:defRPr>
            </a:lvl1pPr>
          </a:lstStyle>
          <a:p>
            <a:fld id="{C5B8BF1A-8F77-4925-881F-8DDA5D1765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6" t="57464" r="27858" b="34272"/>
          <a:stretch/>
        </p:blipFill>
        <p:spPr>
          <a:xfrm>
            <a:off x="6313879" y="14797"/>
            <a:ext cx="1983346" cy="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rgbClr val="FEF200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" t="-2066" r="3772" b="9108"/>
          <a:stretch/>
        </p:blipFill>
        <p:spPr>
          <a:xfrm>
            <a:off x="1" y="-154546"/>
            <a:ext cx="4572000" cy="70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5311" y="1939809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</a:rPr>
              <a:t>[ </a:t>
            </a:r>
            <a:r>
              <a:rPr lang="ko-KR" altLang="en-US" sz="2800" b="1" dirty="0">
                <a:latin typeface="+mj-ea"/>
                <a:ea typeface="+mj-ea"/>
              </a:rPr>
              <a:t>파일 </a:t>
            </a:r>
            <a:r>
              <a:rPr lang="en-US" altLang="ko-KR" sz="2800" b="1" dirty="0">
                <a:latin typeface="+mj-ea"/>
                <a:ea typeface="+mj-ea"/>
              </a:rPr>
              <a:t>]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0091" y="1097279"/>
            <a:ext cx="2321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sz="4400" b="1" dirty="0">
                <a:solidFill>
                  <a:srgbClr val="FEF200"/>
                </a:solidFill>
                <a:latin typeface="+mj-ea"/>
                <a:ea typeface="+mj-ea"/>
              </a:rPr>
              <a:t>- 14</a:t>
            </a:r>
            <a:r>
              <a:rPr lang="ko-KR" altLang="en-US" sz="4400" b="1" dirty="0">
                <a:solidFill>
                  <a:srgbClr val="FEF200"/>
                </a:solidFill>
                <a:latin typeface="+mj-ea"/>
                <a:ea typeface="+mj-ea"/>
              </a:rPr>
              <a:t>장 </a:t>
            </a:r>
            <a:r>
              <a:rPr lang="en-US" altLang="ko-KR" sz="4400" b="1" dirty="0">
                <a:solidFill>
                  <a:srgbClr val="FEF200"/>
                </a:solidFill>
                <a:latin typeface="+mj-ea"/>
                <a:ea typeface="+mj-ea"/>
              </a:rPr>
              <a:t>-</a:t>
            </a:r>
            <a:endParaRPr lang="ko-KR" altLang="en-US" sz="4400" b="1" dirty="0">
              <a:solidFill>
                <a:srgbClr val="FEF2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4493" y="2950237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스트림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바이트 스트림 클래스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문자 스트림 클래스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버퍼 스트림 클래스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파일 관리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객체 직렬화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Scanner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</a:rPr>
              <a:t>토큰 분리하기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147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671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FileInputStream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FileOutputStream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		….</a:t>
            </a:r>
            <a:r>
              <a:rPr lang="ko-KR" altLang="en-US" b="1" dirty="0">
                <a:latin typeface="+mj-ea"/>
                <a:ea typeface="+mj-ea"/>
              </a:rPr>
              <a:t>			 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 in = new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("c:\\Temp\\test.out"); 	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c=0;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for(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num.length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c = </a:t>
            </a:r>
            <a:r>
              <a:rPr lang="en-US" altLang="ko-KR" b="1" dirty="0" err="1">
                <a:latin typeface="+mj-ea"/>
                <a:ea typeface="+mj-ea"/>
              </a:rPr>
              <a:t>in.read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(c);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byte[] d = new byte[6];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in.read</a:t>
            </a:r>
            <a:r>
              <a:rPr lang="en-US" altLang="ko-KR" b="1" dirty="0">
                <a:latin typeface="+mj-ea"/>
                <a:ea typeface="+mj-ea"/>
              </a:rPr>
              <a:t>(d);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for(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d.length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++)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(d[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9326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671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FileInputStream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FileOutputStream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C08FDEF-59C9-4ADC-AC3F-23507680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1894314"/>
            <a:ext cx="11834651" cy="7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5680368" descr="EMB000019d88d4d">
            <a:extLst>
              <a:ext uri="{FF2B5EF4-FFF2-40B4-BE49-F238E27FC236}">
                <a16:creationId xmlns:a16="http://schemas.microsoft.com/office/drawing/2014/main" xmlns="" id="{9BF3A818-4F30-4650-8D60-6C299395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2351514"/>
            <a:ext cx="8801554" cy="3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D04F0D-2814-4599-AC1D-268AC4BDF552}"/>
              </a:ext>
            </a:extLst>
          </p:cNvPr>
          <p:cNvSpPr txBox="1"/>
          <p:nvPr/>
        </p:nvSpPr>
        <p:spPr>
          <a:xfrm>
            <a:off x="348813" y="1208515"/>
            <a:ext cx="7640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-2</a:t>
            </a:r>
            <a:r>
              <a:rPr lang="ko-KR" altLang="en-US" sz="2200" b="1" dirty="0">
                <a:latin typeface="+mn-ea"/>
              </a:rPr>
              <a:t>와 </a:t>
            </a:r>
            <a:r>
              <a:rPr lang="en-US" altLang="ko-KR" sz="2200" b="1" dirty="0">
                <a:latin typeface="+mn-ea"/>
              </a:rPr>
              <a:t>351</a:t>
            </a:r>
            <a:r>
              <a:rPr lang="ko-KR" altLang="en-US" sz="2200" b="1" dirty="0">
                <a:latin typeface="+mn-ea"/>
              </a:rPr>
              <a:t>의 경우 바이트 표현 범위를 벗어나 보수형태로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저장되는 것에 주의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44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바이트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84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FileInputStream</a:t>
            </a:r>
            <a:r>
              <a:rPr lang="ko-KR" altLang="en-US" sz="2200" b="1" dirty="0">
                <a:latin typeface="+mn-ea"/>
              </a:rPr>
              <a:t>과 </a:t>
            </a:r>
            <a:r>
              <a:rPr lang="en-US" altLang="ko-KR" sz="2200" b="1" dirty="0" err="1">
                <a:latin typeface="+mn-ea"/>
              </a:rPr>
              <a:t>FileOutputStream</a:t>
            </a:r>
            <a:r>
              <a:rPr lang="ko-KR" altLang="en-US" sz="2200" b="1" dirty="0">
                <a:latin typeface="+mn-ea"/>
              </a:rPr>
              <a:t>은 바이트나 바이트 배열을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다루고 기본 자료형의 값을 그대로 쓰거나 읽을 수 없음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DataInputStream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en-US" altLang="ko-KR" sz="2200" b="1" dirty="0" err="1">
                <a:latin typeface="+mn-ea"/>
              </a:rPr>
              <a:t>DataOuputStream</a:t>
            </a:r>
            <a:r>
              <a:rPr lang="ko-KR" altLang="en-US" sz="2200" b="1" dirty="0">
                <a:latin typeface="+mn-ea"/>
              </a:rPr>
              <a:t>은 위의 불편을 보완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DataInputStream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en-US" altLang="ko-KR" sz="2200" b="1" dirty="0" err="1">
                <a:latin typeface="+mn-ea"/>
              </a:rPr>
              <a:t>DataOuputStream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객체를 생성시에 반드시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InputStream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객체나 </a:t>
            </a:r>
            <a:r>
              <a:rPr lang="en-US" altLang="ko-KR" sz="2200" b="1" dirty="0" err="1">
                <a:latin typeface="+mn-ea"/>
              </a:rPr>
              <a:t>OutputStream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객체를 인수로 생성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FileOutputStream</a:t>
            </a:r>
            <a:r>
              <a:rPr lang="ko-KR" altLang="en-US" sz="2200" b="1" dirty="0">
                <a:latin typeface="+mn-ea"/>
              </a:rPr>
              <a:t>과 같이 바이너리 형태로 저장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DataOutputStream</a:t>
            </a:r>
            <a:r>
              <a:rPr lang="ko-KR" altLang="en-US" sz="2200" b="1" dirty="0">
                <a:latin typeface="+mn-ea"/>
              </a:rPr>
              <a:t>에서는 여러 문자들을 출력할 수 있는 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writeChars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메소드를 제공하지만 반대의 기능 제공하지 않아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한 </a:t>
            </a:r>
            <a:r>
              <a:rPr lang="ko-KR" altLang="en-US" sz="2200" b="1" dirty="0" err="1">
                <a:latin typeface="+mn-ea"/>
              </a:rPr>
              <a:t>문자씩</a:t>
            </a:r>
            <a:r>
              <a:rPr lang="ko-KR" altLang="en-US" sz="2200" b="1" dirty="0">
                <a:latin typeface="+mn-ea"/>
              </a:rPr>
              <a:t> 읽는 </a:t>
            </a:r>
            <a:r>
              <a:rPr lang="en-US" altLang="ko-KR" sz="2200" b="1" dirty="0" err="1">
                <a:latin typeface="+mn-ea"/>
              </a:rPr>
              <a:t>readChar</a:t>
            </a:r>
            <a:r>
              <a:rPr lang="ko-KR" altLang="en-US" sz="2200" b="1" dirty="0">
                <a:latin typeface="+mn-ea"/>
              </a:rPr>
              <a:t>을 사용하여 반복적으로 읽어야 한다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75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706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DataInputStream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DataOutputStream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fos</a:t>
            </a:r>
            <a:r>
              <a:rPr lang="en-US" altLang="ko-KR" b="1" dirty="0">
                <a:latin typeface="+mj-ea"/>
                <a:ea typeface="+mj-ea"/>
              </a:rPr>
              <a:t> = new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("c:\\Temp\\test2.txt");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DataOutputStream</a:t>
            </a:r>
            <a:r>
              <a:rPr lang="en-US" altLang="ko-KR" b="1" dirty="0">
                <a:latin typeface="+mj-ea"/>
                <a:ea typeface="+mj-ea"/>
              </a:rPr>
              <a:t> dos = new </a:t>
            </a:r>
            <a:r>
              <a:rPr lang="en-US" altLang="ko-KR" b="1" dirty="0" err="1">
                <a:latin typeface="+mj-ea"/>
                <a:ea typeface="+mj-ea"/>
              </a:rPr>
              <a:t>DataOutputStream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fos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b = false;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double d = 165.8;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String </a:t>
            </a:r>
            <a:r>
              <a:rPr lang="en-US" altLang="ko-KR" b="1" dirty="0" err="1">
                <a:latin typeface="+mj-ea"/>
                <a:ea typeface="+mj-ea"/>
              </a:rPr>
              <a:t>str</a:t>
            </a:r>
            <a:r>
              <a:rPr lang="en-US" altLang="ko-KR" b="1" dirty="0">
                <a:latin typeface="+mj-ea"/>
                <a:ea typeface="+mj-ea"/>
              </a:rPr>
              <a:t> = "This is a test.";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dos.writeBoolean</a:t>
            </a:r>
            <a:r>
              <a:rPr lang="en-US" altLang="ko-KR" b="1" dirty="0">
                <a:latin typeface="+mj-ea"/>
                <a:ea typeface="+mj-ea"/>
              </a:rPr>
              <a:t>(b);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dos.writeDouble</a:t>
            </a:r>
            <a:r>
              <a:rPr lang="en-US" altLang="ko-KR" b="1" dirty="0">
                <a:latin typeface="+mj-ea"/>
                <a:ea typeface="+mj-ea"/>
              </a:rPr>
              <a:t>(d);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dos.writeChars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str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dos.close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….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	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337807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706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DataInputStream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DataOutputStream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		….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fis</a:t>
            </a:r>
            <a:r>
              <a:rPr lang="en-US" altLang="ko-KR" b="1" dirty="0">
                <a:latin typeface="+mj-ea"/>
                <a:ea typeface="+mj-ea"/>
              </a:rPr>
              <a:t> = new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("c:\\Temp\\test2.txt");				</a:t>
            </a:r>
            <a:r>
              <a:rPr lang="en-US" altLang="ko-KR" b="1" dirty="0" err="1">
                <a:latin typeface="+mj-ea"/>
                <a:ea typeface="+mj-ea"/>
              </a:rPr>
              <a:t>DataInputStream</a:t>
            </a:r>
            <a:r>
              <a:rPr lang="en-US" altLang="ko-KR" b="1" dirty="0">
                <a:latin typeface="+mj-ea"/>
                <a:ea typeface="+mj-ea"/>
              </a:rPr>
              <a:t> dis = new </a:t>
            </a:r>
            <a:r>
              <a:rPr lang="en-US" altLang="ko-KR" b="1" dirty="0" err="1">
                <a:latin typeface="+mj-ea"/>
                <a:ea typeface="+mj-ea"/>
              </a:rPr>
              <a:t>DataInputStream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fis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b2 = </a:t>
            </a:r>
            <a:r>
              <a:rPr lang="en-US" altLang="ko-KR" b="1" dirty="0" err="1">
                <a:latin typeface="+mj-ea"/>
                <a:ea typeface="+mj-ea"/>
              </a:rPr>
              <a:t>dis.readBoolean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(b2);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double d2 = </a:t>
            </a:r>
            <a:r>
              <a:rPr lang="en-US" altLang="ko-KR" b="1" dirty="0" err="1">
                <a:latin typeface="+mj-ea"/>
                <a:ea typeface="+mj-ea"/>
              </a:rPr>
              <a:t>dis.readDouble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(d2);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char c;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while(</a:t>
            </a:r>
            <a:r>
              <a:rPr lang="en-US" altLang="ko-KR" b="1" dirty="0" err="1">
                <a:latin typeface="+mj-ea"/>
                <a:ea typeface="+mj-ea"/>
              </a:rPr>
              <a:t>dis.available</a:t>
            </a:r>
            <a:r>
              <a:rPr lang="en-US" altLang="ko-KR" b="1" dirty="0">
                <a:latin typeface="+mj-ea"/>
                <a:ea typeface="+mj-ea"/>
              </a:rPr>
              <a:t>() &gt; 0) {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남아있는 </a:t>
            </a:r>
            <a:r>
              <a:rPr lang="ko-KR" altLang="en-US" b="1" dirty="0" err="1">
                <a:solidFill>
                  <a:schemeClr val="accent6"/>
                </a:solidFill>
                <a:latin typeface="+mj-ea"/>
                <a:ea typeface="+mj-ea"/>
              </a:rPr>
              <a:t>바이트수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검사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c=</a:t>
            </a:r>
            <a:r>
              <a:rPr lang="en-US" altLang="ko-KR" b="1" dirty="0" err="1">
                <a:latin typeface="+mj-ea"/>
                <a:ea typeface="+mj-ea"/>
              </a:rPr>
              <a:t>dis.readChar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(c);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 }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286301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706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DataInputStream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DataOutputStream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F874F1C-59E6-4CE7-9D4D-EDACF18E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997310"/>
            <a:ext cx="10584190" cy="74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5713136" descr="EMB000019d88d57">
            <a:extLst>
              <a:ext uri="{FF2B5EF4-FFF2-40B4-BE49-F238E27FC236}">
                <a16:creationId xmlns:a16="http://schemas.microsoft.com/office/drawing/2014/main" xmlns="" id="{2FFDD956-1CCC-4030-97A9-EAE92E10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454511"/>
            <a:ext cx="8760851" cy="42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1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44269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Reader, Writer</a:t>
            </a:r>
            <a:r>
              <a:rPr lang="ko-KR" altLang="en-US" sz="2200" b="1" dirty="0">
                <a:latin typeface="+mn-ea"/>
              </a:rPr>
              <a:t>는 추상 클래스로 문자 스트림을 다루는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모든 클래스의 슈퍼 클래스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대표적으로 </a:t>
            </a:r>
            <a:r>
              <a:rPr lang="en-US" altLang="ko-KR" sz="2200" b="1" dirty="0" err="1">
                <a:latin typeface="+mn-ea"/>
              </a:rPr>
              <a:t>InputStreamReader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OutputStreamWriter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클래스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자바의 문자는 </a:t>
            </a:r>
            <a:r>
              <a:rPr lang="ko-KR" altLang="en-US" sz="2200" b="1" dirty="0" smtClean="0">
                <a:latin typeface="+mn-ea"/>
              </a:rPr>
              <a:t>유니코드로 표현 </a:t>
            </a:r>
            <a:r>
              <a:rPr lang="en-US" altLang="ko-KR" sz="2200" b="1" dirty="0" smtClean="0">
                <a:latin typeface="+mn-ea"/>
              </a:rPr>
              <a:t>(</a:t>
            </a:r>
            <a:r>
              <a:rPr lang="ko-KR" altLang="en-US" sz="2200" b="1" dirty="0" smtClean="0">
                <a:latin typeface="+mn-ea"/>
              </a:rPr>
              <a:t>문자를 </a:t>
            </a:r>
            <a:r>
              <a:rPr lang="en-US" altLang="ko-KR" sz="2200" b="1" dirty="0">
                <a:latin typeface="+mn-ea"/>
              </a:rPr>
              <a:t>2</a:t>
            </a:r>
            <a:r>
              <a:rPr lang="ko-KR" altLang="en-US" sz="2200" b="1" dirty="0">
                <a:latin typeface="+mn-ea"/>
              </a:rPr>
              <a:t>바이트로 표현</a:t>
            </a:r>
            <a:r>
              <a:rPr lang="en-US" altLang="ko-KR" sz="2200" b="1" dirty="0">
                <a:latin typeface="+mn-ea"/>
              </a:rPr>
              <a:t>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저장 시 인코딩 방식에 따라 저장되는 값들이 다름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플랫폼에 따라 다르지만 보통 </a:t>
            </a:r>
            <a:r>
              <a:rPr lang="en-US" altLang="ko-KR" sz="2200" b="1" dirty="0">
                <a:latin typeface="+mn-ea"/>
              </a:rPr>
              <a:t>MS949 </a:t>
            </a:r>
            <a:r>
              <a:rPr lang="ko-KR" altLang="en-US" sz="2200" b="1" dirty="0">
                <a:latin typeface="+mn-ea"/>
              </a:rPr>
              <a:t>인코딩 방식을 따름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기본 인코딩 방식을 확인하려면 아래의 코드 실행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byte [] </a:t>
            </a:r>
            <a:r>
              <a:rPr lang="en-US" altLang="ko-KR" b="1" dirty="0" err="1">
                <a:latin typeface="+mj-ea"/>
                <a:ea typeface="+mj-ea"/>
              </a:rPr>
              <a:t>bArray</a:t>
            </a:r>
            <a:r>
              <a:rPr lang="en-US" altLang="ko-KR" b="1" dirty="0">
                <a:latin typeface="+mj-ea"/>
                <a:ea typeface="+mj-ea"/>
              </a:rPr>
              <a:t> = {'w'};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InputStream</a:t>
            </a:r>
            <a:r>
              <a:rPr lang="en-US" altLang="ko-KR" b="1" dirty="0">
                <a:latin typeface="+mj-ea"/>
                <a:ea typeface="+mj-ea"/>
              </a:rPr>
              <a:t> is = new </a:t>
            </a:r>
            <a:r>
              <a:rPr lang="en-US" altLang="ko-KR" b="1" dirty="0" err="1">
                <a:latin typeface="+mj-ea"/>
                <a:ea typeface="+mj-ea"/>
              </a:rPr>
              <a:t>ByteArrayInputStream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bArray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 reader = new </a:t>
            </a:r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(is);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</a:t>
            </a:r>
            <a:r>
              <a:rPr lang="en-US" altLang="ko-KR" b="1" dirty="0" err="1">
                <a:latin typeface="+mj-ea"/>
                <a:ea typeface="+mj-ea"/>
              </a:rPr>
              <a:t>defaultCharacterEncoding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reader.getEncoding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defaultCharacterEncoding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17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55394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50" b="1" dirty="0">
                <a:latin typeface="+mj-ea"/>
                <a:ea typeface="+mj-ea"/>
              </a:rPr>
              <a:t>public class </a:t>
            </a:r>
            <a:r>
              <a:rPr lang="en-US" altLang="ko-KR" sz="1650" b="1" dirty="0" err="1">
                <a:latin typeface="+mj-ea"/>
                <a:ea typeface="+mj-ea"/>
              </a:rPr>
              <a:t>ProgramBasic</a:t>
            </a:r>
            <a:r>
              <a:rPr lang="en-US" altLang="ko-KR" sz="1650" b="1" dirty="0">
                <a:latin typeface="+mj-ea"/>
                <a:ea typeface="+mj-ea"/>
              </a:rPr>
              <a:t> { </a:t>
            </a:r>
            <a:r>
              <a:rPr lang="en-US" altLang="ko-KR" sz="1650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sz="1650" b="1" dirty="0">
                <a:solidFill>
                  <a:schemeClr val="accent6"/>
                </a:solidFill>
                <a:latin typeface="+mj-ea"/>
                <a:ea typeface="+mj-ea"/>
              </a:rPr>
              <a:t>한글과 </a:t>
            </a:r>
            <a:r>
              <a:rPr lang="en-US" altLang="ko-KR" sz="1650" b="1" dirty="0">
                <a:solidFill>
                  <a:schemeClr val="accent6"/>
                </a:solidFill>
                <a:latin typeface="+mj-ea"/>
                <a:ea typeface="+mj-ea"/>
              </a:rPr>
              <a:t>double</a:t>
            </a:r>
            <a:r>
              <a:rPr lang="ko-KR" altLang="en-US" sz="1650" b="1" dirty="0">
                <a:solidFill>
                  <a:schemeClr val="accent6"/>
                </a:solidFill>
                <a:latin typeface="+mj-ea"/>
                <a:ea typeface="+mj-ea"/>
              </a:rPr>
              <a:t>형 값을 저장하는 예</a:t>
            </a:r>
            <a:endParaRPr lang="en-US" altLang="ko-KR" sz="165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 public static void main(String[] </a:t>
            </a:r>
            <a:r>
              <a:rPr lang="en-US" altLang="ko-KR" sz="1650" b="1" dirty="0" err="1">
                <a:latin typeface="+mj-ea"/>
                <a:ea typeface="+mj-ea"/>
              </a:rPr>
              <a:t>args</a:t>
            </a:r>
            <a:r>
              <a:rPr lang="en-US" altLang="ko-KR" sz="1650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</a:t>
            </a:r>
            <a:r>
              <a:rPr lang="en-US" altLang="ko-KR" sz="1650" b="1" dirty="0" err="1">
                <a:latin typeface="+mj-ea"/>
                <a:ea typeface="+mj-ea"/>
              </a:rPr>
              <a:t>FileOutputStream</a:t>
            </a:r>
            <a:r>
              <a:rPr lang="en-US" altLang="ko-KR" sz="1650" b="1" dirty="0">
                <a:latin typeface="+mj-ea"/>
                <a:ea typeface="+mj-ea"/>
              </a:rPr>
              <a:t> out = null;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</a:t>
            </a:r>
            <a:r>
              <a:rPr lang="en-US" altLang="ko-KR" sz="1650" b="1" dirty="0" err="1">
                <a:latin typeface="+mj-ea"/>
                <a:ea typeface="+mj-ea"/>
              </a:rPr>
              <a:t>OutputStreamWriter</a:t>
            </a:r>
            <a:r>
              <a:rPr lang="en-US" altLang="ko-KR" sz="1650" b="1" dirty="0">
                <a:latin typeface="+mj-ea"/>
                <a:ea typeface="+mj-ea"/>
              </a:rPr>
              <a:t> </a:t>
            </a:r>
            <a:r>
              <a:rPr lang="en-US" altLang="ko-KR" sz="1650" b="1" dirty="0" err="1">
                <a:latin typeface="+mj-ea"/>
                <a:ea typeface="+mj-ea"/>
              </a:rPr>
              <a:t>fout</a:t>
            </a:r>
            <a:r>
              <a:rPr lang="en-US" altLang="ko-KR" sz="1650" b="1" dirty="0">
                <a:latin typeface="+mj-ea"/>
                <a:ea typeface="+mj-ea"/>
              </a:rPr>
              <a:t>=null;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double d = 32.3;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try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	out = new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FileOutputStream</a:t>
            </a:r>
            <a:r>
              <a:rPr lang="en-US" altLang="ko-KR" sz="1650" b="1" dirty="0">
                <a:latin typeface="+mj-ea"/>
                <a:ea typeface="+mj-ea"/>
              </a:rPr>
              <a:t>("c:\\Temp\\hangul.txt");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	</a:t>
            </a:r>
            <a:r>
              <a:rPr lang="en-US" altLang="ko-KR" sz="1650" b="1" dirty="0" err="1">
                <a:latin typeface="+mj-ea"/>
                <a:ea typeface="+mj-ea"/>
              </a:rPr>
              <a:t>fout</a:t>
            </a:r>
            <a:r>
              <a:rPr lang="en-US" altLang="ko-KR" sz="1650" b="1" dirty="0">
                <a:latin typeface="+mj-ea"/>
                <a:ea typeface="+mj-ea"/>
              </a:rPr>
              <a:t> = new </a:t>
            </a:r>
            <a:r>
              <a:rPr lang="en-US" altLang="ko-KR" sz="1650" b="1" dirty="0" err="1">
                <a:latin typeface="+mj-ea"/>
                <a:ea typeface="+mj-ea"/>
              </a:rPr>
              <a:t>OutputStreamWriter</a:t>
            </a:r>
            <a:r>
              <a:rPr lang="en-US" altLang="ko-KR" sz="1650" b="1" dirty="0">
                <a:latin typeface="+mj-ea"/>
                <a:ea typeface="+mj-ea"/>
              </a:rPr>
              <a:t>(out);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fout.write</a:t>
            </a:r>
            <a:r>
              <a:rPr lang="en-US" altLang="ko-KR" sz="1650" b="1" dirty="0">
                <a:latin typeface="+mj-ea"/>
                <a:ea typeface="+mj-ea"/>
              </a:rPr>
              <a:t>("</a:t>
            </a:r>
            <a:r>
              <a:rPr lang="ko-KR" altLang="en-US" sz="1650" b="1" dirty="0">
                <a:latin typeface="+mj-ea"/>
                <a:ea typeface="+mj-ea"/>
              </a:rPr>
              <a:t>한글 </a:t>
            </a:r>
            <a:r>
              <a:rPr lang="en-US" altLang="ko-KR" sz="1650" b="1" dirty="0">
                <a:latin typeface="+mj-ea"/>
                <a:ea typeface="+mj-ea"/>
              </a:rPr>
              <a:t>");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fout.write</a:t>
            </a:r>
            <a:r>
              <a:rPr lang="en-US" altLang="ko-KR" sz="1650" b="1" dirty="0">
                <a:latin typeface="+mj-ea"/>
                <a:ea typeface="+mj-ea"/>
              </a:rPr>
              <a:t>(</a:t>
            </a:r>
            <a:r>
              <a:rPr lang="en-US" altLang="ko-KR" sz="1650" b="1" dirty="0" err="1">
                <a:latin typeface="+mj-ea"/>
                <a:ea typeface="+mj-ea"/>
              </a:rPr>
              <a:t>Double.toString</a:t>
            </a:r>
            <a:r>
              <a:rPr lang="en-US" altLang="ko-KR" sz="1650" b="1" dirty="0">
                <a:latin typeface="+mj-ea"/>
                <a:ea typeface="+mj-ea"/>
              </a:rPr>
              <a:t>(d)); </a:t>
            </a:r>
            <a:r>
              <a:rPr lang="en-US" altLang="ko-KR" sz="1650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sz="1650" b="1" dirty="0">
                <a:solidFill>
                  <a:schemeClr val="accent6"/>
                </a:solidFill>
                <a:latin typeface="+mj-ea"/>
                <a:ea typeface="+mj-ea"/>
              </a:rPr>
              <a:t>문자열로 변환 후 저장</a:t>
            </a:r>
            <a:endParaRPr lang="en-US" altLang="ko-KR" sz="165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fout.close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System.out.println</a:t>
            </a:r>
            <a:r>
              <a:rPr lang="en-US" altLang="ko-KR" sz="1650" b="1" dirty="0">
                <a:latin typeface="+mj-ea"/>
                <a:ea typeface="+mj-ea"/>
              </a:rPr>
              <a:t>("</a:t>
            </a:r>
            <a:r>
              <a:rPr lang="ko-KR" altLang="en-US" sz="1650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sz="1650" b="1" dirty="0">
                <a:latin typeface="+mj-ea"/>
                <a:ea typeface="+mj-ea"/>
              </a:rPr>
              <a:t>.");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>
                <a:latin typeface="+mj-ea"/>
                <a:ea typeface="+mj-ea"/>
              </a:rPr>
              <a:t>} catch (</a:t>
            </a:r>
            <a:r>
              <a:rPr lang="en-US" altLang="ko-KR" sz="1650" b="1" dirty="0" err="1">
                <a:latin typeface="+mj-ea"/>
                <a:ea typeface="+mj-ea"/>
              </a:rPr>
              <a:t>IOException</a:t>
            </a:r>
            <a:r>
              <a:rPr lang="en-US" altLang="ko-KR" sz="1650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	</a:t>
            </a:r>
            <a:r>
              <a:rPr lang="en-US" altLang="ko-KR" sz="1650" b="1" dirty="0" err="1">
                <a:latin typeface="+mj-ea"/>
                <a:ea typeface="+mj-ea"/>
              </a:rPr>
              <a:t>e.printStackTrace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}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 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57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607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특정 인코딩 방식으로 저장할 경우 인코딩 방식을 지정</a:t>
            </a: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fout</a:t>
            </a:r>
            <a:r>
              <a:rPr lang="en-US" altLang="ko-KR" b="1" dirty="0">
                <a:latin typeface="+mj-ea"/>
                <a:ea typeface="+mj-ea"/>
              </a:rPr>
              <a:t> = new </a:t>
            </a:r>
            <a:r>
              <a:rPr lang="en-US" altLang="ko-KR" b="1" dirty="0" err="1">
                <a:latin typeface="+mj-ea"/>
                <a:ea typeface="+mj-ea"/>
              </a:rPr>
              <a:t>OutputStreamWriter</a:t>
            </a:r>
            <a:r>
              <a:rPr lang="en-US" altLang="ko-KR" b="1" dirty="0">
                <a:latin typeface="+mj-ea"/>
                <a:ea typeface="+mj-ea"/>
              </a:rPr>
              <a:t>(out, "UTF-16");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OutputStreamWriter</a:t>
            </a:r>
            <a:r>
              <a:rPr lang="ko-KR" altLang="en-US" sz="2200" b="1" dirty="0">
                <a:latin typeface="+mn-ea"/>
              </a:rPr>
              <a:t>를 이용하여 저장된 파일은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InputStreamReader</a:t>
            </a:r>
            <a:r>
              <a:rPr lang="ko-KR" altLang="en-US" sz="2200" b="1" dirty="0">
                <a:latin typeface="+mn-ea"/>
              </a:rPr>
              <a:t>를 이용하여 읽어야 한다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저장방식과 읽어오는 방식이 다른 경우 원하는 결과를 얻지 못함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25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48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OutputStreamWriter</a:t>
            </a:r>
            <a:r>
              <a:rPr lang="ko-KR" altLang="en-US" sz="2800" b="1" dirty="0"/>
              <a:t>와 </a:t>
            </a:r>
            <a:r>
              <a:rPr lang="en-US" altLang="ko-KR" sz="2800" b="1" dirty="0" err="1"/>
              <a:t>InputStreamReader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double d = 32.3;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fout</a:t>
            </a:r>
            <a:r>
              <a:rPr lang="en-US" altLang="ko-KR" b="1" dirty="0">
                <a:latin typeface="+mj-ea"/>
                <a:ea typeface="+mj-ea"/>
              </a:rPr>
              <a:t> = new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("c:\\Temp\\hangul.txt");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OutputStreamWriter</a:t>
            </a:r>
            <a:r>
              <a:rPr lang="en-US" altLang="ko-KR" b="1" dirty="0">
                <a:latin typeface="+mj-ea"/>
                <a:ea typeface="+mj-ea"/>
              </a:rPr>
              <a:t> out = new </a:t>
            </a:r>
            <a:r>
              <a:rPr lang="en-US" altLang="ko-KR" b="1" dirty="0" err="1">
                <a:latin typeface="+mj-ea"/>
                <a:ea typeface="+mj-ea"/>
              </a:rPr>
              <a:t>OutputStreamWriter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fout</a:t>
            </a:r>
            <a:r>
              <a:rPr lang="en-US" altLang="ko-KR" b="1" dirty="0">
                <a:latin typeface="+mj-ea"/>
                <a:ea typeface="+mj-ea"/>
              </a:rPr>
              <a:t>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sz="1700" b="1" dirty="0">
                <a:latin typeface="+mj-ea"/>
                <a:ea typeface="+mj-ea"/>
              </a:rPr>
              <a:t>("</a:t>
            </a:r>
            <a:r>
              <a:rPr lang="ko-KR" altLang="en-US" sz="1700" b="1" dirty="0">
                <a:latin typeface="+mj-ea"/>
                <a:ea typeface="+mj-ea"/>
              </a:rPr>
              <a:t>인코딩 문자 집합은 </a:t>
            </a:r>
            <a:r>
              <a:rPr lang="en-US" altLang="ko-KR" sz="1700" b="1" dirty="0">
                <a:latin typeface="+mj-ea"/>
                <a:ea typeface="+mj-ea"/>
              </a:rPr>
              <a:t>" + </a:t>
            </a:r>
            <a:r>
              <a:rPr lang="en-US" altLang="ko-KR" sz="1700" b="1" dirty="0" err="1">
                <a:latin typeface="+mj-ea"/>
                <a:ea typeface="+mj-ea"/>
              </a:rPr>
              <a:t>out.getEncoding</a:t>
            </a:r>
            <a:r>
              <a:rPr lang="en-US" altLang="ko-KR" sz="1700" b="1" dirty="0">
                <a:latin typeface="+mj-ea"/>
                <a:ea typeface="+mj-ea"/>
              </a:rPr>
              <a:t>()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한글 </a:t>
            </a:r>
            <a:r>
              <a:rPr lang="en-US" altLang="ko-KR" b="1" dirty="0">
                <a:latin typeface="+mj-ea"/>
                <a:ea typeface="+mj-ea"/>
              </a:rPr>
              <a:t>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Double.toString</a:t>
            </a:r>
            <a:r>
              <a:rPr lang="en-US" altLang="ko-KR" b="1" dirty="0">
                <a:latin typeface="+mj-ea"/>
                <a:ea typeface="+mj-ea"/>
              </a:rPr>
              <a:t>(d));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fout.cloase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…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17001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95410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스트림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스트림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9439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입출력 장치를 스트림을 생성</a:t>
            </a:r>
            <a:r>
              <a:rPr lang="en-US" altLang="ko-KR" sz="2200" b="1" dirty="0">
                <a:latin typeface="+mn-ea"/>
              </a:rPr>
              <a:t>,</a:t>
            </a:r>
            <a:r>
              <a:rPr lang="ko-KR" altLang="en-US" sz="2200" b="1" dirty="0">
                <a:latin typeface="+mn-ea"/>
              </a:rPr>
              <a:t> 소모하는 추상화된 객체로 취급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입출력의 기본 단위는 바이트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바이트 입출력 스트림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문자 입출력 스트림으로 나눌 수 있음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예를 들어 </a:t>
            </a:r>
            <a:r>
              <a:rPr lang="en-US" altLang="ko-KR" sz="2200" b="1" dirty="0">
                <a:latin typeface="+mn-ea"/>
              </a:rPr>
              <a:t>256</a:t>
            </a:r>
            <a:r>
              <a:rPr lang="ko-KR" altLang="en-US" sz="2200" b="1" dirty="0">
                <a:latin typeface="+mn-ea"/>
              </a:rPr>
              <a:t>이라는 정수형 값을 바이트 형태로 저장한다면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바이트 입출력 </a:t>
            </a:r>
            <a:r>
              <a:rPr lang="en-US" altLang="ko-KR" sz="2200" b="1" dirty="0">
                <a:latin typeface="+mn-ea"/>
              </a:rPr>
              <a:t>-&gt;</a:t>
            </a:r>
            <a:r>
              <a:rPr lang="ko-KR" altLang="en-US" sz="2200" b="1" dirty="0">
                <a:latin typeface="+mn-ea"/>
              </a:rPr>
              <a:t> </a:t>
            </a:r>
            <a:r>
              <a:rPr lang="en-US" altLang="ko-KR" sz="2200" b="1" dirty="0">
                <a:latin typeface="+mn-ea"/>
              </a:rPr>
              <a:t>256</a:t>
            </a:r>
            <a:r>
              <a:rPr lang="ko-KR" altLang="en-US" sz="2200" b="1" dirty="0">
                <a:latin typeface="+mn-ea"/>
              </a:rPr>
              <a:t>을 </a:t>
            </a:r>
            <a:r>
              <a:rPr lang="en-US" altLang="ko-KR" sz="2200" b="1" dirty="0">
                <a:latin typeface="+mn-ea"/>
              </a:rPr>
              <a:t>4</a:t>
            </a:r>
            <a:r>
              <a:rPr lang="ko-KR" altLang="en-US" sz="2200" b="1" dirty="0">
                <a:latin typeface="+mn-ea"/>
              </a:rPr>
              <a:t>바이트로 저장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표현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문자 입출력 </a:t>
            </a:r>
            <a:r>
              <a:rPr lang="en-US" altLang="ko-KR" sz="2200" b="1" dirty="0">
                <a:latin typeface="+mn-ea"/>
              </a:rPr>
              <a:t>-&gt;</a:t>
            </a:r>
            <a:r>
              <a:rPr lang="ko-KR" altLang="en-US" sz="2200" b="1" dirty="0">
                <a:latin typeface="+mn-ea"/>
              </a:rPr>
              <a:t> </a:t>
            </a:r>
            <a:r>
              <a:rPr lang="en-US" altLang="ko-KR" sz="2200" b="1" dirty="0">
                <a:latin typeface="+mn-ea"/>
              </a:rPr>
              <a:t>2,5,6</a:t>
            </a:r>
            <a:r>
              <a:rPr lang="ko-KR" altLang="en-US" sz="2200" b="1" dirty="0">
                <a:latin typeface="+mn-ea"/>
              </a:rPr>
              <a:t> 각각 문자로 저장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표현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바이트 스트림은 </a:t>
            </a:r>
            <a:r>
              <a:rPr lang="en-US" altLang="ko-KR" sz="2200" b="1" dirty="0" err="1">
                <a:latin typeface="+mn-ea"/>
              </a:rPr>
              <a:t>InputStream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en-US" altLang="ko-KR" sz="2200" b="1" dirty="0" err="1">
                <a:latin typeface="+mn-ea"/>
              </a:rPr>
              <a:t>OutputStream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추상 클래스를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상위 클래스로 두고 다양한 기능을 제공하는 하위 클래스를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문자 스트림은 </a:t>
            </a:r>
            <a:r>
              <a:rPr lang="en-US" altLang="ko-KR" sz="2200" b="1" dirty="0">
                <a:latin typeface="+mn-ea"/>
              </a:rPr>
              <a:t>Reader, Writer </a:t>
            </a:r>
            <a:r>
              <a:rPr lang="ko-KR" altLang="en-US" sz="2200" b="1" dirty="0">
                <a:latin typeface="+mn-ea"/>
              </a:rPr>
              <a:t>추상 클래스를 상위 클래스로 두고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다양한 기능을 제공하는 하위 클래스를 제공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32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48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OutputStreamWriter</a:t>
            </a:r>
            <a:r>
              <a:rPr lang="ko-KR" altLang="en-US" sz="2800" b="1" dirty="0"/>
              <a:t>와 </a:t>
            </a:r>
            <a:r>
              <a:rPr lang="en-US" altLang="ko-KR" sz="2800" b="1" dirty="0" err="1"/>
              <a:t>InputStreamReader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		…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 fin = new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("c:\\Temp\\hangul.txt");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sz="1750" b="1" dirty="0" err="1">
                <a:latin typeface="+mj-ea"/>
                <a:ea typeface="+mj-ea"/>
              </a:rPr>
              <a:t>InputStreamReader</a:t>
            </a:r>
            <a:r>
              <a:rPr lang="en-US" altLang="ko-KR" sz="1750" b="1" dirty="0">
                <a:latin typeface="+mj-ea"/>
                <a:ea typeface="+mj-ea"/>
              </a:rPr>
              <a:t> in = new </a:t>
            </a:r>
            <a:r>
              <a:rPr lang="en-US" altLang="ko-KR" sz="1750" b="1" dirty="0" err="1">
                <a:latin typeface="+mj-ea"/>
                <a:ea typeface="+mj-ea"/>
              </a:rPr>
              <a:t>InputStreamReader</a:t>
            </a:r>
            <a:r>
              <a:rPr lang="en-US" altLang="ko-KR" sz="1750" b="1" dirty="0">
                <a:latin typeface="+mj-ea"/>
                <a:ea typeface="+mj-ea"/>
              </a:rPr>
              <a:t>(fin, "UTF-8");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c;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디코딩 문자 집합은 </a:t>
            </a:r>
            <a:r>
              <a:rPr lang="en-US" altLang="ko-KR" b="1" dirty="0">
                <a:latin typeface="+mj-ea"/>
                <a:ea typeface="+mj-ea"/>
              </a:rPr>
              <a:t>" + </a:t>
            </a:r>
            <a:r>
              <a:rPr lang="en-US" altLang="ko-KR" b="1" dirty="0" err="1">
                <a:latin typeface="+mj-ea"/>
                <a:ea typeface="+mj-ea"/>
              </a:rPr>
              <a:t>in.getEncoding</a:t>
            </a:r>
            <a:r>
              <a:rPr lang="en-US" altLang="ko-KR" b="1" dirty="0">
                <a:latin typeface="+mj-ea"/>
                <a:ea typeface="+mj-ea"/>
              </a:rPr>
              <a:t>());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 ((c = </a:t>
            </a:r>
            <a:r>
              <a:rPr lang="en-US" altLang="ko-KR" b="1" dirty="0" err="1">
                <a:latin typeface="+mj-ea"/>
                <a:ea typeface="+mj-ea"/>
              </a:rPr>
              <a:t>in.read</a:t>
            </a:r>
            <a:r>
              <a:rPr lang="en-US" altLang="ko-KR" b="1" dirty="0">
                <a:latin typeface="+mj-ea"/>
                <a:ea typeface="+mj-ea"/>
              </a:rPr>
              <a:t>()) != -1)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((char)c);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fin.close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// TODO Auto-generated catch block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87389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48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OutputStreamWriter</a:t>
            </a:r>
            <a:r>
              <a:rPr lang="ko-KR" altLang="en-US" sz="2800" b="1" dirty="0"/>
              <a:t>와 </a:t>
            </a:r>
            <a:r>
              <a:rPr lang="en-US" altLang="ko-KR" sz="2800" b="1" dirty="0" err="1"/>
              <a:t>InputStreamReader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66D292C-1E6D-4F09-881F-F175C376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997310"/>
            <a:ext cx="12727837" cy="72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45713296" descr="EMB000019d88d6b">
            <a:extLst>
              <a:ext uri="{FF2B5EF4-FFF2-40B4-BE49-F238E27FC236}">
                <a16:creationId xmlns:a16="http://schemas.microsoft.com/office/drawing/2014/main" xmlns="" id="{9AD47F2C-50AC-4C72-9EE3-108E9960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" y="1454511"/>
            <a:ext cx="8567709" cy="390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4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50718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인코딩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디코딩 방식이 달라 숫자가 제대로 출력이 안됨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아래 코드로 변경 후 실행을 해보아라</a:t>
            </a: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InputStreamReader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 in = new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InputStreamReader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(fin, "UTF-8");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 in = new </a:t>
            </a:r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(fin);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8B89AD-36D0-4610-9485-710E5AAEC4F5}"/>
              </a:ext>
            </a:extLst>
          </p:cNvPr>
          <p:cNvSpPr txBox="1"/>
          <p:nvPr/>
        </p:nvSpPr>
        <p:spPr>
          <a:xfrm>
            <a:off x="149513" y="685295"/>
            <a:ext cx="848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OutputStreamWriter</a:t>
            </a:r>
            <a:r>
              <a:rPr lang="ko-KR" altLang="en-US" sz="2800" b="1" dirty="0"/>
              <a:t>와 </a:t>
            </a:r>
            <a:r>
              <a:rPr lang="en-US" altLang="ko-KR" sz="2800" b="1" dirty="0" err="1"/>
              <a:t>InputStreamReader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87FE629-5759-4A6B-91C5-0475908B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13" y="2162909"/>
            <a:ext cx="13781857" cy="54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46391904" descr="EMB000019d88d70">
            <a:extLst>
              <a:ext uri="{FF2B5EF4-FFF2-40B4-BE49-F238E27FC236}">
                <a16:creationId xmlns:a16="http://schemas.microsoft.com/office/drawing/2014/main" xmlns="" id="{7C580CCB-D469-4B3B-A827-F2B4220C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4" y="2620108"/>
            <a:ext cx="8139909" cy="36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35523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InputStreamReader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OutputStreamWriter</a:t>
            </a:r>
            <a:r>
              <a:rPr lang="ko-KR" altLang="en-US" sz="2200" b="1" dirty="0">
                <a:latin typeface="+mn-ea"/>
              </a:rPr>
              <a:t>와 유사한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FileReader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FileWriter</a:t>
            </a:r>
            <a:r>
              <a:rPr lang="ko-KR" altLang="en-US" sz="2200" b="1" dirty="0">
                <a:latin typeface="+mn-ea"/>
              </a:rPr>
              <a:t>가 있다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FileReader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FileWriter</a:t>
            </a:r>
            <a:r>
              <a:rPr lang="ko-KR" altLang="en-US" sz="2200" b="1" dirty="0">
                <a:latin typeface="+mn-ea"/>
              </a:rPr>
              <a:t>는 인코딩 방식이 기본 인코딩 방식으로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고정되어 있고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객체 생성시 </a:t>
            </a:r>
            <a:r>
              <a:rPr lang="en-US" altLang="ko-KR" sz="2200" b="1" dirty="0">
                <a:latin typeface="+mn-ea"/>
              </a:rPr>
              <a:t>Stream </a:t>
            </a:r>
            <a:r>
              <a:rPr lang="ko-KR" altLang="en-US" sz="2200" b="1" dirty="0">
                <a:latin typeface="+mn-ea"/>
              </a:rPr>
              <a:t>객체를 지정할 필요 없이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파일명만 기술한다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12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85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콘솔에서 읽어 들이고 </a:t>
            </a:r>
            <a:r>
              <a:rPr lang="en-US" altLang="ko-KR" sz="2800" b="1" dirty="0" err="1"/>
              <a:t>FileWriter</a:t>
            </a:r>
            <a:r>
              <a:rPr lang="ko-KR" altLang="en-US" sz="2800" b="1" dirty="0"/>
              <a:t>를 사용하여 출력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50" b="1" dirty="0">
                <a:latin typeface="+mj-ea"/>
                <a:ea typeface="+mj-ea"/>
              </a:rPr>
              <a:t>public class </a:t>
            </a:r>
            <a:r>
              <a:rPr lang="en-US" altLang="ko-KR" sz="1650" b="1" dirty="0" err="1">
                <a:latin typeface="+mj-ea"/>
                <a:ea typeface="+mj-ea"/>
              </a:rPr>
              <a:t>ProgramBasic</a:t>
            </a:r>
            <a:r>
              <a:rPr lang="en-US" altLang="ko-KR" sz="1650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public static void main(String[] </a:t>
            </a:r>
            <a:r>
              <a:rPr lang="en-US" altLang="ko-KR" sz="1650" b="1" dirty="0" err="1">
                <a:latin typeface="+mj-ea"/>
                <a:ea typeface="+mj-ea"/>
              </a:rPr>
              <a:t>args</a:t>
            </a:r>
            <a:r>
              <a:rPr lang="en-US" altLang="ko-KR" sz="1650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System.out.println</a:t>
            </a:r>
            <a:r>
              <a:rPr lang="en-US" altLang="ko-KR" sz="1650" b="1" dirty="0">
                <a:latin typeface="+mj-ea"/>
                <a:ea typeface="+mj-ea"/>
              </a:rPr>
              <a:t>("&gt;&gt; ");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InputStreamReader</a:t>
            </a:r>
            <a:r>
              <a:rPr lang="en-US" altLang="ko-KR" sz="1650" b="1" dirty="0">
                <a:latin typeface="+mj-ea"/>
                <a:ea typeface="+mj-ea"/>
              </a:rPr>
              <a:t> in = new </a:t>
            </a:r>
            <a:r>
              <a:rPr lang="en-US" altLang="ko-KR" sz="1650" b="1" dirty="0" err="1">
                <a:latin typeface="+mj-ea"/>
                <a:ea typeface="+mj-ea"/>
              </a:rPr>
              <a:t>InputStreamReader</a:t>
            </a:r>
            <a:r>
              <a:rPr lang="en-US" altLang="ko-KR" sz="1650" b="1" dirty="0">
                <a:latin typeface="+mj-ea"/>
                <a:ea typeface="+mj-ea"/>
              </a:rPr>
              <a:t>(System.in);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FileWriter</a:t>
            </a:r>
            <a:r>
              <a:rPr lang="en-US" altLang="ko-KR" sz="1650" b="1" dirty="0">
                <a:latin typeface="+mj-ea"/>
                <a:ea typeface="+mj-ea"/>
              </a:rPr>
              <a:t> </a:t>
            </a:r>
            <a:r>
              <a:rPr lang="en-US" altLang="ko-KR" sz="1650" b="1" dirty="0" err="1">
                <a:latin typeface="+mj-ea"/>
                <a:ea typeface="+mj-ea"/>
              </a:rPr>
              <a:t>fout</a:t>
            </a:r>
            <a:r>
              <a:rPr lang="en-US" altLang="ko-KR" sz="1650" b="1" dirty="0">
                <a:latin typeface="+mj-ea"/>
                <a:ea typeface="+mj-ea"/>
              </a:rPr>
              <a:t> = null;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int</a:t>
            </a:r>
            <a:r>
              <a:rPr lang="en-US" altLang="ko-KR" sz="1650" b="1" dirty="0">
                <a:latin typeface="+mj-ea"/>
                <a:ea typeface="+mj-ea"/>
              </a:rPr>
              <a:t> c;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fout</a:t>
            </a:r>
            <a:r>
              <a:rPr lang="en-US" altLang="ko-KR" sz="1650" b="1" dirty="0">
                <a:latin typeface="+mj-ea"/>
                <a:ea typeface="+mj-ea"/>
              </a:rPr>
              <a:t> = new </a:t>
            </a:r>
            <a:r>
              <a:rPr lang="en-US" altLang="ko-KR" sz="1650" b="1" dirty="0" err="1">
                <a:latin typeface="+mj-ea"/>
                <a:ea typeface="+mj-ea"/>
              </a:rPr>
              <a:t>FileWriter</a:t>
            </a:r>
            <a:r>
              <a:rPr lang="en-US" altLang="ko-KR" sz="1650" b="1" dirty="0">
                <a:latin typeface="+mj-ea"/>
                <a:ea typeface="+mj-ea"/>
              </a:rPr>
              <a:t>("c:\\Temp\\test.txt");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while ((c = </a:t>
            </a:r>
            <a:r>
              <a:rPr lang="en-US" altLang="ko-KR" sz="1650" b="1" dirty="0" err="1">
                <a:latin typeface="+mj-ea"/>
                <a:ea typeface="+mj-ea"/>
              </a:rPr>
              <a:t>in.read</a:t>
            </a:r>
            <a:r>
              <a:rPr lang="en-US" altLang="ko-KR" sz="1650" b="1" dirty="0">
                <a:latin typeface="+mj-ea"/>
                <a:ea typeface="+mj-ea"/>
              </a:rPr>
              <a:t>()) != 13)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	</a:t>
            </a:r>
            <a:r>
              <a:rPr lang="en-US" altLang="ko-KR" sz="1650" b="1" dirty="0" err="1">
                <a:latin typeface="+mj-ea"/>
                <a:ea typeface="+mj-ea"/>
              </a:rPr>
              <a:t>fout.write</a:t>
            </a:r>
            <a:r>
              <a:rPr lang="en-US" altLang="ko-KR" sz="1650" b="1" dirty="0">
                <a:latin typeface="+mj-ea"/>
                <a:ea typeface="+mj-ea"/>
              </a:rPr>
              <a:t>(c);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 </a:t>
            </a:r>
            <a:r>
              <a:rPr lang="en-US" altLang="ko-KR" sz="1650" b="1" dirty="0" err="1">
                <a:latin typeface="+mj-ea"/>
                <a:ea typeface="+mj-ea"/>
              </a:rPr>
              <a:t>in.close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fout.close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System.out.println</a:t>
            </a:r>
            <a:r>
              <a:rPr lang="en-US" altLang="ko-KR" sz="1650" b="1" dirty="0">
                <a:latin typeface="+mj-ea"/>
                <a:ea typeface="+mj-ea"/>
              </a:rPr>
              <a:t>("</a:t>
            </a:r>
            <a:r>
              <a:rPr lang="ko-KR" altLang="en-US" sz="1650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sz="1650" b="1" dirty="0">
                <a:latin typeface="+mj-ea"/>
                <a:ea typeface="+mj-ea"/>
              </a:rPr>
              <a:t>.");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	</a:t>
            </a:r>
            <a:r>
              <a:rPr lang="en-US" altLang="ko-KR" sz="1650" b="1" dirty="0">
                <a:latin typeface="+mj-ea"/>
                <a:ea typeface="+mj-ea"/>
              </a:rPr>
              <a:t>} catch (</a:t>
            </a:r>
            <a:r>
              <a:rPr lang="en-US" altLang="ko-KR" sz="1650" b="1" dirty="0" err="1">
                <a:latin typeface="+mj-ea"/>
                <a:ea typeface="+mj-ea"/>
              </a:rPr>
              <a:t>IOException</a:t>
            </a:r>
            <a:r>
              <a:rPr lang="en-US" altLang="ko-KR" sz="1650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e.printStackTrace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}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271881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85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콘솔에서 읽어 들이고 </a:t>
            </a:r>
            <a:r>
              <a:rPr lang="en-US" altLang="ko-KR" sz="2800" b="1" dirty="0" err="1"/>
              <a:t>FileWriter</a:t>
            </a:r>
            <a:r>
              <a:rPr lang="ko-KR" altLang="en-US" sz="2800" b="1" dirty="0"/>
              <a:t>를 사용하여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문자 스트림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F0B04C-E659-4031-8F98-C3D8E0F9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73" y="751316"/>
            <a:ext cx="13781857" cy="56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46391984" descr="EMB000019d88d77">
            <a:extLst>
              <a:ext uri="{FF2B5EF4-FFF2-40B4-BE49-F238E27FC236}">
                <a16:creationId xmlns:a16="http://schemas.microsoft.com/office/drawing/2014/main" xmlns="" id="{E6C03521-B20A-4C6F-8BFE-7BEC6EAE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" y="1208515"/>
            <a:ext cx="8139909" cy="371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A96B103-D24C-440B-AF7E-59EE488F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46392064" descr="EMB000019d88d7a">
            <a:extLst>
              <a:ext uri="{FF2B5EF4-FFF2-40B4-BE49-F238E27FC236}">
                <a16:creationId xmlns:a16="http://schemas.microsoft.com/office/drawing/2014/main" xmlns="" id="{A66F6486-2EFA-445B-AE86-291A4812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" y="4990221"/>
            <a:ext cx="8139910" cy="11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6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50581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버퍼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버퍼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45295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입출력 데이터를 일시적으로 저장하는 버퍼를 이용하여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운영체제의 </a:t>
            </a:r>
            <a:r>
              <a:rPr lang="en-US" altLang="ko-KR" sz="2200" b="1" dirty="0">
                <a:latin typeface="+mn-ea"/>
              </a:rPr>
              <a:t>API</a:t>
            </a:r>
            <a:r>
              <a:rPr lang="ko-KR" altLang="en-US" sz="2200" b="1" dirty="0">
                <a:latin typeface="+mn-ea"/>
              </a:rPr>
              <a:t> 호출 횟수를 줄여 입출력 능력 개선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여러 번 </a:t>
            </a:r>
            <a:r>
              <a:rPr lang="ko-KR" altLang="en-US" sz="2200" b="1" dirty="0" err="1">
                <a:latin typeface="+mn-ea"/>
              </a:rPr>
              <a:t>입출력되는</a:t>
            </a:r>
            <a:r>
              <a:rPr lang="ko-KR" altLang="en-US" sz="2200" b="1" dirty="0">
                <a:latin typeface="+mn-ea"/>
              </a:rPr>
              <a:t> 데이터를 버퍼에 모아두고 한번에 전달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버퍼 스트림에도 바이트 버퍼 스트림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문자 버퍼 스트림이 있다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바이트 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en-US" altLang="ko-KR" sz="2200" b="1" dirty="0" err="1">
                <a:latin typeface="+mn-ea"/>
              </a:rPr>
              <a:t>BufferedInputStream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BufferedOutputStream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문자</a:t>
            </a:r>
            <a:r>
              <a:rPr lang="en-US" altLang="ko-KR" sz="2200" b="1" dirty="0">
                <a:latin typeface="+mn-ea"/>
              </a:rPr>
              <a:t> : </a:t>
            </a:r>
            <a:r>
              <a:rPr lang="en-US" altLang="ko-KR" sz="2200" b="1" dirty="0" err="1">
                <a:latin typeface="+mn-ea"/>
              </a:rPr>
              <a:t>BufferedReader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BufferedWriter</a:t>
            </a:r>
            <a:r>
              <a:rPr lang="en-US" altLang="ko-KR" sz="2200" b="1" dirty="0">
                <a:latin typeface="+mn-ea"/>
              </a:rPr>
              <a:t> (</a:t>
            </a:r>
            <a:r>
              <a:rPr lang="ko-KR" altLang="en-US" sz="2200" b="1" dirty="0">
                <a:latin typeface="+mn-ea"/>
              </a:rPr>
              <a:t>유니코드만 처리</a:t>
            </a:r>
            <a:r>
              <a:rPr lang="en-US" altLang="ko-KR" sz="2200" b="1" dirty="0">
                <a:latin typeface="+mn-ea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46392144" descr="EMB000019d88d7e">
            <a:extLst>
              <a:ext uri="{FF2B5EF4-FFF2-40B4-BE49-F238E27FC236}">
                <a16:creationId xmlns:a16="http://schemas.microsoft.com/office/drawing/2014/main" xmlns="" id="{3533CFC5-F122-42FA-9D09-CF16859D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2629661"/>
            <a:ext cx="8779338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553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BufferedOutputStream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</a:t>
            </a:r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 in = new </a:t>
            </a:r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(System.in);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BufferedOutputStream</a:t>
            </a:r>
            <a:r>
              <a:rPr lang="en-US" altLang="ko-KR" b="1" dirty="0">
                <a:latin typeface="+mj-ea"/>
                <a:ea typeface="+mj-ea"/>
              </a:rPr>
              <a:t> out = new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  <a:r>
              <a:rPr lang="en-US" altLang="ko-KR" b="1" dirty="0" err="1">
                <a:latin typeface="+mj-ea"/>
                <a:ea typeface="+mj-ea"/>
              </a:rPr>
              <a:t>BufferedOutputStream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System.out</a:t>
            </a:r>
            <a:r>
              <a:rPr lang="en-US" altLang="ko-KR" b="1" dirty="0">
                <a:latin typeface="+mj-ea"/>
                <a:ea typeface="+mj-ea"/>
              </a:rPr>
              <a:t>, 5);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c;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("&gt;&gt; 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 ((c = </a:t>
            </a:r>
            <a:r>
              <a:rPr lang="en-US" altLang="ko-KR" b="1" dirty="0" err="1">
                <a:latin typeface="+mj-ea"/>
                <a:ea typeface="+mj-ea"/>
              </a:rPr>
              <a:t>in.read</a:t>
            </a:r>
            <a:r>
              <a:rPr lang="en-US" altLang="ko-KR" b="1" dirty="0">
                <a:latin typeface="+mj-ea"/>
                <a:ea typeface="+mj-ea"/>
              </a:rPr>
              <a:t>()) != 13)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(c);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버퍼 크기를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5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로 설정하여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5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글자 출력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글자는 버퍼에 남음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		</a:t>
            </a: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…</a:t>
            </a:r>
          </a:p>
          <a:p>
            <a:pPr fontAlgn="base"/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	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버퍼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305601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553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BufferedOutputStream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…</a:t>
            </a:r>
          </a:p>
          <a:p>
            <a:pPr fontAlgn="base"/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out.flush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버퍼에 남아 있던 문자 출력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if (in != null)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in.close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out.close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버퍼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213900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553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BufferedOutputStream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4160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버퍼 스트림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0D58D9D-43DF-4C26-9FB4-B5888B7D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751315"/>
            <a:ext cx="11536923" cy="7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46392144" descr="EMB000019d88d88">
            <a:extLst>
              <a:ext uri="{FF2B5EF4-FFF2-40B4-BE49-F238E27FC236}">
                <a16:creationId xmlns:a16="http://schemas.microsoft.com/office/drawing/2014/main" xmlns="" id="{3B33A9CD-2908-4D09-BF7E-7AF89D99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5"/>
            <a:ext cx="8798984" cy="40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95410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스트림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스트림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바이트 스트림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66762A1-D6F8-48F2-987E-62A76B99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07" y="685295"/>
            <a:ext cx="11522110" cy="53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4127704" descr="EMB000019d88d2c">
            <a:extLst>
              <a:ext uri="{FF2B5EF4-FFF2-40B4-BE49-F238E27FC236}">
                <a16:creationId xmlns:a16="http://schemas.microsoft.com/office/drawing/2014/main" xmlns="" id="{60F4C733-8188-4F28-9656-B54A0866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7" y="1142495"/>
            <a:ext cx="6805246" cy="50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0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061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파일 이름 변경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삭제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디렉터리 생성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등 파일 관리와 관련된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작업을 지원하는 </a:t>
            </a:r>
            <a:r>
              <a:rPr lang="en-US" altLang="ko-KR" sz="2200" b="1" dirty="0">
                <a:latin typeface="+mn-ea"/>
              </a:rPr>
              <a:t>File </a:t>
            </a:r>
            <a:r>
              <a:rPr lang="ko-KR" altLang="en-US" sz="2200" b="1" dirty="0">
                <a:latin typeface="+mn-ea"/>
              </a:rPr>
              <a:t>클래스</a:t>
            </a:r>
            <a:endParaRPr lang="en-US" altLang="ko-KR" sz="2200" b="1" dirty="0"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5EEB6F8-45D4-4659-AEA7-A73A712E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35547"/>
              </p:ext>
            </p:extLst>
          </p:nvPr>
        </p:nvGraphicFramePr>
        <p:xfrm>
          <a:off x="149514" y="2072925"/>
          <a:ext cx="8857900" cy="3853091"/>
        </p:xfrm>
        <a:graphic>
          <a:graphicData uri="http://schemas.openxmlformats.org/drawingml/2006/table">
            <a:tbl>
              <a:tblPr/>
              <a:tblGrid>
                <a:gridCol w="3832685">
                  <a:extLst>
                    <a:ext uri="{9D8B030D-6E8A-4147-A177-3AD203B41FA5}">
                      <a16:colId xmlns:a16="http://schemas.microsoft.com/office/drawing/2014/main" xmlns="" val="1835982449"/>
                    </a:ext>
                  </a:extLst>
                </a:gridCol>
                <a:gridCol w="5025215">
                  <a:extLst>
                    <a:ext uri="{9D8B030D-6E8A-4147-A177-3AD203B41FA5}">
                      <a16:colId xmlns:a16="http://schemas.microsoft.com/office/drawing/2014/main" xmlns="" val="3785179740"/>
                    </a:ext>
                  </a:extLst>
                </a:gridCol>
              </a:tblGrid>
              <a:tr h="7673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생성자 및 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010971"/>
                  </a:ext>
                </a:extLst>
              </a:tr>
              <a:tr h="771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File(File parent, String child)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parent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디렉토리에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child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이름의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 생성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009450"/>
                  </a:ext>
                </a:extLst>
              </a:tr>
              <a:tr h="771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File(String pathname)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pathname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993020"/>
                  </a:ext>
                </a:extLst>
              </a:tr>
              <a:tr h="771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File(String parent, String child)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parent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디렉토리에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child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이름의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 생성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317924"/>
                  </a:ext>
                </a:extLst>
              </a:tr>
              <a:tr h="771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 mkdir()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객체에 지정된 이름으로 디렉토리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444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58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B66A5603-3A86-48FF-9EAD-A4E5D53CB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86117"/>
              </p:ext>
            </p:extLst>
          </p:nvPr>
        </p:nvGraphicFramePr>
        <p:xfrm>
          <a:off x="149512" y="1454511"/>
          <a:ext cx="8695549" cy="4471505"/>
        </p:xfrm>
        <a:graphic>
          <a:graphicData uri="http://schemas.openxmlformats.org/drawingml/2006/table">
            <a:tbl>
              <a:tblPr/>
              <a:tblGrid>
                <a:gridCol w="2588104">
                  <a:extLst>
                    <a:ext uri="{9D8B030D-6E8A-4147-A177-3AD203B41FA5}">
                      <a16:colId xmlns:a16="http://schemas.microsoft.com/office/drawing/2014/main" xmlns="" val="801908808"/>
                    </a:ext>
                  </a:extLst>
                </a:gridCol>
                <a:gridCol w="6107445">
                  <a:extLst>
                    <a:ext uri="{9D8B030D-6E8A-4147-A177-3AD203B41FA5}">
                      <a16:colId xmlns:a16="http://schemas.microsoft.com/office/drawing/2014/main" xmlns="" val="1272190032"/>
                    </a:ext>
                  </a:extLst>
                </a:gridCol>
              </a:tblGrid>
              <a:tr h="11236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String[] list()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디렉토리인 경우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 밑에 있는 파일과 서브디렉토리명을 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배열로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8762229"/>
                  </a:ext>
                </a:extLst>
              </a:tr>
              <a:tr h="11236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File[]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listFiles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디렉토리인 경우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 밑에 있는 파일과 서브디렉토리의 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객체들을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7174990"/>
                  </a:ext>
                </a:extLst>
              </a:tr>
              <a:tr h="1126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 renameTo(File dest)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dest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 지정하는 이름으로 이름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272215"/>
                  </a:ext>
                </a:extLst>
              </a:tr>
              <a:tr h="5488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 delete()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또는 디렉토리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8220003"/>
                  </a:ext>
                </a:extLst>
              </a:tr>
              <a:tr h="5488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long length()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크기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326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000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B9CF95C-6455-4357-9903-4F71E1B9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34855"/>
              </p:ext>
            </p:extLst>
          </p:nvPr>
        </p:nvGraphicFramePr>
        <p:xfrm>
          <a:off x="149512" y="1208515"/>
          <a:ext cx="8857901" cy="4888848"/>
        </p:xfrm>
        <a:graphic>
          <a:graphicData uri="http://schemas.openxmlformats.org/drawingml/2006/table">
            <a:tbl>
              <a:tblPr/>
              <a:tblGrid>
                <a:gridCol w="2636426">
                  <a:extLst>
                    <a:ext uri="{9D8B030D-6E8A-4147-A177-3AD203B41FA5}">
                      <a16:colId xmlns:a16="http://schemas.microsoft.com/office/drawing/2014/main" xmlns="" val="3280842127"/>
                    </a:ext>
                  </a:extLst>
                </a:gridCol>
                <a:gridCol w="6221475">
                  <a:extLst>
                    <a:ext uri="{9D8B030D-6E8A-4147-A177-3AD203B41FA5}">
                      <a16:colId xmlns:a16="http://schemas.microsoft.com/office/drawing/2014/main" xmlns="" val="1617428150"/>
                    </a:ext>
                  </a:extLst>
                </a:gridCol>
              </a:tblGrid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getPath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또는 디렉토리의 경로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5286484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 getName()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또는 디렉토리의 이름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535900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isFile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것이 파일인지를 검사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6477380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 isDirectory()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것이 디렉토리인지를 검사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5593829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long lastModified()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또는 디렉토리의 변경된 시간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8717770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boolean exists()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나타내는 파일 또는 디렉토리의 존재 여부 검사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483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2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66134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파일 생성 시 파일명을 인수로 파일 객체를 생성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경로명이 파일인지 디렉토리인지 파악할 경우 </a:t>
            </a:r>
            <a:r>
              <a:rPr lang="en-US" altLang="ko-KR" sz="2200" b="1" dirty="0" err="1">
                <a:latin typeface="+mn-ea"/>
              </a:rPr>
              <a:t>isFile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 사용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파일 객체의 경로명 파악은 </a:t>
            </a:r>
            <a:r>
              <a:rPr lang="en-US" altLang="ko-KR" sz="2200" b="1" dirty="0" err="1">
                <a:latin typeface="+mn-ea"/>
              </a:rPr>
              <a:t>getPath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 사용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File f = new File("c:\\windows\\system.ini");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res;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if(</a:t>
            </a:r>
            <a:r>
              <a:rPr lang="en-US" altLang="ko-KR" b="1" dirty="0" err="1">
                <a:latin typeface="+mj-ea"/>
                <a:ea typeface="+mj-ea"/>
              </a:rPr>
              <a:t>f.isFile</a:t>
            </a:r>
            <a:r>
              <a:rPr lang="en-US" altLang="ko-KR" b="1" dirty="0">
                <a:latin typeface="+mj-ea"/>
                <a:ea typeface="+mj-ea"/>
              </a:rPr>
              <a:t>())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파일 타입이면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res = "</a:t>
            </a:r>
            <a:r>
              <a:rPr lang="ko-KR" altLang="en-US" b="1" dirty="0">
                <a:latin typeface="+mj-ea"/>
                <a:ea typeface="+mj-ea"/>
              </a:rPr>
              <a:t>파일</a:t>
            </a:r>
            <a:r>
              <a:rPr lang="en-US" altLang="ko-KR" b="1" dirty="0">
                <a:latin typeface="+mj-ea"/>
                <a:ea typeface="+mj-ea"/>
              </a:rPr>
              <a:t>";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else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디렉터리 타입이면</a:t>
            </a: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res = "</a:t>
            </a:r>
            <a:r>
              <a:rPr lang="ko-KR" altLang="en-US" b="1" dirty="0">
                <a:latin typeface="+mj-ea"/>
                <a:ea typeface="+mj-ea"/>
              </a:rPr>
              <a:t>디렉터리</a:t>
            </a:r>
            <a:r>
              <a:rPr lang="en-US" altLang="ko-KR" b="1" dirty="0">
                <a:latin typeface="+mj-ea"/>
                <a:ea typeface="+mj-ea"/>
              </a:rPr>
              <a:t>";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f.getPath</a:t>
            </a:r>
            <a:r>
              <a:rPr lang="en-US" altLang="ko-KR" b="1" dirty="0">
                <a:latin typeface="+mj-ea"/>
                <a:ea typeface="+mj-ea"/>
              </a:rPr>
              <a:t>() + "</a:t>
            </a:r>
            <a:r>
              <a:rPr lang="ko-KR" altLang="en-US" b="1" dirty="0">
                <a:latin typeface="+mj-ea"/>
                <a:ea typeface="+mj-ea"/>
              </a:rPr>
              <a:t>은 </a:t>
            </a:r>
            <a:r>
              <a:rPr lang="en-US" altLang="ko-KR" b="1" dirty="0">
                <a:latin typeface="+mj-ea"/>
                <a:ea typeface="+mj-ea"/>
              </a:rPr>
              <a:t>" + res + "</a:t>
            </a:r>
            <a:r>
              <a:rPr lang="ko-KR" altLang="en-US" b="1" dirty="0">
                <a:latin typeface="+mj-ea"/>
                <a:ea typeface="+mj-ea"/>
              </a:rPr>
              <a:t>입니다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6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7195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디렉토리의 </a:t>
            </a:r>
            <a:r>
              <a:rPr lang="ko-KR" altLang="en-US" sz="2200" b="1" dirty="0" err="1">
                <a:latin typeface="+mn-ea"/>
              </a:rPr>
              <a:t>서브디렉토리</a:t>
            </a:r>
            <a:r>
              <a:rPr lang="ko-KR" altLang="en-US" sz="2200" b="1" dirty="0">
                <a:latin typeface="+mn-ea"/>
              </a:rPr>
              <a:t> 및 파일을 파악할 경우 </a:t>
            </a:r>
            <a:r>
              <a:rPr lang="en-US" altLang="ko-KR" sz="2200" b="1" dirty="0">
                <a:latin typeface="+mn-ea"/>
              </a:rPr>
              <a:t>list </a:t>
            </a:r>
            <a:r>
              <a:rPr lang="ko-KR" altLang="en-US" sz="2200" b="1" dirty="0">
                <a:latin typeface="+mn-ea"/>
              </a:rPr>
              <a:t>메소드 사용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파일이나 디렉토리의 크기 파악은 </a:t>
            </a:r>
            <a:r>
              <a:rPr lang="en-US" altLang="ko-KR" sz="2200" b="1" dirty="0">
                <a:latin typeface="+mn-ea"/>
              </a:rPr>
              <a:t>length </a:t>
            </a:r>
            <a:r>
              <a:rPr lang="ko-KR" altLang="en-US" sz="2200" b="1" dirty="0">
                <a:latin typeface="+mn-ea"/>
              </a:rPr>
              <a:t>메소드 사용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File f = new File("c:\\tmp\\java_sample");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String[] filenames = </a:t>
            </a:r>
            <a:r>
              <a:rPr lang="en-US" altLang="ko-KR" b="1" dirty="0" err="1">
                <a:latin typeface="+mj-ea"/>
                <a:ea typeface="+mj-ea"/>
              </a:rPr>
              <a:t>f.list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파일명 리스트 얻기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for 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filenames.length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File sf = new File(f, filenames[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(filenames[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("\t</a:t>
            </a:r>
            <a:r>
              <a:rPr lang="ko-KR" altLang="en-US" b="1" dirty="0">
                <a:latin typeface="+mj-ea"/>
                <a:ea typeface="+mj-ea"/>
              </a:rPr>
              <a:t>파일 크기</a:t>
            </a:r>
            <a:r>
              <a:rPr lang="en-US" altLang="ko-KR" b="1" dirty="0">
                <a:latin typeface="+mj-ea"/>
                <a:ea typeface="+mj-ea"/>
              </a:rPr>
              <a:t>: " + </a:t>
            </a:r>
            <a:r>
              <a:rPr lang="en-US" altLang="ko-KR" b="1" dirty="0" err="1">
                <a:latin typeface="+mj-ea"/>
                <a:ea typeface="+mj-ea"/>
              </a:rPr>
              <a:t>sf.length</a:t>
            </a:r>
            <a:r>
              <a:rPr lang="en-US" altLang="ko-KR" b="1" dirty="0">
                <a:latin typeface="+mj-ea"/>
                <a:ea typeface="+mj-ea"/>
              </a:rPr>
              <a:t>());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파일 관리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99770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디렉토리를 생성할 경우 </a:t>
            </a:r>
            <a:r>
              <a:rPr lang="ko-KR" altLang="en-US" sz="2200" b="1" dirty="0" err="1">
                <a:latin typeface="+mn-ea"/>
              </a:rPr>
              <a:t>디렉토리명의</a:t>
            </a:r>
            <a:r>
              <a:rPr lang="ko-KR" altLang="en-US" sz="2200" b="1" dirty="0">
                <a:latin typeface="+mn-ea"/>
              </a:rPr>
              <a:t> 파일 객체를 생성 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이 객체의 </a:t>
            </a:r>
            <a:r>
              <a:rPr lang="en-US" altLang="ko-KR" sz="2200" b="1" dirty="0" err="1">
                <a:latin typeface="+mn-ea"/>
              </a:rPr>
              <a:t>mkdir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메소드를 호출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File f = null;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bool = false;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try{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f = new File("C:/Texts");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bool = </a:t>
            </a:r>
            <a:r>
              <a:rPr lang="en-US" altLang="ko-KR" b="1" dirty="0" err="1">
                <a:latin typeface="+mj-ea"/>
                <a:ea typeface="+mj-ea"/>
              </a:rPr>
              <a:t>f.mkdir</a:t>
            </a:r>
            <a:r>
              <a:rPr lang="en-US" altLang="ko-KR" b="1" dirty="0">
                <a:latin typeface="+mj-ea"/>
                <a:ea typeface="+mj-ea"/>
              </a:rPr>
              <a:t>(); 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("Directory created? "+bool);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catch(Exception e){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E46B458-2945-4C8F-9C4F-9980F54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1886437"/>
            <a:ext cx="10554416" cy="7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4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File </a:t>
            </a:r>
            <a:r>
              <a:rPr lang="ko-KR" altLang="en-US" sz="2800" b="1" dirty="0"/>
              <a:t>클래스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extends </a:t>
            </a:r>
            <a:r>
              <a:rPr lang="en-US" altLang="ko-KR" b="1" dirty="0" err="1">
                <a:latin typeface="+mj-ea"/>
                <a:ea typeface="+mj-ea"/>
              </a:rPr>
              <a:t>JFrame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</a:t>
            </a:r>
            <a:r>
              <a:rPr lang="en-US" altLang="ko-KR" b="1" dirty="0" err="1">
                <a:latin typeface="+mj-ea"/>
                <a:ea typeface="+mj-ea"/>
              </a:rPr>
              <a:t>BufferedReader</a:t>
            </a:r>
            <a:r>
              <a:rPr lang="en-US" altLang="ko-KR" b="1" dirty="0">
                <a:latin typeface="+mj-ea"/>
                <a:ea typeface="+mj-ea"/>
              </a:rPr>
              <a:t> in = new </a:t>
            </a:r>
            <a:r>
              <a:rPr lang="en-US" altLang="ko-KR" b="1" dirty="0" err="1">
                <a:latin typeface="+mj-ea"/>
                <a:ea typeface="+mj-ea"/>
              </a:rPr>
              <a:t>BufferedReader</a:t>
            </a:r>
            <a:r>
              <a:rPr lang="en-US" altLang="ko-KR" b="1" dirty="0">
                <a:latin typeface="+mj-ea"/>
                <a:ea typeface="+mj-ea"/>
              </a:rPr>
              <a:t>(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	new </a:t>
            </a:r>
            <a:r>
              <a:rPr lang="en-US" altLang="ko-KR" b="1" dirty="0" err="1">
                <a:latin typeface="+mj-ea"/>
                <a:ea typeface="+mj-ea"/>
              </a:rPr>
              <a:t>InputStreamReader</a:t>
            </a:r>
            <a:r>
              <a:rPr lang="en-US" altLang="ko-KR" b="1" dirty="0">
                <a:latin typeface="+mj-ea"/>
                <a:ea typeface="+mj-ea"/>
              </a:rPr>
              <a:t>(System.in));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try {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   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 </a:t>
            </a:r>
            <a:r>
              <a:rPr lang="ko-KR" altLang="en-US" b="1" dirty="0">
                <a:latin typeface="+mj-ea"/>
                <a:ea typeface="+mj-ea"/>
              </a:rPr>
              <a:t>파일 명 입력 </a:t>
            </a:r>
            <a:r>
              <a:rPr lang="en-US" altLang="ko-KR" b="1" dirty="0">
                <a:latin typeface="+mj-ea"/>
                <a:ea typeface="+mj-ea"/>
              </a:rPr>
              <a:t>&gt;&gt; 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       </a:t>
            </a:r>
            <a:r>
              <a:rPr lang="en-US" altLang="ko-KR" b="1" dirty="0">
                <a:latin typeface="+mj-ea"/>
                <a:ea typeface="+mj-ea"/>
              </a:rPr>
              <a:t>String </a:t>
            </a:r>
            <a:r>
              <a:rPr lang="en-US" altLang="ko-KR" b="1" dirty="0" err="1">
                <a:latin typeface="+mj-ea"/>
                <a:ea typeface="+mj-ea"/>
              </a:rPr>
              <a:t>str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in.readLine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    File f = new File(</a:t>
            </a:r>
            <a:r>
              <a:rPr lang="en-US" altLang="ko-KR" b="1" dirty="0" err="1">
                <a:latin typeface="+mj-ea"/>
                <a:ea typeface="+mj-ea"/>
              </a:rPr>
              <a:t>str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    if(</a:t>
            </a:r>
            <a:r>
              <a:rPr lang="en-US" altLang="ko-KR" b="1" dirty="0" err="1">
                <a:latin typeface="+mj-ea"/>
                <a:ea typeface="+mj-ea"/>
              </a:rPr>
              <a:t>f.exists</a:t>
            </a:r>
            <a:r>
              <a:rPr lang="en-US" altLang="ko-KR" b="1" dirty="0">
                <a:latin typeface="+mj-ea"/>
                <a:ea typeface="+mj-ea"/>
              </a:rPr>
              <a:t>()){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if(</a:t>
            </a:r>
            <a:r>
              <a:rPr lang="en-US" altLang="ko-KR" b="1" dirty="0" err="1">
                <a:latin typeface="+mj-ea"/>
                <a:ea typeface="+mj-ea"/>
              </a:rPr>
              <a:t>f.isFile</a:t>
            </a:r>
            <a:r>
              <a:rPr lang="en-US" altLang="ko-KR" b="1" dirty="0">
                <a:latin typeface="+mj-ea"/>
                <a:ea typeface="+mj-ea"/>
              </a:rPr>
              <a:t>())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  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파일입니다</a:t>
            </a:r>
            <a:r>
              <a:rPr lang="en-US" altLang="ko-KR" b="1" dirty="0">
                <a:latin typeface="+mj-ea"/>
                <a:ea typeface="+mj-ea"/>
              </a:rPr>
              <a:t>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    </a:t>
            </a:r>
            <a:r>
              <a:rPr lang="en-US" altLang="ko-KR" b="1" dirty="0">
                <a:latin typeface="+mj-ea"/>
                <a:ea typeface="+mj-ea"/>
              </a:rPr>
              <a:t>long t = </a:t>
            </a:r>
            <a:r>
              <a:rPr lang="en-US" altLang="ko-KR" b="1" dirty="0" err="1">
                <a:latin typeface="+mj-ea"/>
                <a:ea typeface="+mj-ea"/>
              </a:rPr>
              <a:t>f.lastModified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   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("\t</a:t>
            </a:r>
            <a:r>
              <a:rPr lang="ko-KR" altLang="en-US" b="1" dirty="0">
                <a:latin typeface="+mj-ea"/>
                <a:ea typeface="+mj-ea"/>
              </a:rPr>
              <a:t>파일 크기</a:t>
            </a:r>
            <a:r>
              <a:rPr lang="en-US" altLang="ko-KR" b="1" dirty="0">
                <a:latin typeface="+mj-ea"/>
                <a:ea typeface="+mj-ea"/>
              </a:rPr>
              <a:t>: " + </a:t>
            </a:r>
            <a:r>
              <a:rPr lang="en-US" altLang="ko-KR" b="1" dirty="0" err="1">
                <a:latin typeface="+mj-ea"/>
                <a:ea typeface="+mj-ea"/>
              </a:rPr>
              <a:t>f.length</a:t>
            </a:r>
            <a:r>
              <a:rPr lang="en-US" altLang="ko-KR" b="1" dirty="0">
                <a:latin typeface="+mj-ea"/>
                <a:ea typeface="+mj-ea"/>
              </a:rPr>
              <a:t>());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   </a:t>
            </a:r>
            <a:r>
              <a:rPr lang="en-US" altLang="ko-KR" b="1" dirty="0" err="1">
                <a:latin typeface="+mj-ea"/>
                <a:ea typeface="+mj-ea"/>
              </a:rPr>
              <a:t>System.out.printf</a:t>
            </a:r>
            <a:r>
              <a:rPr lang="en-US" altLang="ko-KR" b="1" dirty="0">
                <a:latin typeface="+mj-ea"/>
                <a:ea typeface="+mj-ea"/>
              </a:rPr>
              <a:t>("\t</a:t>
            </a:r>
            <a:r>
              <a:rPr lang="ko-KR" altLang="en-US" b="1" dirty="0">
                <a:latin typeface="+mj-ea"/>
                <a:ea typeface="+mj-ea"/>
              </a:rPr>
              <a:t>수정한 시간</a:t>
            </a:r>
            <a:r>
              <a:rPr lang="en-US" altLang="ko-KR" b="1" dirty="0">
                <a:latin typeface="+mj-ea"/>
                <a:ea typeface="+mj-ea"/>
              </a:rPr>
              <a:t>: %</a:t>
            </a:r>
            <a:r>
              <a:rPr lang="en-US" altLang="ko-KR" b="1" dirty="0" err="1">
                <a:latin typeface="+mj-ea"/>
                <a:ea typeface="+mj-ea"/>
              </a:rPr>
              <a:t>tb</a:t>
            </a:r>
            <a:r>
              <a:rPr lang="en-US" altLang="ko-KR" b="1" dirty="0">
                <a:latin typeface="+mj-ea"/>
                <a:ea typeface="+mj-ea"/>
              </a:rPr>
              <a:t> %td %ta %</a:t>
            </a:r>
            <a:r>
              <a:rPr lang="en-US" altLang="ko-KR" b="1" dirty="0" err="1">
                <a:latin typeface="+mj-ea"/>
                <a:ea typeface="+mj-ea"/>
              </a:rPr>
              <a:t>tT</a:t>
            </a:r>
            <a:r>
              <a:rPr lang="en-US" altLang="ko-KR" b="1" dirty="0">
                <a:latin typeface="+mj-ea"/>
                <a:ea typeface="+mj-ea"/>
              </a:rPr>
              <a:t>\</a:t>
            </a:r>
            <a:r>
              <a:rPr lang="en-US" altLang="ko-KR" b="1" dirty="0" err="1">
                <a:latin typeface="+mj-ea"/>
                <a:ea typeface="+mj-ea"/>
              </a:rPr>
              <a:t>n",t</a:t>
            </a:r>
            <a:r>
              <a:rPr lang="en-US" altLang="ko-KR" b="1" dirty="0">
                <a:latin typeface="+mj-ea"/>
                <a:ea typeface="+mj-ea"/>
              </a:rPr>
              <a:t>, t, t, t);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….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E714B1-E582-44B0-955C-BD3F7B40118D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</p:spTree>
    <p:extLst>
      <p:ext uri="{BB962C8B-B14F-4D97-AF65-F5344CB8AC3E}">
        <p14:creationId xmlns:p14="http://schemas.microsoft.com/office/powerpoint/2010/main" val="2110594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File </a:t>
            </a:r>
            <a:r>
              <a:rPr lang="ko-KR" altLang="en-US" sz="2800" b="1" dirty="0"/>
              <a:t>클래스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….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else if (</a:t>
            </a:r>
            <a:r>
              <a:rPr lang="en-US" altLang="ko-KR" sz="1650" b="1" dirty="0" err="1">
                <a:latin typeface="+mj-ea"/>
                <a:ea typeface="+mj-ea"/>
              </a:rPr>
              <a:t>f.isDirectory</a:t>
            </a:r>
            <a:r>
              <a:rPr lang="en-US" altLang="ko-KR" sz="1650" b="1" dirty="0">
                <a:latin typeface="+mj-ea"/>
                <a:ea typeface="+mj-ea"/>
              </a:rPr>
              <a:t>())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    </a:t>
            </a:r>
            <a:r>
              <a:rPr lang="en-US" altLang="ko-KR" sz="1650" b="1" dirty="0" err="1">
                <a:latin typeface="+mj-ea"/>
                <a:ea typeface="+mj-ea"/>
              </a:rPr>
              <a:t>System.out.println</a:t>
            </a:r>
            <a:r>
              <a:rPr lang="en-US" altLang="ko-KR" sz="1650" b="1" dirty="0">
                <a:latin typeface="+mj-ea"/>
                <a:ea typeface="+mj-ea"/>
              </a:rPr>
              <a:t>("</a:t>
            </a:r>
            <a:r>
              <a:rPr lang="ko-KR" altLang="en-US" sz="1650" b="1" dirty="0">
                <a:latin typeface="+mj-ea"/>
                <a:ea typeface="+mj-ea"/>
              </a:rPr>
              <a:t>디렉토리입니다</a:t>
            </a:r>
            <a:r>
              <a:rPr lang="en-US" altLang="ko-KR" sz="1650" b="1" dirty="0">
                <a:latin typeface="+mj-ea"/>
                <a:ea typeface="+mj-ea"/>
              </a:rPr>
              <a:t>");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	    </a:t>
            </a:r>
            <a:r>
              <a:rPr lang="en-US" altLang="ko-KR" sz="1650" b="1" dirty="0">
                <a:latin typeface="+mj-ea"/>
                <a:ea typeface="+mj-ea"/>
              </a:rPr>
              <a:t>File [] </a:t>
            </a:r>
            <a:r>
              <a:rPr lang="en-US" altLang="ko-KR" sz="1650" b="1" dirty="0" err="1">
                <a:latin typeface="+mj-ea"/>
                <a:ea typeface="+mj-ea"/>
              </a:rPr>
              <a:t>fnames</a:t>
            </a:r>
            <a:r>
              <a:rPr lang="en-US" altLang="ko-KR" sz="1650" b="1" dirty="0">
                <a:latin typeface="+mj-ea"/>
                <a:ea typeface="+mj-ea"/>
              </a:rPr>
              <a:t> = </a:t>
            </a:r>
            <a:r>
              <a:rPr lang="en-US" altLang="ko-KR" sz="1650" b="1" dirty="0" err="1">
                <a:latin typeface="+mj-ea"/>
                <a:ea typeface="+mj-ea"/>
              </a:rPr>
              <a:t>f.listFiles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    for(File sf : </a:t>
            </a:r>
            <a:r>
              <a:rPr lang="en-US" altLang="ko-KR" sz="1650" b="1" dirty="0" err="1">
                <a:latin typeface="+mj-ea"/>
                <a:ea typeface="+mj-ea"/>
              </a:rPr>
              <a:t>fnames</a:t>
            </a:r>
            <a:r>
              <a:rPr lang="en-US" altLang="ko-KR" sz="1650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long t = </a:t>
            </a:r>
            <a:r>
              <a:rPr lang="en-US" altLang="ko-KR" sz="1650" b="1" dirty="0" err="1">
                <a:latin typeface="+mj-ea"/>
                <a:ea typeface="+mj-ea"/>
              </a:rPr>
              <a:t>sf.lastModified</a:t>
            </a:r>
            <a:r>
              <a:rPr lang="en-US" altLang="ko-KR" sz="1650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System.out.print</a:t>
            </a:r>
            <a:r>
              <a:rPr lang="en-US" altLang="ko-KR" sz="1650" b="1" dirty="0">
                <a:latin typeface="+mj-ea"/>
                <a:ea typeface="+mj-ea"/>
              </a:rPr>
              <a:t>("\t</a:t>
            </a:r>
            <a:r>
              <a:rPr lang="ko-KR" altLang="en-US" sz="1650" b="1" dirty="0">
                <a:latin typeface="+mj-ea"/>
                <a:ea typeface="+mj-ea"/>
              </a:rPr>
              <a:t>파일 크기</a:t>
            </a:r>
            <a:r>
              <a:rPr lang="en-US" altLang="ko-KR" sz="1650" b="1" dirty="0">
                <a:latin typeface="+mj-ea"/>
                <a:ea typeface="+mj-ea"/>
              </a:rPr>
              <a:t>: " + </a:t>
            </a:r>
            <a:r>
              <a:rPr lang="en-US" altLang="ko-KR" sz="1650" b="1" dirty="0" err="1">
                <a:latin typeface="+mj-ea"/>
                <a:ea typeface="+mj-ea"/>
              </a:rPr>
              <a:t>sf.length</a:t>
            </a:r>
            <a:r>
              <a:rPr lang="en-US" altLang="ko-KR" sz="1650" b="1" dirty="0">
                <a:latin typeface="+mj-ea"/>
                <a:ea typeface="+mj-ea"/>
              </a:rPr>
              <a:t>()); 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	</a:t>
            </a:r>
            <a:r>
              <a:rPr lang="en-US" altLang="ko-KR" sz="1650" b="1" dirty="0" err="1">
                <a:latin typeface="+mj-ea"/>
                <a:ea typeface="+mj-ea"/>
              </a:rPr>
              <a:t>System.out.printf</a:t>
            </a:r>
            <a:r>
              <a:rPr lang="en-US" altLang="ko-KR" sz="1650" b="1" dirty="0">
                <a:latin typeface="+mj-ea"/>
                <a:ea typeface="+mj-ea"/>
              </a:rPr>
              <a:t>("\t</a:t>
            </a:r>
            <a:r>
              <a:rPr lang="ko-KR" altLang="en-US" sz="1650" b="1" dirty="0">
                <a:latin typeface="+mj-ea"/>
                <a:ea typeface="+mj-ea"/>
              </a:rPr>
              <a:t>수정한 시간</a:t>
            </a:r>
            <a:r>
              <a:rPr lang="en-US" altLang="ko-KR" sz="1650" b="1" dirty="0">
                <a:latin typeface="+mj-ea"/>
                <a:ea typeface="+mj-ea"/>
              </a:rPr>
              <a:t>: %</a:t>
            </a:r>
            <a:r>
              <a:rPr lang="en-US" altLang="ko-KR" sz="1650" b="1" dirty="0" err="1">
                <a:latin typeface="+mj-ea"/>
                <a:ea typeface="+mj-ea"/>
              </a:rPr>
              <a:t>tb</a:t>
            </a:r>
            <a:r>
              <a:rPr lang="en-US" altLang="ko-KR" sz="1650" b="1" dirty="0">
                <a:latin typeface="+mj-ea"/>
                <a:ea typeface="+mj-ea"/>
              </a:rPr>
              <a:t> %td %ta %</a:t>
            </a:r>
            <a:r>
              <a:rPr lang="en-US" altLang="ko-KR" sz="1650" b="1" dirty="0" err="1">
                <a:latin typeface="+mj-ea"/>
                <a:ea typeface="+mj-ea"/>
              </a:rPr>
              <a:t>tT</a:t>
            </a:r>
            <a:r>
              <a:rPr lang="en-US" altLang="ko-KR" sz="1650" b="1" dirty="0">
                <a:latin typeface="+mj-ea"/>
                <a:ea typeface="+mj-ea"/>
              </a:rPr>
              <a:t>\</a:t>
            </a:r>
            <a:r>
              <a:rPr lang="en-US" altLang="ko-KR" sz="1650" b="1" dirty="0" err="1">
                <a:latin typeface="+mj-ea"/>
                <a:ea typeface="+mj-ea"/>
              </a:rPr>
              <a:t>n",t</a:t>
            </a:r>
            <a:r>
              <a:rPr lang="en-US" altLang="ko-KR" sz="1650" b="1" dirty="0">
                <a:latin typeface="+mj-ea"/>
                <a:ea typeface="+mj-ea"/>
              </a:rPr>
              <a:t>, t, t, t);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    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    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    else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</a:t>
            </a:r>
            <a:r>
              <a:rPr lang="en-US" altLang="ko-KR" sz="1650" b="1" dirty="0" err="1">
                <a:latin typeface="+mj-ea"/>
                <a:ea typeface="+mj-ea"/>
              </a:rPr>
              <a:t>System.out.println</a:t>
            </a:r>
            <a:r>
              <a:rPr lang="en-US" altLang="ko-KR" sz="1650" b="1" dirty="0">
                <a:latin typeface="+mj-ea"/>
                <a:ea typeface="+mj-ea"/>
              </a:rPr>
              <a:t>("</a:t>
            </a:r>
            <a:r>
              <a:rPr lang="ko-KR" altLang="en-US" sz="1650" b="1" dirty="0">
                <a:latin typeface="+mj-ea"/>
                <a:ea typeface="+mj-ea"/>
              </a:rPr>
              <a:t>입력한 이름의 파일이나 디렉토리가 존재하지 않습니다</a:t>
            </a:r>
            <a:r>
              <a:rPr lang="en-US" altLang="ko-KR" sz="1650" b="1" dirty="0">
                <a:latin typeface="+mj-ea"/>
                <a:ea typeface="+mj-ea"/>
              </a:rPr>
              <a:t>.");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        </a:t>
            </a:r>
            <a:r>
              <a:rPr lang="en-US" altLang="ko-KR" sz="1650" b="1" dirty="0">
                <a:latin typeface="+mj-ea"/>
                <a:ea typeface="+mj-ea"/>
              </a:rPr>
              <a:t>}</a:t>
            </a:r>
            <a:endParaRPr lang="ko-KR" altLang="en-US" sz="1650" b="1" dirty="0">
              <a:latin typeface="+mj-ea"/>
              <a:ea typeface="+mj-ea"/>
            </a:endParaRPr>
          </a:p>
          <a:p>
            <a:pPr fontAlgn="base"/>
            <a:r>
              <a:rPr lang="ko-KR" altLang="en-US" sz="1650" b="1" dirty="0">
                <a:latin typeface="+mj-ea"/>
                <a:ea typeface="+mj-ea"/>
              </a:rPr>
              <a:t>        </a:t>
            </a:r>
            <a:r>
              <a:rPr lang="en-US" altLang="ko-KR" sz="1650" b="1" dirty="0" err="1">
                <a:latin typeface="+mj-ea"/>
                <a:ea typeface="+mj-ea"/>
              </a:rPr>
              <a:t>in.close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} catch (</a:t>
            </a:r>
            <a:r>
              <a:rPr lang="en-US" altLang="ko-KR" sz="1650" b="1" dirty="0" err="1">
                <a:latin typeface="+mj-ea"/>
                <a:ea typeface="+mj-ea"/>
              </a:rPr>
              <a:t>IOException</a:t>
            </a:r>
            <a:r>
              <a:rPr lang="en-US" altLang="ko-KR" sz="1650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	</a:t>
            </a:r>
            <a:r>
              <a:rPr lang="en-US" altLang="ko-KR" sz="1650" b="1" dirty="0" err="1">
                <a:latin typeface="+mj-ea"/>
                <a:ea typeface="+mj-ea"/>
              </a:rPr>
              <a:t>e.printStackTrace</a:t>
            </a:r>
            <a:r>
              <a:rPr lang="en-US" altLang="ko-KR" sz="1650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sz="165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E714B1-E582-44B0-955C-BD3F7B40118D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</p:spTree>
    <p:extLst>
      <p:ext uri="{BB962C8B-B14F-4D97-AF65-F5344CB8AC3E}">
        <p14:creationId xmlns:p14="http://schemas.microsoft.com/office/powerpoint/2010/main" val="1209300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File </a:t>
            </a:r>
            <a:r>
              <a:rPr lang="ko-KR" altLang="en-US" sz="2800" b="1" dirty="0"/>
              <a:t>클래스 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E714B1-E582-44B0-955C-BD3F7B40118D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파일 관리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4EF216-0B9E-4275-A5E9-E15B0F7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997311"/>
            <a:ext cx="11536923" cy="74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48266520" descr="EMB000019d88da7">
            <a:extLst>
              <a:ext uri="{FF2B5EF4-FFF2-40B4-BE49-F238E27FC236}">
                <a16:creationId xmlns:a16="http://schemas.microsoft.com/office/drawing/2014/main" xmlns="" id="{E0CFC8CA-A5EF-4F18-9317-76DBEA1B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454511"/>
            <a:ext cx="8799396" cy="40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5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직렬화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635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실행 시 동적으로 생성되는 인스턴스 상태를 저장하거나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네트워크로 전송하는 기술</a:t>
            </a:r>
            <a:r>
              <a:rPr lang="en-US" altLang="ko-KR" sz="2200" b="1" dirty="0">
                <a:latin typeface="+mn-ea"/>
              </a:rPr>
              <a:t>,</a:t>
            </a:r>
            <a:r>
              <a:rPr lang="ko-KR" altLang="en-US" sz="2200" b="1" dirty="0">
                <a:latin typeface="+mn-ea"/>
              </a:rPr>
              <a:t> 객체의 상태를 지속시키는 방법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분산 환경에서 객체를 공유할 시 유용하게 사용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객체 상태는 바이트 스트림으로 메모리 상태 그대로 저장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java.io.Serializable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인터페이스를 구현한 클래스로부터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생성된 객체들만 직렬화 가능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직렬화 작업에서 제외시킬 경우 </a:t>
            </a:r>
            <a:r>
              <a:rPr lang="en-US" altLang="ko-KR" sz="2200" b="1" dirty="0">
                <a:latin typeface="+mn-ea"/>
              </a:rPr>
              <a:t>transient </a:t>
            </a:r>
            <a:r>
              <a:rPr lang="ko-KR" altLang="en-US" sz="2200" b="1" dirty="0">
                <a:latin typeface="+mn-ea"/>
              </a:rPr>
              <a:t>키워드를 이용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직렬화 할 경우 </a:t>
            </a:r>
            <a:r>
              <a:rPr lang="en-US" altLang="ko-KR" sz="2200" b="1" dirty="0" err="1">
                <a:latin typeface="+mn-ea"/>
              </a:rPr>
              <a:t>objectOutputStream</a:t>
            </a:r>
            <a:r>
              <a:rPr lang="ko-KR" altLang="en-US" sz="2200" b="1" dirty="0">
                <a:latin typeface="+mn-ea"/>
              </a:rPr>
              <a:t>의 </a:t>
            </a:r>
            <a:r>
              <a:rPr lang="en-US" altLang="ko-KR" sz="2200" b="1" dirty="0" err="1">
                <a:latin typeface="+mn-ea"/>
              </a:rPr>
              <a:t>writeObject</a:t>
            </a:r>
            <a:r>
              <a:rPr lang="en-US" altLang="ko-KR" sz="2200" b="1" dirty="0">
                <a:latin typeface="+mn-ea"/>
              </a:rPr>
              <a:t>() </a:t>
            </a:r>
            <a:r>
              <a:rPr lang="ko-KR" altLang="en-US" sz="2200" b="1" dirty="0">
                <a:latin typeface="+mn-ea"/>
              </a:rPr>
              <a:t>이용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복원할 경우 </a:t>
            </a:r>
            <a:r>
              <a:rPr lang="en-US" altLang="ko-KR" sz="2200" b="1" dirty="0" err="1">
                <a:latin typeface="+mn-ea"/>
              </a:rPr>
              <a:t>objectOutputStream</a:t>
            </a:r>
            <a:r>
              <a:rPr lang="ko-KR" altLang="en-US" sz="2200" b="1" dirty="0">
                <a:latin typeface="+mn-ea"/>
              </a:rPr>
              <a:t>의 </a:t>
            </a:r>
            <a:r>
              <a:rPr lang="en-US" altLang="ko-KR" sz="2200" b="1" dirty="0" err="1">
                <a:latin typeface="+mn-ea"/>
              </a:rPr>
              <a:t>readObject</a:t>
            </a:r>
            <a:r>
              <a:rPr lang="en-US" altLang="ko-KR" sz="2200" b="1" dirty="0">
                <a:latin typeface="+mn-ea"/>
              </a:rPr>
              <a:t>() </a:t>
            </a:r>
            <a:r>
              <a:rPr lang="ko-KR" altLang="en-US" sz="2200" b="1" dirty="0">
                <a:latin typeface="+mn-ea"/>
              </a:rPr>
              <a:t>이용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3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95410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스트림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스트림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문자 스트림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66762A1-D6F8-48F2-987E-62A76B99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07" y="685295"/>
            <a:ext cx="11522110" cy="53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450D832-4E28-4B5B-A40C-A2312561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9973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367256" descr="EMB000019d88d2f">
            <a:extLst>
              <a:ext uri="{FF2B5EF4-FFF2-40B4-BE49-F238E27FC236}">
                <a16:creationId xmlns:a16="http://schemas.microsoft.com/office/drawing/2014/main" xmlns="" id="{53537FC1-62EB-4A57-AEF2-249FA719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7" y="1327111"/>
            <a:ext cx="7499795" cy="473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58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415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class Student implements Serializable {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직렬화 하기 위해 인터페이스 구현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String name;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id;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String address;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Student(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id, String name, String add)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this.id = id;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this.name = name;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this.address</a:t>
            </a:r>
            <a:r>
              <a:rPr lang="en-US" altLang="ko-KR" b="1" dirty="0">
                <a:latin typeface="+mj-ea"/>
                <a:ea typeface="+mj-ea"/>
              </a:rPr>
              <a:t> = add;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getID</a:t>
            </a:r>
            <a:r>
              <a:rPr lang="en-US" altLang="ko-KR" b="1" dirty="0">
                <a:latin typeface="+mj-ea"/>
                <a:ea typeface="+mj-ea"/>
              </a:rPr>
              <a:t>() {return id;}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String </a:t>
            </a:r>
            <a:r>
              <a:rPr lang="en-US" altLang="ko-KR" b="1" dirty="0" err="1">
                <a:latin typeface="+mj-ea"/>
                <a:ea typeface="+mj-ea"/>
              </a:rPr>
              <a:t>getName</a:t>
            </a:r>
            <a:r>
              <a:rPr lang="en-US" altLang="ko-KR" b="1" dirty="0">
                <a:latin typeface="+mj-ea"/>
                <a:ea typeface="+mj-ea"/>
              </a:rPr>
              <a:t>() {return name;}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String </a:t>
            </a:r>
            <a:r>
              <a:rPr lang="en-US" altLang="ko-KR" b="1" dirty="0" err="1">
                <a:latin typeface="+mj-ea"/>
                <a:ea typeface="+mj-ea"/>
              </a:rPr>
              <a:t>getAddress</a:t>
            </a:r>
            <a:r>
              <a:rPr lang="en-US" altLang="ko-KR" b="1" dirty="0">
                <a:latin typeface="+mj-ea"/>
                <a:ea typeface="+mj-ea"/>
              </a:rPr>
              <a:t>() {return address;}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</a:t>
            </a:r>
          </a:p>
        </p:txBody>
      </p:sp>
    </p:spTree>
    <p:extLst>
      <p:ext uri="{BB962C8B-B14F-4D97-AF65-F5344CB8AC3E}">
        <p14:creationId xmlns:p14="http://schemas.microsoft.com/office/powerpoint/2010/main" val="4269019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88993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Student s1 = new Student(2011, "</a:t>
            </a:r>
            <a:r>
              <a:rPr lang="ko-KR" altLang="en-US" b="1" dirty="0">
                <a:latin typeface="+mj-ea"/>
                <a:ea typeface="+mj-ea"/>
              </a:rPr>
              <a:t>홍길동</a:t>
            </a:r>
            <a:r>
              <a:rPr lang="en-US" altLang="ko-KR" b="1" dirty="0">
                <a:latin typeface="+mj-ea"/>
                <a:ea typeface="+mj-ea"/>
              </a:rPr>
              <a:t>", "</a:t>
            </a:r>
            <a:r>
              <a:rPr lang="ko-KR" altLang="en-US" b="1" dirty="0">
                <a:latin typeface="+mj-ea"/>
                <a:ea typeface="+mj-ea"/>
              </a:rPr>
              <a:t>경북 구미시</a:t>
            </a:r>
            <a:r>
              <a:rPr lang="en-US" altLang="ko-KR" b="1" dirty="0">
                <a:latin typeface="+mj-ea"/>
                <a:ea typeface="+mj-ea"/>
              </a:rPr>
              <a:t>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Student s2 = new Student(2011, "</a:t>
            </a:r>
            <a:r>
              <a:rPr lang="ko-KR" altLang="en-US" b="1" dirty="0">
                <a:latin typeface="+mj-ea"/>
                <a:ea typeface="+mj-ea"/>
              </a:rPr>
              <a:t>장길산</a:t>
            </a:r>
            <a:r>
              <a:rPr lang="en-US" altLang="ko-KR" b="1" dirty="0">
                <a:latin typeface="+mj-ea"/>
                <a:ea typeface="+mj-ea"/>
              </a:rPr>
              <a:t>", "</a:t>
            </a:r>
            <a:r>
              <a:rPr lang="ko-KR" altLang="en-US" b="1" dirty="0">
                <a:latin typeface="+mj-ea"/>
                <a:ea typeface="+mj-ea"/>
              </a:rPr>
              <a:t>서울 도봉구</a:t>
            </a:r>
            <a:r>
              <a:rPr lang="en-US" altLang="ko-KR" b="1" dirty="0">
                <a:latin typeface="+mj-ea"/>
                <a:ea typeface="+mj-ea"/>
              </a:rPr>
              <a:t>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Vector v = new Vector();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동적배열에 객체 추가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v.add</a:t>
            </a:r>
            <a:r>
              <a:rPr lang="en-US" altLang="ko-KR" b="1" dirty="0">
                <a:latin typeface="+mj-ea"/>
                <a:ea typeface="+mj-ea"/>
              </a:rPr>
              <a:t>(s1);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v.add</a:t>
            </a:r>
            <a:r>
              <a:rPr lang="en-US" altLang="ko-KR" b="1" dirty="0">
                <a:latin typeface="+mj-ea"/>
                <a:ea typeface="+mj-ea"/>
              </a:rPr>
              <a:t>(s2);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fos</a:t>
            </a:r>
            <a:r>
              <a:rPr lang="en-US" altLang="ko-KR" b="1" dirty="0">
                <a:latin typeface="+mj-ea"/>
                <a:ea typeface="+mj-ea"/>
              </a:rPr>
              <a:t> =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     new 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(new File("c:\\Temp\\test3.txt"));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ObjectOutputStream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oos</a:t>
            </a:r>
            <a:r>
              <a:rPr lang="en-US" altLang="ko-KR" b="1" dirty="0">
                <a:latin typeface="+mj-ea"/>
                <a:ea typeface="+mj-ea"/>
              </a:rPr>
              <a:t> = new </a:t>
            </a:r>
            <a:r>
              <a:rPr lang="en-US" altLang="ko-KR" b="1" dirty="0" err="1">
                <a:latin typeface="+mj-ea"/>
                <a:ea typeface="+mj-ea"/>
              </a:rPr>
              <a:t>ObjectOutputStream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fos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oos.writeObject</a:t>
            </a:r>
            <a:r>
              <a:rPr lang="en-US" altLang="ko-KR" b="1" dirty="0">
                <a:latin typeface="+mj-ea"/>
                <a:ea typeface="+mj-ea"/>
              </a:rPr>
              <a:t>(v);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직렬화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1257BA-5578-40F5-94A2-AF1340CA488F}"/>
              </a:ext>
            </a:extLst>
          </p:cNvPr>
          <p:cNvSpPr txBox="1"/>
          <p:nvPr/>
        </p:nvSpPr>
        <p:spPr>
          <a:xfrm>
            <a:off x="149513" y="685295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</a:t>
            </a:r>
          </a:p>
        </p:txBody>
      </p:sp>
    </p:spTree>
    <p:extLst>
      <p:ext uri="{BB962C8B-B14F-4D97-AF65-F5344CB8AC3E}">
        <p14:creationId xmlns:p14="http://schemas.microsoft.com/office/powerpoint/2010/main" val="4048187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867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위의 예제의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Student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사용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fis</a:t>
            </a:r>
            <a:r>
              <a:rPr lang="en-US" altLang="ko-KR" b="1" dirty="0">
                <a:latin typeface="+mj-ea"/>
                <a:ea typeface="+mj-ea"/>
              </a:rPr>
              <a:t> =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    new 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(new File("c:\\Temp\\test3.txt"));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</a:t>
            </a:r>
            <a:r>
              <a:rPr lang="en-US" altLang="ko-KR" b="1" dirty="0" err="1">
                <a:latin typeface="+mj-ea"/>
                <a:ea typeface="+mj-ea"/>
              </a:rPr>
              <a:t>ObjectInputStream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ois</a:t>
            </a:r>
            <a:r>
              <a:rPr lang="en-US" altLang="ko-KR" b="1" dirty="0">
                <a:latin typeface="+mj-ea"/>
                <a:ea typeface="+mj-ea"/>
              </a:rPr>
              <a:t> = new </a:t>
            </a:r>
            <a:r>
              <a:rPr lang="en-US" altLang="ko-KR" b="1" dirty="0" err="1">
                <a:latin typeface="+mj-ea"/>
                <a:ea typeface="+mj-ea"/>
              </a:rPr>
              <a:t>ObjectInputStream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fis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Vector v = (Vector) </a:t>
            </a:r>
            <a:r>
              <a:rPr lang="en-US" altLang="ko-KR" b="1" dirty="0" err="1">
                <a:latin typeface="+mj-ea"/>
                <a:ea typeface="+mj-ea"/>
              </a:rPr>
              <a:t>ois.readObject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 err="1">
                <a:solidFill>
                  <a:schemeClr val="accent6"/>
                </a:solidFill>
                <a:latin typeface="+mj-ea"/>
                <a:ea typeface="+mj-ea"/>
              </a:rPr>
              <a:t>직렬화된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Student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읽기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Iterator </a:t>
            </a:r>
            <a:r>
              <a:rPr lang="en-US" altLang="ko-KR" b="1" dirty="0" err="1">
                <a:latin typeface="+mj-ea"/>
                <a:ea typeface="+mj-ea"/>
              </a:rPr>
              <a:t>ite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v.iterator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while(</a:t>
            </a:r>
            <a:r>
              <a:rPr lang="en-US" altLang="ko-KR" b="1" dirty="0" err="1">
                <a:latin typeface="+mj-ea"/>
                <a:ea typeface="+mj-ea"/>
              </a:rPr>
              <a:t>ite.hasNext</a:t>
            </a:r>
            <a:r>
              <a:rPr lang="en-US" altLang="ko-KR" b="1" dirty="0">
                <a:latin typeface="+mj-ea"/>
                <a:ea typeface="+mj-ea"/>
              </a:rPr>
              <a:t>())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Student s = (Student) </a:t>
            </a:r>
            <a:r>
              <a:rPr lang="en-US" altLang="ko-KR" b="1" dirty="0" err="1">
                <a:latin typeface="+mj-ea"/>
                <a:ea typeface="+mj-ea"/>
              </a:rPr>
              <a:t>ite.next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s.getID</a:t>
            </a:r>
            <a:r>
              <a:rPr lang="en-US" altLang="ko-KR" b="1" dirty="0">
                <a:latin typeface="+mj-ea"/>
                <a:ea typeface="+mj-ea"/>
              </a:rPr>
              <a:t>() + </a:t>
            </a:r>
            <a:r>
              <a:rPr lang="en-US" altLang="ko-KR" b="1" dirty="0" err="1">
                <a:latin typeface="+mj-ea"/>
                <a:ea typeface="+mj-ea"/>
              </a:rPr>
              <a:t>s.getName</a:t>
            </a:r>
            <a:r>
              <a:rPr lang="en-US" altLang="ko-KR" b="1" dirty="0">
                <a:latin typeface="+mj-ea"/>
                <a:ea typeface="+mj-ea"/>
              </a:rPr>
              <a:t>() + </a:t>
            </a:r>
            <a:r>
              <a:rPr lang="en-US" altLang="ko-KR" b="1" dirty="0" err="1">
                <a:latin typeface="+mj-ea"/>
                <a:ea typeface="+mj-ea"/>
              </a:rPr>
              <a:t>s.getAddress</a:t>
            </a:r>
            <a:r>
              <a:rPr lang="en-US" altLang="ko-KR" b="1" dirty="0">
                <a:latin typeface="+mj-ea"/>
                <a:ea typeface="+mj-ea"/>
              </a:rPr>
              <a:t>());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89E3E8-D17B-4BA4-8F90-3A3977AA9030}"/>
              </a:ext>
            </a:extLst>
          </p:cNvPr>
          <p:cNvSpPr txBox="1"/>
          <p:nvPr/>
        </p:nvSpPr>
        <p:spPr>
          <a:xfrm>
            <a:off x="149513" y="685295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복원</a:t>
            </a:r>
          </a:p>
        </p:txBody>
      </p:sp>
    </p:spTree>
    <p:extLst>
      <p:ext uri="{BB962C8B-B14F-4D97-AF65-F5344CB8AC3E}">
        <p14:creationId xmlns:p14="http://schemas.microsoft.com/office/powerpoint/2010/main" val="4080884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0DA1B8-EB1C-4ED3-AB5B-76BD0290147A}"/>
              </a:ext>
            </a:extLst>
          </p:cNvPr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FECE6C2-14F9-450E-BEC8-144A4043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751315"/>
            <a:ext cx="12340790" cy="7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45661376" descr="EMB000019d88dbe">
            <a:extLst>
              <a:ext uri="{FF2B5EF4-FFF2-40B4-BE49-F238E27FC236}">
                <a16:creationId xmlns:a16="http://schemas.microsoft.com/office/drawing/2014/main" xmlns="" id="{5D79461D-27BD-483C-AF8F-9868EEE4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5"/>
            <a:ext cx="8798984" cy="40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6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415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class Student implements Serializable {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직렬화 하기 위해 인터페이스 구현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String name;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transient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id;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직렬화 시에 제외됨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String address;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Student(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id, String name, String add)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this.id = id;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this.name = name;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this.address</a:t>
            </a:r>
            <a:r>
              <a:rPr lang="en-US" altLang="ko-KR" b="1" dirty="0">
                <a:latin typeface="+mj-ea"/>
                <a:ea typeface="+mj-ea"/>
              </a:rPr>
              <a:t> = add;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getID</a:t>
            </a:r>
            <a:r>
              <a:rPr lang="en-US" altLang="ko-KR" b="1" dirty="0">
                <a:latin typeface="+mj-ea"/>
                <a:ea typeface="+mj-ea"/>
              </a:rPr>
              <a:t>() {return id;}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String </a:t>
            </a:r>
            <a:r>
              <a:rPr lang="en-US" altLang="ko-KR" b="1" dirty="0" err="1">
                <a:latin typeface="+mj-ea"/>
                <a:ea typeface="+mj-ea"/>
              </a:rPr>
              <a:t>getName</a:t>
            </a:r>
            <a:r>
              <a:rPr lang="en-US" altLang="ko-KR" b="1" dirty="0">
                <a:latin typeface="+mj-ea"/>
                <a:ea typeface="+mj-ea"/>
              </a:rPr>
              <a:t>() {return name;}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String </a:t>
            </a:r>
            <a:r>
              <a:rPr lang="en-US" altLang="ko-KR" b="1" dirty="0" err="1">
                <a:latin typeface="+mj-ea"/>
                <a:ea typeface="+mj-ea"/>
              </a:rPr>
              <a:t>getAddress</a:t>
            </a:r>
            <a:r>
              <a:rPr lang="en-US" altLang="ko-KR" b="1" dirty="0">
                <a:latin typeface="+mj-ea"/>
                <a:ea typeface="+mj-ea"/>
              </a:rPr>
              <a:t>() {return address;}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 </a:t>
            </a:r>
            <a:r>
              <a:rPr lang="en-US" altLang="ko-KR" sz="2800" b="1" dirty="0"/>
              <a:t>- transient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8393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객체 직렬화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객체 직렬화 하기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24D6528-9032-4C30-9AA0-88AE8C8F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751314"/>
            <a:ext cx="11626242" cy="74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48263800" descr="EMB000019d88dc1">
            <a:extLst>
              <a:ext uri="{FF2B5EF4-FFF2-40B4-BE49-F238E27FC236}">
                <a16:creationId xmlns:a16="http://schemas.microsoft.com/office/drawing/2014/main" xmlns="" id="{25EA40E6-73F8-4FBA-AED2-58F8BFD2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5"/>
            <a:ext cx="8837528" cy="40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53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900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키보드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파일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문자열에서 다양한 형태로 값들을 읽어 들일 수 있음</a:t>
            </a:r>
            <a:endParaRPr lang="en-US" altLang="ko-KR" sz="2200" b="1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C36B054-CACA-4554-9CFF-BDC5D667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556"/>
              </p:ext>
            </p:extLst>
          </p:nvPr>
        </p:nvGraphicFramePr>
        <p:xfrm>
          <a:off x="149512" y="1731734"/>
          <a:ext cx="8660379" cy="4532376"/>
        </p:xfrm>
        <a:graphic>
          <a:graphicData uri="http://schemas.openxmlformats.org/drawingml/2006/table">
            <a:tbl>
              <a:tblPr/>
              <a:tblGrid>
                <a:gridCol w="2168707">
                  <a:extLst>
                    <a:ext uri="{9D8B030D-6E8A-4147-A177-3AD203B41FA5}">
                      <a16:colId xmlns:a16="http://schemas.microsoft.com/office/drawing/2014/main" xmlns="" val="2287308879"/>
                    </a:ext>
                  </a:extLst>
                </a:gridCol>
                <a:gridCol w="6491672">
                  <a:extLst>
                    <a:ext uri="{9D8B030D-6E8A-4147-A177-3AD203B41FA5}">
                      <a16:colId xmlns:a16="http://schemas.microsoft.com/office/drawing/2014/main" xmlns="" val="2955682180"/>
                    </a:ext>
                  </a:extLst>
                </a:gridCol>
              </a:tblGrid>
              <a:tr h="5227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입력 소스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스캐너 객체 생성 및 사용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4170309"/>
                  </a:ext>
                </a:extLst>
              </a:tr>
              <a:tr h="978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System.in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Scanner 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= new Scanner(System.in);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score = 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sc.nextInt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0006045"/>
                  </a:ext>
                </a:extLst>
              </a:tr>
              <a:tr h="18902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Scanner 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= new Scanner(new File("Lupoli.txt"));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while (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sc.hasNextInt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()) {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score = 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sc.nextInt</a:t>
                      </a: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();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486335"/>
                  </a:ext>
                </a:extLst>
              </a:tr>
              <a:tr h="978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String input = "1 fish 2 fish red fish blue fish";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Scanner s = new Scanner(input);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515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04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53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68872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next </a:t>
            </a:r>
            <a:r>
              <a:rPr lang="ko-KR" altLang="en-US" sz="2200" b="1" dirty="0">
                <a:latin typeface="+mn-ea"/>
              </a:rPr>
              <a:t>다음에 데이터 타입명이 붙는 형태의 메소들을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next </a:t>
            </a:r>
            <a:r>
              <a:rPr lang="ko-KR" altLang="en-US" sz="2200" b="1" dirty="0">
                <a:latin typeface="+mn-ea"/>
              </a:rPr>
              <a:t>메소드는 한 문자열을 읽어 들이며 공백을 기준으로 읽는다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nextLine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메소드를 이용하여 한 줄 전체를 읽을 수 있다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값과 불일치하는 메소드 사용 시 </a:t>
            </a:r>
            <a:r>
              <a:rPr lang="en-US" altLang="ko-KR" sz="2200" b="1" dirty="0" err="1">
                <a:latin typeface="+mn-ea"/>
              </a:rPr>
              <a:t>InputMismatchException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발생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next()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String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읽기</a:t>
            </a:r>
            <a:r>
              <a:rPr lang="ko-KR" altLang="en-US" b="1" dirty="0">
                <a:latin typeface="+mj-ea"/>
                <a:ea typeface="+mj-ea"/>
              </a:rPr>
              <a:t> 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nextBoolean</a:t>
            </a:r>
            <a:r>
              <a:rPr lang="en-US" altLang="ko-KR" b="1" dirty="0">
                <a:latin typeface="+mj-ea"/>
                <a:ea typeface="+mj-ea"/>
              </a:rPr>
              <a:t>()  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 err="1">
                <a:solidFill>
                  <a:schemeClr val="accent6"/>
                </a:solidFill>
                <a:latin typeface="+mj-ea"/>
                <a:ea typeface="+mj-ea"/>
              </a:rPr>
              <a:t>불리안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값 읽기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byte </a:t>
            </a:r>
            <a:r>
              <a:rPr lang="en-US" altLang="ko-KR" b="1" dirty="0" err="1">
                <a:latin typeface="+mj-ea"/>
                <a:ea typeface="+mj-ea"/>
              </a:rPr>
              <a:t>nextByte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바이트 읽기 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double </a:t>
            </a:r>
            <a:r>
              <a:rPr lang="en-US" altLang="ko-KR" b="1" dirty="0" err="1">
                <a:latin typeface="+mj-ea"/>
                <a:ea typeface="+mj-ea"/>
              </a:rPr>
              <a:t>nextDouble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더블 읽기 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float </a:t>
            </a:r>
            <a:r>
              <a:rPr lang="en-US" altLang="ko-KR" b="1" dirty="0" err="1">
                <a:latin typeface="+mj-ea"/>
                <a:ea typeface="+mj-ea"/>
              </a:rPr>
              <a:t>nextFloat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 err="1">
                <a:solidFill>
                  <a:schemeClr val="accent6"/>
                </a:solidFill>
                <a:latin typeface="+mj-ea"/>
                <a:ea typeface="+mj-ea"/>
              </a:rPr>
              <a:t>플로트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 읽기</a:t>
            </a:r>
            <a:r>
              <a:rPr lang="ko-KR" altLang="en-US" b="1" dirty="0">
                <a:latin typeface="+mj-ea"/>
                <a:ea typeface="+mj-ea"/>
              </a:rPr>
              <a:t> 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nextInt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정수 읽기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</a:t>
            </a:r>
            <a:r>
              <a:rPr lang="en-US" altLang="ko-KR" b="1" dirty="0" err="1">
                <a:latin typeface="+mj-ea"/>
                <a:ea typeface="+mj-ea"/>
              </a:rPr>
              <a:t>nextLine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한 줄 읽기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0490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53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81202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has </a:t>
            </a:r>
            <a:r>
              <a:rPr lang="ko-KR" altLang="en-US" sz="2200" b="1" dirty="0">
                <a:latin typeface="+mn-ea"/>
              </a:rPr>
              <a:t>다음에 데이터 타입명이 붙는 형태의 메소들을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hasNext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메소드들은 읽어 들일 데이터가 있는지 확인하는 메소드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hasNextBoolean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hasNextByte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hasNextDouble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hasNextFloat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hasNextInt</a:t>
            </a:r>
            <a:r>
              <a:rPr lang="en-US" altLang="ko-KR" b="1" dirty="0">
                <a:latin typeface="+mj-ea"/>
                <a:ea typeface="+mj-ea"/>
              </a:rPr>
              <a:t>()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BooleanhasNextLine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4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8645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Scanner </a:t>
            </a:r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 = new Scanner (System.in);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 ("&gt;&gt; 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while (</a:t>
            </a:r>
            <a:r>
              <a:rPr lang="en-US" altLang="ko-KR" b="1" dirty="0" err="1">
                <a:latin typeface="+mj-ea"/>
                <a:ea typeface="+mj-ea"/>
              </a:rPr>
              <a:t>sc.hasNextInt</a:t>
            </a:r>
            <a:r>
              <a:rPr lang="en-US" altLang="ko-KR" b="1" dirty="0">
                <a:latin typeface="+mj-ea"/>
                <a:ea typeface="+mj-ea"/>
              </a:rPr>
              <a:t>())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sc.nextInt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입력 값 </a:t>
            </a:r>
            <a:r>
              <a:rPr lang="en-US" altLang="ko-KR" b="1" dirty="0">
                <a:latin typeface="+mj-ea"/>
                <a:ea typeface="+mj-ea"/>
              </a:rPr>
              <a:t>: " +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 ("&gt;&gt; 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입력이 완료되었습니다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	</a:t>
            </a:r>
            <a:r>
              <a:rPr lang="en-US" altLang="ko-KR" b="1" dirty="0">
                <a:latin typeface="+mj-ea"/>
                <a:ea typeface="+mj-ea"/>
              </a:rPr>
              <a:t>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892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이용하여 콘솔로부터 </a:t>
            </a:r>
            <a:r>
              <a:rPr lang="ko-KR" altLang="en-US" sz="2800" b="1" dirty="0" err="1"/>
              <a:t>정수값</a:t>
            </a:r>
            <a:r>
              <a:rPr lang="ko-KR" altLang="en-US" sz="2800" b="1" dirty="0"/>
              <a:t> 읽기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30896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바이트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48431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java.io </a:t>
            </a:r>
            <a:r>
              <a:rPr lang="ko-KR" altLang="en-US" sz="2200" b="1" dirty="0">
                <a:latin typeface="+mn-ea"/>
              </a:rPr>
              <a:t>패키지에 포함되어 있음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대표적으로 </a:t>
            </a:r>
            <a:r>
              <a:rPr lang="en-US" altLang="ko-KR" sz="2200" b="1" dirty="0" err="1">
                <a:latin typeface="+mn-ea"/>
              </a:rPr>
              <a:t>FileInputStream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FileOutputStream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바이트나 바이트 배열을 메모리 형태 그대로 입출력 기능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자료형 데이터를 바이트 배열로 변환하여 값을 저장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DataInputStream</a:t>
            </a:r>
            <a:r>
              <a:rPr lang="en-US" altLang="ko-KR" sz="2200" b="1" dirty="0">
                <a:latin typeface="+mn-ea"/>
              </a:rPr>
              <a:t>/</a:t>
            </a:r>
            <a:r>
              <a:rPr lang="en-US" altLang="ko-KR" sz="2200" b="1" dirty="0" err="1">
                <a:latin typeface="+mn-ea"/>
              </a:rPr>
              <a:t>DataOutputStream</a:t>
            </a:r>
            <a:r>
              <a:rPr lang="ko-KR" altLang="en-US" sz="2200" b="1" dirty="0">
                <a:latin typeface="+mn-ea"/>
              </a:rPr>
              <a:t>는 변환없이 데이터형을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메모리 형태 그대로 저장 가능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825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892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이용하여 콘솔로부터 </a:t>
            </a:r>
            <a:r>
              <a:rPr lang="ko-KR" altLang="en-US" sz="2800" b="1" dirty="0" err="1"/>
              <a:t>정수값</a:t>
            </a:r>
            <a:r>
              <a:rPr lang="ko-KR" altLang="en-US" sz="2800" b="1" dirty="0"/>
              <a:t> 읽기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1FA16AF-98CD-4232-AF8F-FAEBA3BE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751315"/>
            <a:ext cx="10554416" cy="74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245661136" descr="EMB000019d88dcd">
            <a:extLst>
              <a:ext uri="{FF2B5EF4-FFF2-40B4-BE49-F238E27FC236}">
                <a16:creationId xmlns:a16="http://schemas.microsoft.com/office/drawing/2014/main" xmlns="" id="{5B64260D-6D5A-414F-964B-5CB7291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4"/>
            <a:ext cx="8760437" cy="39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16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53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687720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데이터에 맞는 </a:t>
            </a:r>
            <a:r>
              <a:rPr lang="en-US" altLang="ko-KR" sz="2200" b="1" dirty="0">
                <a:latin typeface="+mn-ea"/>
              </a:rPr>
              <a:t>next </a:t>
            </a:r>
            <a:r>
              <a:rPr lang="ko-KR" altLang="en-US" sz="2200" b="1" dirty="0">
                <a:latin typeface="+mn-ea"/>
              </a:rPr>
              <a:t>메소드를 사용하여도 되지만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nextLine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메소드를 사용하여 한 줄을 읽어 들인 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문자열을 숫자로 변환하는 방법도 있다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nextInt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()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이용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number = </a:t>
            </a:r>
            <a:r>
              <a:rPr lang="en-US" altLang="ko-KR" b="1" dirty="0" err="1">
                <a:latin typeface="+mj-ea"/>
                <a:ea typeface="+mj-ea"/>
              </a:rPr>
              <a:t>scanner.nextInt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nextLine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(),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Integer.parseInt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()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이용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input = </a:t>
            </a:r>
            <a:r>
              <a:rPr lang="en-US" altLang="ko-KR" b="1" dirty="0" err="1">
                <a:latin typeface="+mj-ea"/>
                <a:ea typeface="+mj-ea"/>
              </a:rPr>
              <a:t>scanner.nextLine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number = </a:t>
            </a:r>
            <a:r>
              <a:rPr lang="en-US" altLang="ko-KR" b="1" dirty="0" err="1">
                <a:latin typeface="+mj-ea"/>
                <a:ea typeface="+mj-ea"/>
              </a:rPr>
              <a:t>Integer.parseInt</a:t>
            </a:r>
            <a:r>
              <a:rPr lang="en-US" altLang="ko-KR" b="1" dirty="0">
                <a:latin typeface="+mj-ea"/>
                <a:ea typeface="+mj-ea"/>
              </a:rPr>
              <a:t>(input);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302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253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59406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FileReader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객체를 인수로 </a:t>
            </a:r>
            <a:r>
              <a:rPr lang="en-US" altLang="ko-KR" sz="2200" b="1" dirty="0">
                <a:latin typeface="+mn-ea"/>
              </a:rPr>
              <a:t>Scanner </a:t>
            </a:r>
            <a:r>
              <a:rPr lang="ko-KR" altLang="en-US" sz="2200" b="1" dirty="0">
                <a:latin typeface="+mn-ea"/>
              </a:rPr>
              <a:t>객체를 생성하거나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err="1">
                <a:latin typeface="+mn-ea"/>
              </a:rPr>
              <a:t>FIleReader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객체 대신 </a:t>
            </a:r>
            <a:r>
              <a:rPr lang="en-US" altLang="ko-KR" sz="2200" b="1" dirty="0">
                <a:latin typeface="+mn-ea"/>
              </a:rPr>
              <a:t>File </a:t>
            </a:r>
            <a:r>
              <a:rPr lang="ko-KR" altLang="en-US" sz="2200" b="1" dirty="0">
                <a:latin typeface="+mn-ea"/>
              </a:rPr>
              <a:t>객체를 사용하는 방법도 있다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FileReader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객체 생성하고 이를 인수로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Scanner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객체 생성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FileReader</a:t>
            </a:r>
            <a:r>
              <a:rPr lang="en-US" altLang="ko-KR" b="1" dirty="0">
                <a:latin typeface="+mj-ea"/>
                <a:ea typeface="+mj-ea"/>
              </a:rPr>
              <a:t> reader = new </a:t>
            </a:r>
            <a:r>
              <a:rPr lang="en-US" altLang="ko-KR" b="1" dirty="0" err="1">
                <a:latin typeface="+mj-ea"/>
                <a:ea typeface="+mj-ea"/>
              </a:rPr>
              <a:t>FileReader</a:t>
            </a:r>
            <a:r>
              <a:rPr lang="en-US" altLang="ko-KR" b="1" dirty="0">
                <a:latin typeface="+mj-ea"/>
                <a:ea typeface="+mj-ea"/>
              </a:rPr>
              <a:t>("input.txt");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Scanner in = new Scanner(reader); 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FileReader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대신에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File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사용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File </a:t>
            </a:r>
            <a:r>
              <a:rPr lang="en-US" altLang="ko-KR" b="1" dirty="0" err="1">
                <a:latin typeface="+mj-ea"/>
                <a:ea typeface="+mj-ea"/>
              </a:rPr>
              <a:t>file</a:t>
            </a:r>
            <a:r>
              <a:rPr lang="en-US" altLang="ko-KR" b="1" dirty="0">
                <a:latin typeface="+mj-ea"/>
                <a:ea typeface="+mj-ea"/>
              </a:rPr>
              <a:t> = new File ("input.txt");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Scanner in = new Scanner(file);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278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900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사용하면서 범하기 쉬운 오류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749EA42-2BF4-45F9-99F0-991D8615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894126"/>
            <a:ext cx="17922735" cy="5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245661776" descr="EMB000019d88dd8">
            <a:extLst>
              <a:ext uri="{FF2B5EF4-FFF2-40B4-BE49-F238E27FC236}">
                <a16:creationId xmlns:a16="http://schemas.microsoft.com/office/drawing/2014/main" xmlns="" id="{790042F0-C36E-44CE-AE0E-01A0B9E1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2" y="1351325"/>
            <a:ext cx="8139909" cy="29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992226-968D-4532-9DAA-FF2EB0E25569}"/>
              </a:ext>
            </a:extLst>
          </p:cNvPr>
          <p:cNvSpPr txBox="1"/>
          <p:nvPr/>
        </p:nvSpPr>
        <p:spPr>
          <a:xfrm>
            <a:off x="149512" y="440658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>
                <a:latin typeface="+mj-ea"/>
                <a:ea typeface="+mj-ea"/>
              </a:rPr>
              <a:t>위와 같은 텍스트 데이터 작성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398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5573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import java.io.*;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import </a:t>
            </a:r>
            <a:r>
              <a:rPr lang="en-US" altLang="ko-KR" b="1" dirty="0" err="1">
                <a:latin typeface="+mj-ea"/>
                <a:ea typeface="+mj-ea"/>
              </a:rPr>
              <a:t>java.util</a:t>
            </a:r>
            <a:r>
              <a:rPr lang="en-US" altLang="ko-KR" b="1" dirty="0">
                <a:latin typeface="+mj-ea"/>
                <a:ea typeface="+mj-ea"/>
              </a:rPr>
              <a:t>.*;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UserExceptionTest</a:t>
            </a:r>
            <a:r>
              <a:rPr lang="en-US" altLang="ko-KR" b="1" dirty="0">
                <a:latin typeface="+mj-ea"/>
                <a:ea typeface="+mj-ea"/>
              </a:rPr>
              <a:t>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throws 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File in = new File("c:\\Temp\\test.txt");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Scanner </a:t>
            </a:r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 = new Scanner (in);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sc.nextInt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String s = </a:t>
            </a:r>
            <a:r>
              <a:rPr lang="en-US" altLang="ko-KR" b="1" dirty="0" err="1">
                <a:latin typeface="+mj-ea"/>
                <a:ea typeface="+mj-ea"/>
              </a:rPr>
              <a:t>sc.nextLine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 + ", " + s);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900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사용하면서 범하기 쉬운 오류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990358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900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사용하면서 범하기 쉬운 오류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259491-F0F9-466B-B564-BD6C00B2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751314"/>
            <a:ext cx="11209421" cy="75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245662336" descr="EMB000019d88ddd">
            <a:extLst>
              <a:ext uri="{FF2B5EF4-FFF2-40B4-BE49-F238E27FC236}">
                <a16:creationId xmlns:a16="http://schemas.microsoft.com/office/drawing/2014/main" xmlns="" id="{A9A1A20C-6256-41E4-9F34-68FA0846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4"/>
            <a:ext cx="8885356" cy="34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20BBED9-0FF8-4B83-B52C-83487715EEBF}"/>
              </a:ext>
            </a:extLst>
          </p:cNvPr>
          <p:cNvSpPr/>
          <p:nvPr/>
        </p:nvSpPr>
        <p:spPr>
          <a:xfrm>
            <a:off x="79449" y="4782437"/>
            <a:ext cx="8800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hello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라는 문자열이 제대로 읽히지 않음</a:t>
            </a:r>
            <a:endParaRPr lang="en-US" altLang="ko-KR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en-US" altLang="ko-KR" b="1" kern="0" dirty="0" err="1">
                <a:solidFill>
                  <a:srgbClr val="000000"/>
                </a:solidFill>
                <a:latin typeface="+mj-ea"/>
                <a:ea typeface="+mj-ea"/>
              </a:rPr>
              <a:t>nextLine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메소드가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hello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가 아니라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77 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다음에 있는 </a:t>
            </a:r>
            <a:r>
              <a:rPr lang="ko-KR" altLang="en-US" b="1" kern="0" dirty="0" err="1">
                <a:solidFill>
                  <a:srgbClr val="000000"/>
                </a:solidFill>
                <a:latin typeface="+mj-ea"/>
                <a:ea typeface="+mj-ea"/>
              </a:rPr>
              <a:t>뉴라인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  <a:ea typeface="+mj-ea"/>
              </a:rPr>
              <a:t> 문자만 읽어서 그렇다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5415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1469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import java.io.*;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import </a:t>
            </a:r>
            <a:r>
              <a:rPr lang="en-US" altLang="ko-KR" b="1" dirty="0" err="1">
                <a:latin typeface="+mj-ea"/>
                <a:ea typeface="+mj-ea"/>
              </a:rPr>
              <a:t>java.util</a:t>
            </a:r>
            <a:r>
              <a:rPr lang="en-US" altLang="ko-KR" b="1" dirty="0">
                <a:latin typeface="+mj-ea"/>
                <a:ea typeface="+mj-ea"/>
              </a:rPr>
              <a:t>.*;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UserExceptionTest</a:t>
            </a:r>
            <a:r>
              <a:rPr lang="en-US" altLang="ko-KR" b="1" dirty="0">
                <a:latin typeface="+mj-ea"/>
                <a:ea typeface="+mj-ea"/>
              </a:rPr>
              <a:t>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throws 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File in = new File("c:\\Temp\\test.txt");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	Scanner </a:t>
            </a:r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 = new Scanner (in);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sc.nextInt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String s = </a:t>
            </a:r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nextLine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을 수정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		//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nextLine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으로 읽고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chemeClr val="accent6"/>
                </a:solidFill>
                <a:latin typeface="+mj-ea"/>
                <a:ea typeface="+mj-ea"/>
              </a:rPr>
              <a:t>Integer.parseInt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()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사용도 해결 가능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 + ", " + s);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900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사용하면서 범하기 쉬운 오류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511003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900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Scanner</a:t>
            </a:r>
            <a:r>
              <a:rPr lang="ko-KR" altLang="en-US" sz="2800" b="1" dirty="0"/>
              <a:t> 객체를 사용하면서 범하기 쉬운 오류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461A8-276C-408F-9DD1-BCCEF060CFBB}"/>
              </a:ext>
            </a:extLst>
          </p:cNvPr>
          <p:cNvSpPr txBox="1"/>
          <p:nvPr/>
        </p:nvSpPr>
        <p:spPr>
          <a:xfrm>
            <a:off x="0" y="39189"/>
            <a:ext cx="20072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Scanner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41B790-7BC4-4167-B779-C2B17D06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751315"/>
            <a:ext cx="10792599" cy="74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45660656" descr="EMB000019d88dec">
            <a:extLst>
              <a:ext uri="{FF2B5EF4-FFF2-40B4-BE49-F238E27FC236}">
                <a16:creationId xmlns:a16="http://schemas.microsoft.com/office/drawing/2014/main" xmlns="" id="{87BD6A6B-29E8-4ED6-B0F2-C6A803A4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5"/>
            <a:ext cx="8793884" cy="33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85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732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String</a:t>
            </a:r>
            <a:r>
              <a:rPr lang="ko-KR" altLang="en-US" sz="2800" b="1" dirty="0"/>
              <a:t> 객체의 </a:t>
            </a:r>
            <a:r>
              <a:rPr lang="en-US" altLang="ko-KR" sz="2800" b="1" dirty="0"/>
              <a:t>Split </a:t>
            </a:r>
            <a:r>
              <a:rPr lang="ko-KR" altLang="en-US" sz="2800" b="1" dirty="0"/>
              <a:t>메소드를 이용한 토큰 분리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1584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한 줄의 문자열에서 의미 있는 부분들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토큰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로 분리하는 과정을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 err="1">
                <a:latin typeface="+mn-ea"/>
              </a:rPr>
              <a:t>토큰라이징</a:t>
            </a:r>
            <a:r>
              <a:rPr lang="ko-KR" altLang="en-US" sz="2200" b="1" dirty="0">
                <a:latin typeface="+mn-ea"/>
              </a:rPr>
              <a:t> 이라고 부른다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토큰은 </a:t>
            </a:r>
            <a:r>
              <a:rPr lang="ko-KR" altLang="en-US" sz="2200" b="1" dirty="0" err="1">
                <a:latin typeface="+mn-ea"/>
              </a:rPr>
              <a:t>델리미터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분리문자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를 기준으로 분리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 err="1">
                <a:latin typeface="+mn-ea"/>
              </a:rPr>
              <a:t>델리미터는</a:t>
            </a:r>
            <a:r>
              <a:rPr lang="ko-KR" altLang="en-US" sz="2200" b="1" dirty="0">
                <a:latin typeface="+mn-ea"/>
              </a:rPr>
              <a:t> 정규식을 사용하여 기술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[]+ </a:t>
            </a:r>
            <a:r>
              <a:rPr lang="ko-KR" altLang="en-US" sz="2200" b="1" dirty="0">
                <a:latin typeface="+mn-ea"/>
              </a:rPr>
              <a:t>로 기술</a:t>
            </a:r>
            <a:r>
              <a:rPr lang="en-US" altLang="ko-KR" sz="2200" b="1" dirty="0">
                <a:latin typeface="+mn-ea"/>
              </a:rPr>
              <a:t> []</a:t>
            </a:r>
            <a:r>
              <a:rPr lang="ko-KR" altLang="en-US" sz="2200" b="1" dirty="0">
                <a:latin typeface="+mn-ea"/>
              </a:rPr>
              <a:t>는 그룹</a:t>
            </a:r>
            <a:r>
              <a:rPr lang="en-US" altLang="ko-KR" sz="2200" b="1" dirty="0">
                <a:latin typeface="+mn-ea"/>
              </a:rPr>
              <a:t>, +</a:t>
            </a:r>
            <a:r>
              <a:rPr lang="ko-KR" altLang="en-US" sz="2200" b="1" dirty="0">
                <a:latin typeface="+mn-ea"/>
              </a:rPr>
              <a:t>는 기술된 패턴이 한번 이상 나옴을 의미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Scanner stdin = new Scanner(System.in);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콤마로 분리된 정수들을 입력 </a:t>
            </a:r>
            <a:r>
              <a:rPr lang="en-US" altLang="ko-KR" b="1" dirty="0">
                <a:latin typeface="+mj-ea"/>
                <a:ea typeface="+mj-ea"/>
              </a:rPr>
              <a:t>: " 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 input = </a:t>
            </a:r>
            <a:r>
              <a:rPr lang="en-US" altLang="ko-KR" b="1" dirty="0" err="1">
                <a:latin typeface="+mj-ea"/>
                <a:ea typeface="+mj-ea"/>
              </a:rPr>
              <a:t>stdin.nextLine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String[] </a:t>
            </a:r>
            <a:r>
              <a:rPr lang="en-US" altLang="ko-KR" b="1" dirty="0" err="1">
                <a:latin typeface="+mj-ea"/>
                <a:ea typeface="+mj-ea"/>
              </a:rPr>
              <a:t>st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input.split</a:t>
            </a:r>
            <a:r>
              <a:rPr lang="en-US" altLang="ko-KR" b="1" dirty="0">
                <a:latin typeface="+mj-ea"/>
                <a:ea typeface="+mj-ea"/>
              </a:rPr>
              <a:t>(“[,]+”);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for (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st.length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 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 = </a:t>
            </a:r>
            <a:r>
              <a:rPr lang="en-US" altLang="ko-KR" b="1" dirty="0" err="1">
                <a:latin typeface="+mj-ea"/>
                <a:ea typeface="+mj-ea"/>
              </a:rPr>
              <a:t>Integer.parseInt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st</a:t>
            </a: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(n);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291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797436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scores.txt </a:t>
            </a:r>
            <a:r>
              <a:rPr lang="ko-KR" altLang="en-US" b="1" dirty="0">
                <a:latin typeface="+mj-ea"/>
                <a:ea typeface="+mj-ea"/>
              </a:rPr>
              <a:t>파일에 각 줄마다 클래스명과 점수들이 있는 형태로 데이터 저장</a:t>
            </a:r>
            <a:endParaRPr lang="en-US" altLang="ko-KR" b="1" dirty="0">
              <a:latin typeface="+mj-ea"/>
              <a:ea typeface="+mj-ea"/>
            </a:endParaRP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sz="2200" b="1" dirty="0">
                <a:latin typeface="+mj-ea"/>
                <a:ea typeface="+mj-ea"/>
              </a:rPr>
              <a:t>1</a:t>
            </a:r>
            <a:r>
              <a:rPr lang="ko-KR" altLang="en-US" sz="2200" b="1" dirty="0">
                <a:latin typeface="+mj-ea"/>
                <a:ea typeface="+mj-ea"/>
              </a:rPr>
              <a:t>반</a:t>
            </a:r>
            <a:r>
              <a:rPr lang="en-US" altLang="ko-KR" sz="2200" b="1" dirty="0">
                <a:latin typeface="+mj-ea"/>
                <a:ea typeface="+mj-ea"/>
              </a:rPr>
              <a:t>:8:10:7:6:5</a:t>
            </a:r>
            <a:endParaRPr lang="ko-KR" altLang="en-US" sz="2200" b="1" dirty="0">
              <a:latin typeface="+mj-ea"/>
              <a:ea typeface="+mj-ea"/>
            </a:endParaRPr>
          </a:p>
          <a:p>
            <a:pPr fontAlgn="base"/>
            <a:r>
              <a:rPr lang="en-US" altLang="ko-KR" sz="2200" b="1" dirty="0">
                <a:latin typeface="+mj-ea"/>
                <a:ea typeface="+mj-ea"/>
              </a:rPr>
              <a:t>2</a:t>
            </a:r>
            <a:r>
              <a:rPr lang="ko-KR" altLang="en-US" sz="2200" b="1" dirty="0">
                <a:latin typeface="+mj-ea"/>
                <a:ea typeface="+mj-ea"/>
              </a:rPr>
              <a:t>반</a:t>
            </a:r>
            <a:r>
              <a:rPr lang="en-US" altLang="ko-KR" sz="2200" b="1" dirty="0">
                <a:latin typeface="+mj-ea"/>
                <a:ea typeface="+mj-ea"/>
              </a:rPr>
              <a:t>:4:4:5:10:8:8:8</a:t>
            </a:r>
            <a:endParaRPr lang="ko-KR" altLang="en-US" sz="2200" b="1" dirty="0">
              <a:latin typeface="+mj-ea"/>
              <a:ea typeface="+mj-ea"/>
            </a:endParaRPr>
          </a:p>
          <a:p>
            <a:pPr fontAlgn="base"/>
            <a:r>
              <a:rPr lang="en-US" altLang="ko-KR" sz="2200" b="1" dirty="0">
                <a:latin typeface="+mj-ea"/>
                <a:ea typeface="+mj-ea"/>
              </a:rPr>
              <a:t>3</a:t>
            </a:r>
            <a:r>
              <a:rPr lang="ko-KR" altLang="en-US" sz="2200" b="1" dirty="0">
                <a:latin typeface="+mj-ea"/>
                <a:ea typeface="+mj-ea"/>
              </a:rPr>
              <a:t>반</a:t>
            </a:r>
            <a:r>
              <a:rPr lang="en-US" altLang="ko-KR" sz="2200" b="1" dirty="0">
                <a:latin typeface="+mj-ea"/>
                <a:ea typeface="+mj-ea"/>
              </a:rPr>
              <a:t>:6:7:9:10:7:5</a:t>
            </a:r>
            <a:endParaRPr lang="ko-KR" altLang="en-US" sz="2200" b="1" dirty="0">
              <a:latin typeface="+mj-ea"/>
              <a:ea typeface="+mj-ea"/>
            </a:endParaRPr>
          </a:p>
          <a:p>
            <a:pPr fontAlgn="base"/>
            <a:r>
              <a:rPr lang="en-US" altLang="ko-KR" sz="2200" b="1" dirty="0">
                <a:latin typeface="+mj-ea"/>
                <a:ea typeface="+mj-ea"/>
              </a:rPr>
              <a:t>4</a:t>
            </a:r>
            <a:r>
              <a:rPr lang="ko-KR" altLang="en-US" sz="2200" b="1" dirty="0">
                <a:latin typeface="+mj-ea"/>
                <a:ea typeface="+mj-ea"/>
              </a:rPr>
              <a:t>반</a:t>
            </a:r>
            <a:r>
              <a:rPr lang="en-US" altLang="ko-KR" sz="2200" b="1" dirty="0">
                <a:latin typeface="+mj-ea"/>
                <a:ea typeface="+mj-ea"/>
              </a:rPr>
              <a:t>:9:10:9:3</a:t>
            </a:r>
            <a:endParaRPr lang="ko-KR" altLang="en-US" sz="2200" b="1" dirty="0">
              <a:latin typeface="+mj-ea"/>
              <a:ea typeface="+mj-ea"/>
            </a:endParaRP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토큰 분리하기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91FB0-46B1-48EC-A32A-CB5F8BBE2379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</p:spTree>
    <p:extLst>
      <p:ext uri="{BB962C8B-B14F-4D97-AF65-F5344CB8AC3E}">
        <p14:creationId xmlns:p14="http://schemas.microsoft.com/office/powerpoint/2010/main" val="42732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바이트 스트림 클래스 </a:t>
            </a:r>
            <a:r>
              <a:rPr lang="en-US" altLang="ko-KR" sz="2800" b="1" dirty="0"/>
              <a:t>- input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716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FileInputStreamTest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 in =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new </a:t>
            </a:r>
            <a:r>
              <a:rPr lang="en-US" altLang="ko-KR" b="1" dirty="0" err="1">
                <a:latin typeface="+mj-ea"/>
                <a:ea typeface="+mj-ea"/>
              </a:rPr>
              <a:t>FileInputStream</a:t>
            </a:r>
            <a:r>
              <a:rPr lang="en-US" altLang="ko-KR" b="1" dirty="0">
                <a:latin typeface="+mj-ea"/>
                <a:ea typeface="+mj-ea"/>
              </a:rPr>
              <a:t>("c:\\tmp\\test.txt");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c;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 ((c = </a:t>
            </a:r>
            <a:r>
              <a:rPr lang="en-US" altLang="ko-KR" b="1" dirty="0" err="1">
                <a:latin typeface="+mj-ea"/>
                <a:ea typeface="+mj-ea"/>
              </a:rPr>
              <a:t>in.read</a:t>
            </a:r>
            <a:r>
              <a:rPr lang="en-US" altLang="ko-KR" b="1" dirty="0">
                <a:latin typeface="+mj-ea"/>
                <a:ea typeface="+mj-ea"/>
              </a:rPr>
              <a:t>()) != -1)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((char)c);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in.close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파일이 존재하지 않는 경우 여러 에러가 발생 가능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097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8939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File </a:t>
            </a:r>
            <a:r>
              <a:rPr lang="en-US" altLang="ko-KR" b="1" dirty="0" err="1">
                <a:latin typeface="+mj-ea"/>
                <a:ea typeface="+mj-ea"/>
              </a:rPr>
              <a:t>gradeFile</a:t>
            </a:r>
            <a:r>
              <a:rPr lang="en-US" altLang="ko-KR" b="1" dirty="0">
                <a:latin typeface="+mj-ea"/>
                <a:ea typeface="+mj-ea"/>
              </a:rPr>
              <a:t> = new File("c:\\Temp\\score.txt");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Scanner </a:t>
            </a:r>
            <a:r>
              <a:rPr lang="en-US" altLang="ko-KR" b="1" dirty="0" err="1">
                <a:latin typeface="+mj-ea"/>
                <a:ea typeface="+mj-ea"/>
              </a:rPr>
              <a:t>inFile</a:t>
            </a:r>
            <a:r>
              <a:rPr lang="en-US" altLang="ko-KR" b="1" dirty="0">
                <a:latin typeface="+mj-ea"/>
                <a:ea typeface="+mj-ea"/>
              </a:rPr>
              <a:t> = new Scanner(</a:t>
            </a:r>
            <a:r>
              <a:rPr lang="en-US" altLang="ko-KR" b="1" dirty="0" err="1">
                <a:latin typeface="+mj-ea"/>
                <a:ea typeface="+mj-ea"/>
              </a:rPr>
              <a:t>gradeFile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while( </a:t>
            </a:r>
            <a:r>
              <a:rPr lang="en-US" altLang="ko-KR" b="1" dirty="0" err="1">
                <a:latin typeface="+mj-ea"/>
                <a:ea typeface="+mj-ea"/>
              </a:rPr>
              <a:t>inFile.hasNextLine</a:t>
            </a:r>
            <a:r>
              <a:rPr lang="en-US" altLang="ko-KR" b="1" dirty="0">
                <a:latin typeface="+mj-ea"/>
                <a:ea typeface="+mj-ea"/>
              </a:rPr>
              <a:t>() 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String line = </a:t>
            </a:r>
            <a:r>
              <a:rPr lang="en-US" altLang="ko-KR" b="1" dirty="0" err="1">
                <a:latin typeface="+mj-ea"/>
                <a:ea typeface="+mj-ea"/>
              </a:rPr>
              <a:t>inFile.nextLine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String[] </a:t>
            </a:r>
            <a:r>
              <a:rPr lang="en-US" altLang="ko-KR" b="1" dirty="0" err="1">
                <a:latin typeface="+mj-ea"/>
                <a:ea typeface="+mj-ea"/>
              </a:rPr>
              <a:t>st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line.split</a:t>
            </a:r>
            <a:r>
              <a:rPr lang="en-US" altLang="ko-KR" b="1" dirty="0">
                <a:latin typeface="+mj-ea"/>
                <a:ea typeface="+mj-ea"/>
              </a:rPr>
              <a:t>("[:]+");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토큰 분리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double sum = 0;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for 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n=1; n&lt;</a:t>
            </a:r>
            <a:r>
              <a:rPr lang="en-US" altLang="ko-KR" b="1" dirty="0" err="1">
                <a:latin typeface="+mj-ea"/>
                <a:ea typeface="+mj-ea"/>
              </a:rPr>
              <a:t>st.length</a:t>
            </a:r>
            <a:r>
              <a:rPr lang="en-US" altLang="ko-KR" b="1" dirty="0">
                <a:latin typeface="+mj-ea"/>
                <a:ea typeface="+mj-ea"/>
              </a:rPr>
              <a:t>; n++)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sum += </a:t>
            </a:r>
            <a:r>
              <a:rPr lang="en-US" altLang="ko-KR" b="1" dirty="0" err="1">
                <a:latin typeface="+mj-ea"/>
                <a:ea typeface="+mj-ea"/>
              </a:rPr>
              <a:t>Integer.parseInt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st</a:t>
            </a:r>
            <a:r>
              <a:rPr lang="en-US" altLang="ko-KR" b="1" dirty="0">
                <a:latin typeface="+mj-ea"/>
                <a:ea typeface="+mj-ea"/>
              </a:rPr>
              <a:t>[n]); 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정수형 변경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System.out.printf</a:t>
            </a:r>
            <a:r>
              <a:rPr lang="en-US" altLang="ko-KR" b="1" dirty="0">
                <a:latin typeface="+mj-ea"/>
                <a:ea typeface="+mj-ea"/>
              </a:rPr>
              <a:t>("%s %5.2f\n", " </a:t>
            </a:r>
            <a:r>
              <a:rPr lang="ko-KR" altLang="en-US" b="1" dirty="0">
                <a:latin typeface="+mj-ea"/>
                <a:ea typeface="+mj-ea"/>
              </a:rPr>
              <a:t>평균 </a:t>
            </a:r>
            <a:r>
              <a:rPr lang="en-US" altLang="ko-KR" b="1" dirty="0">
                <a:latin typeface="+mj-ea"/>
                <a:ea typeface="+mj-ea"/>
              </a:rPr>
              <a:t>",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			sum/(st.length-1));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inFile.close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토큰 분리하기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91FB0-46B1-48EC-A32A-CB5F8BBE2379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</p:spTree>
    <p:extLst>
      <p:ext uri="{BB962C8B-B14F-4D97-AF65-F5344CB8AC3E}">
        <p14:creationId xmlns:p14="http://schemas.microsoft.com/office/powerpoint/2010/main" val="312428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토큰 분리하기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91FB0-46B1-48EC-A32A-CB5F8BBE2379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9E63B7F-D285-4361-8BF7-4950438E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997310"/>
            <a:ext cx="10286461" cy="7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245659536" descr="EMB000019d88df8">
            <a:extLst>
              <a:ext uri="{FF2B5EF4-FFF2-40B4-BE49-F238E27FC236}">
                <a16:creationId xmlns:a16="http://schemas.microsoft.com/office/drawing/2014/main" xmlns="" id="{2D2E9125-4A66-4CF8-9669-BF0019A3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454511"/>
            <a:ext cx="8748638" cy="33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83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80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객체의 </a:t>
            </a:r>
            <a:r>
              <a:rPr lang="en-US" altLang="ko-KR" sz="2800" b="1" dirty="0" err="1"/>
              <a:t>useDelimiter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메소드를 이용한 토큰 분리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688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스캐너 클래스의 </a:t>
            </a:r>
            <a:r>
              <a:rPr lang="en-US" altLang="ko-KR" sz="2200" b="1" dirty="0">
                <a:latin typeface="+mn-ea"/>
              </a:rPr>
              <a:t>next </a:t>
            </a:r>
            <a:r>
              <a:rPr lang="ko-KR" altLang="en-US" sz="2200" b="1" dirty="0">
                <a:latin typeface="+mn-ea"/>
              </a:rPr>
              <a:t>메소드를 호출하면 기본 </a:t>
            </a:r>
            <a:r>
              <a:rPr lang="ko-KR" altLang="en-US" sz="2200" b="1" dirty="0" err="1">
                <a:latin typeface="+mn-ea"/>
              </a:rPr>
              <a:t>델리미터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공백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기준으로 값을 읽어온다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useDelimiter</a:t>
            </a:r>
            <a:r>
              <a:rPr lang="ko-KR" altLang="en-US" sz="2200" b="1" dirty="0">
                <a:latin typeface="+mn-ea"/>
              </a:rPr>
              <a:t>를 사용하여 </a:t>
            </a:r>
            <a:r>
              <a:rPr lang="ko-KR" altLang="en-US" sz="2200" b="1" dirty="0" err="1">
                <a:latin typeface="+mn-ea"/>
              </a:rPr>
              <a:t>델리미터</a:t>
            </a:r>
            <a:r>
              <a:rPr lang="ko-KR" altLang="en-US" sz="2200" b="1" dirty="0">
                <a:latin typeface="+mn-ea"/>
              </a:rPr>
              <a:t> 패턴을 정규식으로 기술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특수 문자를 사용할 경우 </a:t>
            </a:r>
            <a:r>
              <a:rPr lang="en-US" altLang="ko-KR" sz="2200" b="1" dirty="0">
                <a:latin typeface="+mn-ea"/>
              </a:rPr>
              <a:t>“\(</a:t>
            </a:r>
            <a:r>
              <a:rPr lang="ko-KR" altLang="en-US" sz="2200" b="1" dirty="0" err="1">
                <a:latin typeface="+mn-ea"/>
              </a:rPr>
              <a:t>백슬래쉬</a:t>
            </a:r>
            <a:r>
              <a:rPr lang="en-US" altLang="ko-KR" sz="2200" b="1" dirty="0">
                <a:latin typeface="+mn-ea"/>
              </a:rPr>
              <a:t>)”</a:t>
            </a:r>
            <a:r>
              <a:rPr lang="ko-KR" altLang="en-US" sz="2200" b="1" dirty="0">
                <a:latin typeface="+mn-ea"/>
              </a:rPr>
              <a:t>를 하나 더 추가</a:t>
            </a:r>
            <a:endParaRPr lang="en-US" altLang="ko-KR" sz="2200" b="1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C66948-504C-40EA-907F-69A80BEC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3646"/>
              </p:ext>
            </p:extLst>
          </p:nvPr>
        </p:nvGraphicFramePr>
        <p:xfrm>
          <a:off x="348813" y="2655065"/>
          <a:ext cx="8320402" cy="3628644"/>
        </p:xfrm>
        <a:graphic>
          <a:graphicData uri="http://schemas.openxmlformats.org/drawingml/2006/table">
            <a:tbl>
              <a:tblPr/>
              <a:tblGrid>
                <a:gridCol w="1655833">
                  <a:extLst>
                    <a:ext uri="{9D8B030D-6E8A-4147-A177-3AD203B41FA5}">
                      <a16:colId xmlns:a16="http://schemas.microsoft.com/office/drawing/2014/main" xmlns="" val="2293842895"/>
                    </a:ext>
                  </a:extLst>
                </a:gridCol>
                <a:gridCol w="6664569">
                  <a:extLst>
                    <a:ext uri="{9D8B030D-6E8A-4147-A177-3AD203B41FA5}">
                      <a16:colId xmlns:a16="http://schemas.microsoft.com/office/drawing/2014/main" xmlns="" val="3605086123"/>
                    </a:ext>
                  </a:extLst>
                </a:gridCol>
              </a:tblGrid>
              <a:tr h="4990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정규식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3766350"/>
                  </a:ext>
                </a:extLst>
              </a:tr>
              <a:tr h="4990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임의의 한 글자를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2604338"/>
                  </a:ext>
                </a:extLst>
              </a:tr>
              <a:tr h="9341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임의의 한 글자가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 이상 반복됨을 의미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즉 빈 글자열을 포함한 의미 길이의 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글자열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685593"/>
                  </a:ext>
                </a:extLst>
              </a:tr>
              <a:tr h="4990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\\s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하나의 공백 문자를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79083"/>
                  </a:ext>
                </a:extLst>
              </a:tr>
              <a:tr h="4990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\\s+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하나의 공백 문자가 한 번 이상 반복됨을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1563023"/>
                  </a:ext>
                </a:extLst>
              </a:tr>
              <a:tr h="4990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[abc]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괄호 안의 임의의 문자를 의미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즉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,a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또는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또는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8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880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Scanner </a:t>
            </a:r>
            <a:r>
              <a:rPr lang="ko-KR" altLang="en-US" sz="2800" b="1" dirty="0"/>
              <a:t>객체의 </a:t>
            </a:r>
            <a:r>
              <a:rPr lang="en-US" altLang="ko-KR" sz="2800" b="1" dirty="0" err="1"/>
              <a:t>useDelimiter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메소드를 이용한 토큰 분리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38908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String input = "one::two::three";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Scanner </a:t>
            </a:r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 = new Scanner(input);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sc.useDelimiter</a:t>
            </a:r>
            <a:r>
              <a:rPr lang="en-US" altLang="ko-KR" b="1" dirty="0">
                <a:latin typeface="+mj-ea"/>
                <a:ea typeface="+mj-ea"/>
              </a:rPr>
              <a:t>( ":: ");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input = "one , two , three";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 = new Scanner(input);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sc.useDelimiter</a:t>
            </a:r>
            <a:r>
              <a:rPr lang="en-US" altLang="ko-KR" b="1" dirty="0">
                <a:latin typeface="+mj-ea"/>
                <a:ea typeface="+mj-ea"/>
              </a:rPr>
              <a:t>("\\s+,\\s+");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32617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0127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 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String input = "1 </a:t>
            </a:r>
            <a:r>
              <a:rPr lang="ko-KR" altLang="en-US" b="1" dirty="0">
                <a:latin typeface="+mj-ea"/>
                <a:ea typeface="+mj-ea"/>
              </a:rPr>
              <a:t>또는 </a:t>
            </a:r>
            <a:r>
              <a:rPr lang="en-US" altLang="ko-KR" b="1" dirty="0">
                <a:latin typeface="+mj-ea"/>
                <a:ea typeface="+mj-ea"/>
              </a:rPr>
              <a:t>2 </a:t>
            </a:r>
            <a:r>
              <a:rPr lang="ko-KR" altLang="en-US" b="1" dirty="0">
                <a:latin typeface="+mj-ea"/>
                <a:ea typeface="+mj-ea"/>
              </a:rPr>
              <a:t>또는 </a:t>
            </a:r>
            <a:r>
              <a:rPr lang="en-US" altLang="ko-KR" b="1" dirty="0">
                <a:latin typeface="+mj-ea"/>
                <a:ea typeface="+mj-ea"/>
              </a:rPr>
              <a:t>red </a:t>
            </a:r>
            <a:r>
              <a:rPr lang="ko-KR" altLang="en-US" b="1" dirty="0">
                <a:latin typeface="+mj-ea"/>
                <a:ea typeface="+mj-ea"/>
              </a:rPr>
              <a:t>또는 </a:t>
            </a:r>
            <a:r>
              <a:rPr lang="en-US" altLang="ko-KR" b="1" dirty="0">
                <a:latin typeface="+mj-ea"/>
                <a:ea typeface="+mj-ea"/>
              </a:rPr>
              <a:t>blue";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Scanner s = new Scanner(input);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s.useDelimiter</a:t>
            </a:r>
            <a:r>
              <a:rPr lang="en-US" altLang="ko-KR" b="1" dirty="0">
                <a:latin typeface="+mj-ea"/>
                <a:ea typeface="+mj-ea"/>
              </a:rPr>
              <a:t>("\\s*</a:t>
            </a:r>
            <a:r>
              <a:rPr lang="ko-KR" altLang="en-US" b="1" dirty="0">
                <a:latin typeface="+mj-ea"/>
                <a:ea typeface="+mj-ea"/>
              </a:rPr>
              <a:t>또는</a:t>
            </a:r>
            <a:r>
              <a:rPr lang="en-US" altLang="ko-KR" b="1" dirty="0">
                <a:latin typeface="+mj-ea"/>
                <a:ea typeface="+mj-ea"/>
              </a:rPr>
              <a:t>\\s*");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s.nextInt</a:t>
            </a:r>
            <a:r>
              <a:rPr lang="en-US" altLang="ko-KR" b="1" dirty="0">
                <a:latin typeface="+mj-ea"/>
                <a:ea typeface="+mj-ea"/>
              </a:rPr>
              <a:t>());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s.nextInt</a:t>
            </a:r>
            <a:r>
              <a:rPr lang="en-US" altLang="ko-KR" b="1" dirty="0">
                <a:latin typeface="+mj-ea"/>
                <a:ea typeface="+mj-ea"/>
              </a:rPr>
              <a:t>());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s.next</a:t>
            </a:r>
            <a:r>
              <a:rPr lang="en-US" altLang="ko-KR" b="1" dirty="0">
                <a:latin typeface="+mj-ea"/>
                <a:ea typeface="+mj-ea"/>
              </a:rPr>
              <a:t>());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s.next</a:t>
            </a:r>
            <a:r>
              <a:rPr lang="en-US" altLang="ko-KR" b="1" dirty="0">
                <a:latin typeface="+mj-ea"/>
                <a:ea typeface="+mj-ea"/>
              </a:rPr>
              <a:t>());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 </a:t>
            </a:r>
            <a:r>
              <a:rPr lang="en-US" altLang="ko-KR" b="1" dirty="0" err="1">
                <a:latin typeface="+mj-ea"/>
                <a:ea typeface="+mj-ea"/>
              </a:rPr>
              <a:t>s.close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 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761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userDelimiter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메소드를 이용한 토큰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91FB0-46B1-48EC-A32A-CB5F8BBE2379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</p:spTree>
    <p:extLst>
      <p:ext uri="{BB962C8B-B14F-4D97-AF65-F5344CB8AC3E}">
        <p14:creationId xmlns:p14="http://schemas.microsoft.com/office/powerpoint/2010/main" val="610414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761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userDelimiter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메소드를 이용한 토큰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B91FB0-46B1-48EC-A32A-CB5F8BBE2379}"/>
              </a:ext>
            </a:extLst>
          </p:cNvPr>
          <p:cNvSpPr txBox="1"/>
          <p:nvPr/>
        </p:nvSpPr>
        <p:spPr>
          <a:xfrm>
            <a:off x="0" y="39189"/>
            <a:ext cx="130035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토큰 분리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9557099-BB4E-4169-8CD8-639E51FF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2" y="997310"/>
            <a:ext cx="10822373" cy="7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245661296" descr="EMB000019d88e02">
            <a:extLst>
              <a:ext uri="{FF2B5EF4-FFF2-40B4-BE49-F238E27FC236}">
                <a16:creationId xmlns:a16="http://schemas.microsoft.com/office/drawing/2014/main" xmlns="" id="{20E8E616-5155-47EA-84D6-16231C18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454511"/>
            <a:ext cx="8794373" cy="338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29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48721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 err="1">
                <a:solidFill>
                  <a:srgbClr val="FEF200"/>
                </a:solidFill>
                <a:latin typeface="+mn-ea"/>
              </a:rPr>
              <a:t>PrintWriter</a:t>
            </a:r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026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PrintWriter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91302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문자형 데이터를 기본 자료형으로 바꾸지 않고 바로 기본 자료형을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출력 할 수 있도록 메소드를 제공하는 클래스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print, </a:t>
            </a:r>
            <a:r>
              <a:rPr lang="en-US" altLang="ko-KR" sz="2200" b="1" dirty="0" err="1">
                <a:latin typeface="+mn-ea"/>
              </a:rPr>
              <a:t>println</a:t>
            </a:r>
            <a:r>
              <a:rPr lang="en-US" altLang="ko-KR" sz="2200" b="1" dirty="0">
                <a:latin typeface="+mn-ea"/>
              </a:rPr>
              <a:t>, flush, close </a:t>
            </a:r>
            <a:r>
              <a:rPr lang="ko-KR" altLang="en-US" sz="2200" b="1" dirty="0">
                <a:latin typeface="+mn-ea"/>
              </a:rPr>
              <a:t>등 제공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print, </a:t>
            </a:r>
            <a:r>
              <a:rPr lang="en-US" altLang="ko-KR" sz="2200" b="1" dirty="0" err="1">
                <a:latin typeface="+mn-ea"/>
              </a:rPr>
              <a:t>printlnsms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데이터를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버퍼에 출력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flush</a:t>
            </a:r>
            <a:r>
              <a:rPr lang="ko-KR" altLang="en-US" sz="2200" b="1" dirty="0">
                <a:latin typeface="+mn-ea"/>
              </a:rPr>
              <a:t>는 버퍼 내용을 파일로 출력</a:t>
            </a:r>
            <a:r>
              <a:rPr lang="en-US" altLang="ko-KR" sz="2200" b="1" dirty="0">
                <a:latin typeface="+mn-ea"/>
              </a:rPr>
              <a:t>, close</a:t>
            </a:r>
            <a:r>
              <a:rPr lang="ko-KR" altLang="en-US" sz="2200" b="1" dirty="0">
                <a:latin typeface="+mn-ea"/>
              </a:rPr>
              <a:t>로 </a:t>
            </a:r>
            <a:r>
              <a:rPr lang="en-US" altLang="ko-KR" sz="2200" b="1" dirty="0">
                <a:latin typeface="+mn-ea"/>
              </a:rPr>
              <a:t>flush</a:t>
            </a:r>
            <a:r>
              <a:rPr lang="ko-KR" altLang="en-US" sz="2200" b="1" dirty="0">
                <a:latin typeface="+mn-ea"/>
              </a:rPr>
              <a:t> 후 스트림을 닫음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 out = new </a:t>
            </a:r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("output.txt"); 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out.println</a:t>
            </a:r>
            <a:r>
              <a:rPr lang="en-US" altLang="ko-KR" b="1" dirty="0">
                <a:latin typeface="+mj-ea"/>
                <a:ea typeface="+mj-ea"/>
              </a:rPr>
              <a:t>(29.95);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out.println</a:t>
            </a:r>
            <a:r>
              <a:rPr lang="en-US" altLang="ko-KR" b="1" dirty="0">
                <a:latin typeface="+mj-ea"/>
                <a:ea typeface="+mj-ea"/>
              </a:rPr>
              <a:t>("Hello, World!");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또는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 out = new </a:t>
            </a:r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(new </a:t>
            </a:r>
            <a:r>
              <a:rPr lang="en-US" altLang="ko-KR" b="1" dirty="0" err="1">
                <a:latin typeface="+mj-ea"/>
                <a:ea typeface="+mj-ea"/>
              </a:rPr>
              <a:t>FileWriter</a:t>
            </a:r>
            <a:r>
              <a:rPr lang="en-US" altLang="ko-KR" b="1" dirty="0">
                <a:latin typeface="+mj-ea"/>
                <a:ea typeface="+mj-ea"/>
              </a:rPr>
              <a:t> ("output.txt", false ), true 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out.println</a:t>
            </a:r>
            <a:r>
              <a:rPr lang="en-US" altLang="ko-KR" b="1" dirty="0">
                <a:latin typeface="+mj-ea"/>
                <a:ea typeface="+mj-ea"/>
              </a:rPr>
              <a:t>(29.95);</a:t>
            </a:r>
          </a:p>
          <a:p>
            <a:pPr fontAlgn="base"/>
            <a:r>
              <a:rPr lang="en-US" altLang="ko-KR" b="1" dirty="0" err="1">
                <a:latin typeface="+mj-ea"/>
                <a:ea typeface="+mj-ea"/>
              </a:rPr>
              <a:t>out.println</a:t>
            </a:r>
            <a:r>
              <a:rPr lang="en-US" altLang="ko-KR" b="1" dirty="0">
                <a:latin typeface="+mj-ea"/>
                <a:ea typeface="+mj-ea"/>
              </a:rPr>
              <a:t>("Hello, World!");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023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67692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 	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Scanner </a:t>
            </a:r>
            <a:r>
              <a:rPr lang="en-US" altLang="ko-KR" b="1" dirty="0" err="1">
                <a:latin typeface="+mj-ea"/>
                <a:ea typeface="+mj-ea"/>
              </a:rPr>
              <a:t>sc</a:t>
            </a:r>
            <a:r>
              <a:rPr lang="en-US" altLang="ko-KR" b="1" dirty="0">
                <a:latin typeface="+mj-ea"/>
                <a:ea typeface="+mj-ea"/>
              </a:rPr>
              <a:t>= new Scanner(System.in);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입력 파일명 </a:t>
            </a:r>
            <a:r>
              <a:rPr lang="en-US" altLang="ko-KR" b="1" dirty="0">
                <a:latin typeface="+mj-ea"/>
                <a:ea typeface="+mj-ea"/>
              </a:rPr>
              <a:t>&gt;&gt; 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String </a:t>
            </a:r>
            <a:r>
              <a:rPr lang="en-US" altLang="ko-KR" b="1" dirty="0" err="1">
                <a:latin typeface="+mj-ea"/>
                <a:ea typeface="+mj-ea"/>
              </a:rPr>
              <a:t>inFile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출력 파일명 </a:t>
            </a:r>
            <a:r>
              <a:rPr lang="en-US" altLang="ko-KR" b="1" dirty="0">
                <a:latin typeface="+mj-ea"/>
                <a:ea typeface="+mj-ea"/>
              </a:rPr>
              <a:t>&gt;&gt; 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String </a:t>
            </a:r>
            <a:r>
              <a:rPr lang="en-US" altLang="ko-KR" b="1" dirty="0" err="1">
                <a:latin typeface="+mj-ea"/>
                <a:ea typeface="+mj-ea"/>
              </a:rPr>
              <a:t>outFile</a:t>
            </a:r>
            <a:r>
              <a:rPr lang="en-US" altLang="ko-KR" b="1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sc.next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File reader = new File(</a:t>
            </a:r>
            <a:r>
              <a:rPr lang="en-US" altLang="ko-KR" b="1" dirty="0" err="1">
                <a:latin typeface="+mj-ea"/>
                <a:ea typeface="+mj-ea"/>
              </a:rPr>
              <a:t>inFile</a:t>
            </a:r>
            <a:r>
              <a:rPr lang="en-US" altLang="ko-KR" b="1" dirty="0">
                <a:latin typeface="+mj-ea"/>
                <a:ea typeface="+mj-ea"/>
              </a:rPr>
              <a:t>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Scanner in = new Scanner(reader);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 out = new </a:t>
            </a:r>
            <a:r>
              <a:rPr lang="en-US" altLang="ko-KR" b="1" dirty="0" err="1">
                <a:latin typeface="+mj-ea"/>
                <a:ea typeface="+mj-ea"/>
              </a:rPr>
              <a:t>PrintWriter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outFile</a:t>
            </a:r>
            <a:r>
              <a:rPr lang="en-US" altLang="ko-KR" b="1" dirty="0">
                <a:latin typeface="+mj-ea"/>
                <a:ea typeface="+mj-ea"/>
              </a:rPr>
              <a:t>);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…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601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PrintWriter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사용하여 저장하기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332975-A14C-4141-9DD5-E87BE8BB8476}"/>
              </a:ext>
            </a:extLst>
          </p:cNvPr>
          <p:cNvSpPr txBox="1"/>
          <p:nvPr/>
        </p:nvSpPr>
        <p:spPr>
          <a:xfrm>
            <a:off x="0" y="39189"/>
            <a:ext cx="248721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 err="1">
                <a:solidFill>
                  <a:srgbClr val="FEF200"/>
                </a:solidFill>
                <a:latin typeface="+mn-ea"/>
              </a:rPr>
              <a:t>PrintWriter</a:t>
            </a:r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403363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1347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		…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lineNumber</a:t>
            </a:r>
            <a:r>
              <a:rPr lang="en-US" altLang="ko-KR" b="1" dirty="0">
                <a:latin typeface="+mj-ea"/>
                <a:ea typeface="+mj-ea"/>
              </a:rPr>
              <a:t> = 1;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while (</a:t>
            </a:r>
            <a:r>
              <a:rPr lang="en-US" altLang="ko-KR" b="1" dirty="0" err="1">
                <a:latin typeface="+mj-ea"/>
                <a:ea typeface="+mj-ea"/>
              </a:rPr>
              <a:t>in.hasNextLine</a:t>
            </a:r>
            <a:r>
              <a:rPr lang="en-US" altLang="ko-KR" b="1" dirty="0">
                <a:latin typeface="+mj-ea"/>
                <a:ea typeface="+mj-ea"/>
              </a:rPr>
              <a:t>()){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String line = </a:t>
            </a:r>
            <a:r>
              <a:rPr lang="en-US" altLang="ko-KR" b="1" dirty="0" err="1">
                <a:latin typeface="+mj-ea"/>
                <a:ea typeface="+mj-ea"/>
              </a:rPr>
              <a:t>in.nextLine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out.println</a:t>
            </a:r>
            <a:r>
              <a:rPr lang="en-US" altLang="ko-KR" b="1" dirty="0">
                <a:latin typeface="+mj-ea"/>
                <a:ea typeface="+mj-ea"/>
              </a:rPr>
              <a:t>("/* " + </a:t>
            </a:r>
            <a:r>
              <a:rPr lang="en-US" altLang="ko-KR" b="1" dirty="0" err="1">
                <a:latin typeface="+mj-ea"/>
                <a:ea typeface="+mj-ea"/>
              </a:rPr>
              <a:t>lineNumber</a:t>
            </a:r>
            <a:r>
              <a:rPr lang="en-US" altLang="ko-KR" b="1" dirty="0">
                <a:latin typeface="+mj-ea"/>
                <a:ea typeface="+mj-ea"/>
              </a:rPr>
              <a:t> + " */ " + line);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</a:t>
            </a:r>
            <a:r>
              <a:rPr lang="en-US" altLang="ko-KR" b="1" dirty="0" err="1">
                <a:latin typeface="+mj-ea"/>
                <a:ea typeface="+mj-ea"/>
              </a:rPr>
              <a:t>lineNumber</a:t>
            </a:r>
            <a:r>
              <a:rPr lang="en-US" altLang="ko-KR" b="1" dirty="0">
                <a:latin typeface="+mj-ea"/>
                <a:ea typeface="+mj-ea"/>
              </a:rPr>
              <a:t>++;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작업을 성공적으로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} catch (Exception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601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PrintWriter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사용하여 저장하기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332975-A14C-4141-9DD5-E87BE8BB8476}"/>
              </a:ext>
            </a:extLst>
          </p:cNvPr>
          <p:cNvSpPr txBox="1"/>
          <p:nvPr/>
        </p:nvSpPr>
        <p:spPr>
          <a:xfrm>
            <a:off x="0" y="39189"/>
            <a:ext cx="248721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 err="1">
                <a:solidFill>
                  <a:srgbClr val="FEF200"/>
                </a:solidFill>
                <a:latin typeface="+mn-ea"/>
              </a:rPr>
              <a:t>PrintWriter</a:t>
            </a:r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12927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601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PrintWriter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사용하여 저장하기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332975-A14C-4141-9DD5-E87BE8BB8476}"/>
              </a:ext>
            </a:extLst>
          </p:cNvPr>
          <p:cNvSpPr txBox="1"/>
          <p:nvPr/>
        </p:nvSpPr>
        <p:spPr>
          <a:xfrm>
            <a:off x="0" y="39189"/>
            <a:ext cx="248721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 err="1">
                <a:solidFill>
                  <a:srgbClr val="FEF200"/>
                </a:solidFill>
                <a:latin typeface="+mn-ea"/>
              </a:rPr>
              <a:t>PrintWriter</a:t>
            </a:r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8F515C-EBF6-467F-9F12-4316059F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751314"/>
            <a:ext cx="14246256" cy="75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5" name="_x245659696" descr="EMB000019d88e11">
            <a:extLst>
              <a:ext uri="{FF2B5EF4-FFF2-40B4-BE49-F238E27FC236}">
                <a16:creationId xmlns:a16="http://schemas.microsoft.com/office/drawing/2014/main" xmlns="" id="{B75AB723-F1D8-4105-9D31-2DB2CCE6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208514"/>
            <a:ext cx="8885356" cy="34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바이트 스트림 클래스 </a:t>
            </a:r>
            <a:r>
              <a:rPr lang="en-US" altLang="ko-KR" sz="2800" b="1" dirty="0"/>
              <a:t>- output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5883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 out =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			      new 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("c:\\Temp\\test.out");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num</a:t>
            </a:r>
            <a:r>
              <a:rPr lang="en-US" altLang="ko-KR" b="1" dirty="0">
                <a:latin typeface="+mj-ea"/>
                <a:ea typeface="+mj-ea"/>
              </a:rPr>
              <a:t>[]= {2,3,-2,87,351};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byte b[]= {7,50,3,4,1,24};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for(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num.length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++) 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num</a:t>
            </a: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(b);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} catch (</a:t>
            </a:r>
            <a:r>
              <a:rPr lang="en-US" altLang="ko-KR" b="1" dirty="0" err="1">
                <a:latin typeface="+mj-ea"/>
                <a:ea typeface="+mj-ea"/>
              </a:rPr>
              <a:t>IOException</a:t>
            </a:r>
            <a:r>
              <a:rPr lang="en-US" altLang="ko-KR" b="1" dirty="0">
                <a:latin typeface="+mj-ea"/>
                <a:ea typeface="+mj-ea"/>
              </a:rPr>
              <a:t> e)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e.printStackTrace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}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}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25553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4BFE-372A-42A4-A88C-7082ADAFCF60}"/>
              </a:ext>
            </a:extLst>
          </p:cNvPr>
          <p:cNvSpPr txBox="1"/>
          <p:nvPr/>
        </p:nvSpPr>
        <p:spPr>
          <a:xfrm>
            <a:off x="149513" y="685295"/>
            <a:ext cx="601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PrintWriter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사용하여 저장하기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332975-A14C-4141-9DD5-E87BE8BB8476}"/>
              </a:ext>
            </a:extLst>
          </p:cNvPr>
          <p:cNvSpPr txBox="1"/>
          <p:nvPr/>
        </p:nvSpPr>
        <p:spPr>
          <a:xfrm>
            <a:off x="0" y="39189"/>
            <a:ext cx="248721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2000" b="1" dirty="0" err="1">
                <a:solidFill>
                  <a:srgbClr val="FEF200"/>
                </a:solidFill>
                <a:latin typeface="+mn-ea"/>
              </a:rPr>
              <a:t>PrintWriter</a:t>
            </a:r>
            <a:r>
              <a:rPr lang="en-US" altLang="ko-KR" sz="2000" b="1" dirty="0">
                <a:solidFill>
                  <a:srgbClr val="FEF20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클래스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8F515C-EBF6-467F-9F12-4316059F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751314"/>
            <a:ext cx="14246256" cy="75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5B1FFE3-E6AD-4396-8407-A8D8E3EC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3" y="881563"/>
            <a:ext cx="11656014" cy="74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245663456" descr="EMB000019d88e14">
            <a:extLst>
              <a:ext uri="{FF2B5EF4-FFF2-40B4-BE49-F238E27FC236}">
                <a16:creationId xmlns:a16="http://schemas.microsoft.com/office/drawing/2014/main" xmlns="" id="{8068B0E2-9FE5-4346-B734-7EEFCD42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" y="1338763"/>
            <a:ext cx="8792796" cy="3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바이트 스트림 클래스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813" y="1208515"/>
            <a:ext cx="87840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위 프로그램의 실행 </a:t>
            </a:r>
            <a:r>
              <a:rPr lang="ko-KR" altLang="en-US" sz="2200" b="1" dirty="0" err="1">
                <a:latin typeface="+mn-ea"/>
              </a:rPr>
              <a:t>겨로가로</a:t>
            </a:r>
            <a:r>
              <a:rPr lang="ko-KR" altLang="en-US" sz="2200" b="1" dirty="0">
                <a:latin typeface="+mn-ea"/>
              </a:rPr>
              <a:t> </a:t>
            </a:r>
            <a:r>
              <a:rPr lang="en-US" altLang="ko-KR" sz="2200" b="1" dirty="0">
                <a:latin typeface="+mn-ea"/>
              </a:rPr>
              <a:t>c:\Temp</a:t>
            </a:r>
            <a:r>
              <a:rPr lang="ko-KR" altLang="en-US" sz="2200" b="1" dirty="0">
                <a:latin typeface="+mn-ea"/>
              </a:rPr>
              <a:t>에 </a:t>
            </a:r>
            <a:r>
              <a:rPr lang="en-US" altLang="ko-KR" sz="2200" b="1" dirty="0" err="1">
                <a:latin typeface="+mn-ea"/>
              </a:rPr>
              <a:t>test.out</a:t>
            </a:r>
            <a:r>
              <a:rPr lang="en-US" altLang="ko-KR" sz="2200" b="1" dirty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파일 생성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노트패드로 열어보면 데이터가 깨진 것처럼 보이는데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바이너리 형태로 저장된 것을 문자형태로 읽어 들였기 때문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바이너리 형태로 출력했으면 바이너리 형태로 읽어 들여야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ko-KR" altLang="en-US" sz="2200" b="1" dirty="0">
                <a:latin typeface="+mn-ea"/>
              </a:rPr>
              <a:t>깨지는 현상이 일어나지 </a:t>
            </a:r>
            <a:r>
              <a:rPr lang="ko-KR" altLang="en-US" sz="2200" b="1" dirty="0" smtClean="0">
                <a:latin typeface="+mn-ea"/>
              </a:rPr>
              <a:t>않음</a:t>
            </a:r>
            <a:endParaRPr lang="en-US" altLang="ko-KR" sz="2200" b="1" dirty="0">
              <a:latin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+mn-ea"/>
              </a:rPr>
              <a:t>FileOutputStream</a:t>
            </a:r>
            <a:r>
              <a:rPr lang="ko-KR" altLang="en-US" sz="2200" b="1" dirty="0">
                <a:latin typeface="+mn-ea"/>
              </a:rPr>
              <a:t>으로 출력하면 </a:t>
            </a:r>
            <a:r>
              <a:rPr lang="en-US" altLang="ko-KR" sz="2200" b="1" dirty="0" err="1">
                <a:latin typeface="+mn-ea"/>
              </a:rPr>
              <a:t>FileInputStream</a:t>
            </a:r>
            <a:r>
              <a:rPr lang="ko-KR" altLang="en-US" sz="2200" b="1" dirty="0">
                <a:latin typeface="+mn-ea"/>
              </a:rPr>
              <a:t>으로 </a:t>
            </a:r>
            <a:r>
              <a:rPr lang="ko-KR" altLang="en-US" sz="2200" b="1" dirty="0" smtClean="0">
                <a:latin typeface="+mn-ea"/>
              </a:rPr>
              <a:t>읽어야 함</a:t>
            </a:r>
            <a:endParaRPr lang="en-US" altLang="ko-KR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4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BF1A-8F77-4925-881F-8DDA5D1765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513" y="685295"/>
            <a:ext cx="671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실습</a:t>
            </a:r>
            <a:r>
              <a:rPr lang="en-US" altLang="ko-KR" sz="2800" b="1" dirty="0"/>
              <a:t>] </a:t>
            </a:r>
            <a:r>
              <a:rPr lang="en-US" altLang="ko-KR" sz="2800" b="1" dirty="0" err="1"/>
              <a:t>FileInputStream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FileOutputStream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881B68-8D32-4171-A2FD-B779C187B7FD}"/>
              </a:ext>
            </a:extLst>
          </p:cNvPr>
          <p:cNvSpPr/>
          <p:nvPr/>
        </p:nvSpPr>
        <p:spPr>
          <a:xfrm>
            <a:off x="149512" y="1225689"/>
            <a:ext cx="86709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ea"/>
                <a:ea typeface="+mj-ea"/>
              </a:rPr>
              <a:t>public class </a:t>
            </a:r>
            <a:r>
              <a:rPr lang="en-US" altLang="ko-KR" b="1" dirty="0" err="1">
                <a:latin typeface="+mj-ea"/>
                <a:ea typeface="+mj-ea"/>
              </a:rPr>
              <a:t>ProgramBasic</a:t>
            </a:r>
            <a:r>
              <a:rPr lang="en-US" altLang="ko-KR" b="1" dirty="0">
                <a:latin typeface="+mj-ea"/>
                <a:ea typeface="+mj-ea"/>
              </a:rPr>
              <a:t> {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    public static void main(String[] </a:t>
            </a:r>
            <a:r>
              <a:rPr lang="en-US" altLang="ko-KR" b="1" dirty="0" err="1">
                <a:latin typeface="+mj-ea"/>
                <a:ea typeface="+mj-ea"/>
              </a:rPr>
              <a:t>args</a:t>
            </a:r>
            <a:r>
              <a:rPr lang="en-US" altLang="ko-KR" b="1" dirty="0">
                <a:latin typeface="+mj-ea"/>
                <a:ea typeface="+mj-ea"/>
              </a:rPr>
              <a:t>)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try {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 out = new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		</a:t>
            </a:r>
            <a:r>
              <a:rPr lang="en-US" altLang="ko-KR" b="1" dirty="0" err="1">
                <a:latin typeface="+mj-ea"/>
                <a:ea typeface="+mj-ea"/>
              </a:rPr>
              <a:t>FileOutputStream</a:t>
            </a:r>
            <a:r>
              <a:rPr lang="en-US" altLang="ko-KR" b="1" dirty="0">
                <a:latin typeface="+mj-ea"/>
                <a:ea typeface="+mj-ea"/>
              </a:rPr>
              <a:t>("c:\\Temp\\test.out");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num</a:t>
            </a:r>
            <a:r>
              <a:rPr lang="en-US" altLang="ko-KR" b="1" dirty="0">
                <a:latin typeface="+mj-ea"/>
                <a:ea typeface="+mj-ea"/>
              </a:rPr>
              <a:t>[]= {2,3,-2,87,351};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byte b[]= {7,50,3,4,1,24};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for(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&lt;</a:t>
            </a:r>
            <a:r>
              <a:rPr lang="en-US" altLang="ko-KR" b="1" dirty="0" err="1">
                <a:latin typeface="+mj-ea"/>
                <a:ea typeface="+mj-ea"/>
              </a:rPr>
              <a:t>num.length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++) 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num</a:t>
            </a: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]);	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out.write</a:t>
            </a:r>
            <a:r>
              <a:rPr lang="en-US" altLang="ko-KR" b="1" dirty="0">
                <a:latin typeface="+mj-ea"/>
                <a:ea typeface="+mj-ea"/>
              </a:rPr>
              <a:t>(b); 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out.close</a:t>
            </a:r>
            <a:r>
              <a:rPr lang="en-US" altLang="ko-KR" b="1" dirty="0">
                <a:latin typeface="+mj-ea"/>
                <a:ea typeface="+mj-ea"/>
              </a:rPr>
              <a:t>();</a:t>
            </a: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System.out.println</a:t>
            </a:r>
            <a:r>
              <a:rPr lang="en-US" altLang="ko-KR" b="1" dirty="0">
                <a:latin typeface="+mj-ea"/>
                <a:ea typeface="+mj-ea"/>
              </a:rPr>
              <a:t>("</a:t>
            </a:r>
            <a:r>
              <a:rPr lang="ko-KR" altLang="en-US" b="1" dirty="0">
                <a:latin typeface="+mj-ea"/>
                <a:ea typeface="+mj-ea"/>
              </a:rPr>
              <a:t>성공적으로 쓰기를 마쳤습니다</a:t>
            </a:r>
            <a:r>
              <a:rPr lang="en-US" altLang="ko-KR" b="1" dirty="0">
                <a:latin typeface="+mj-ea"/>
                <a:ea typeface="+mj-ea"/>
              </a:rPr>
              <a:t>.");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en-US" altLang="ko-KR" b="1" dirty="0">
                <a:latin typeface="+mj-ea"/>
                <a:ea typeface="+mj-ea"/>
              </a:rPr>
              <a:t>		….</a:t>
            </a:r>
            <a:endParaRPr lang="ko-KR" altLang="en-US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		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48DD1-6771-4AF5-AA3E-53C9EF73A144}"/>
              </a:ext>
            </a:extLst>
          </p:cNvPr>
          <p:cNvSpPr txBox="1"/>
          <p:nvPr/>
        </p:nvSpPr>
        <p:spPr>
          <a:xfrm>
            <a:off x="0" y="39189"/>
            <a:ext cx="276229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2000" b="1" dirty="0">
                <a:solidFill>
                  <a:srgbClr val="FEF200"/>
                </a:solidFill>
                <a:latin typeface="+mn-ea"/>
              </a:rPr>
              <a:t>바이트 스트림 클래스</a:t>
            </a:r>
          </a:p>
        </p:txBody>
      </p:sp>
    </p:spTree>
    <p:extLst>
      <p:ext uri="{BB962C8B-B14F-4D97-AF65-F5344CB8AC3E}">
        <p14:creationId xmlns:p14="http://schemas.microsoft.com/office/powerpoint/2010/main" val="1443894275"/>
      </p:ext>
    </p:extLst>
  </p:cSld>
  <p:clrMapOvr>
    <a:masterClrMapping/>
  </p:clrMapOvr>
</p:sld>
</file>

<file path=ppt/theme/theme1.xml><?xml version="1.0" encoding="utf-8"?>
<a:theme xmlns:a="http://schemas.openxmlformats.org/drawingml/2006/main" name="내용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12593</TotalTime>
  <Words>1730</Words>
  <Application>Microsoft Office PowerPoint</Application>
  <PresentationFormat>화면 슬라이드 쇼(4:3)</PresentationFormat>
  <Paragraphs>955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75" baseType="lpstr">
      <vt:lpstr>맑은 고딕</vt:lpstr>
      <vt:lpstr>Arial</vt:lpstr>
      <vt:lpstr>Calibri</vt:lpstr>
      <vt:lpstr>내용</vt:lpstr>
      <vt:lpstr>표지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hyw</dc:creator>
  <cp:lastModifiedBy>bmKim</cp:lastModifiedBy>
  <cp:revision>1231</cp:revision>
  <dcterms:created xsi:type="dcterms:W3CDTF">2017-02-07T04:37:26Z</dcterms:created>
  <dcterms:modified xsi:type="dcterms:W3CDTF">2017-09-26T06:46:55Z</dcterms:modified>
</cp:coreProperties>
</file>