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2173-579F-4129-835C-5DB70F0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1FFD2-3122-47EC-9977-2789E55E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BDE1-AFBF-4784-A24A-08B47E7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C3C58-4BE9-4896-B36B-BC761C56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2EEB-3133-4DD6-9FD8-0EBD3FF9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A346-F0A7-404C-8FDE-3A7E567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7C7D1-173A-4F09-A5B9-64CB61B0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ACA5E-CD7E-4F57-9340-5F56C69C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0B7A0-D868-4698-B6FB-1A435C5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38B5-DA71-4495-9F61-540F4C37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B8CBC-CFB5-48D0-A92B-61635AE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9715E-DC68-427E-98EE-6679BA330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4693C-ABA0-40B6-B63D-F931887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32EAB-C575-4B2F-AEAC-EDDD453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A2F5-900C-49CA-9AC0-6ABE5F1E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8565-3A9B-46DE-81B6-67BF1054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F9F17-CDE0-4003-B24E-E7BCC81A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4610-AD1F-42E0-830C-7760E0EA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5D388-816C-4D00-B617-C1F11DA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A208-C01D-4A59-BBC5-DCB59F9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0E52-31E9-4AC9-A11F-C1BD9D9A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FB5CF-A26D-4CB4-BFD9-87155CEB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414CF-2DA6-4658-9C42-B137766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C9AD-8ED0-44C2-86B6-2D17D941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62A6-14DC-45EC-9D40-46D46FA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9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E396-49BD-43FB-96DF-40014FA7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AF8E-55A8-4875-88F8-6C19F7A9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8991-2386-4CBC-A0F4-9103186C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C5F12-91C0-4723-8666-FA528287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4C5E-50B6-457D-B684-E67905B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33D1A-938F-4B5E-8EE0-2602A964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B4FB-1C4C-4BEF-8B99-E26EBDF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E55E9-F5A8-4FC3-8A91-3AAA69AF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124FB-16EA-404E-852D-90EF1B01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580B3-AF5B-4CDC-B97F-491EC416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80737-80D1-4854-9B7D-462D4C372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C1100-BA83-4E72-9532-BDB27FC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3D846-9615-474E-8455-E9A5867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18A8D7-196F-48B0-AE15-C60411D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A22F-2CB3-4B63-9FCC-699E9DA6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96C22-BA4C-43AB-BCB4-1FDCCAC0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BEBFD-84E5-4D9E-8D63-3DC20279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14009-753C-429B-929C-69E4228E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EEC3B-BABE-457A-9C9A-8BA413B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1EBD2-A106-4934-81EC-AC1B3F8C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78E-89BF-41BF-AD6A-E3370F2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93A0-E9AB-43D3-AE24-3974DAE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8C4B-F1A5-4D7F-AA81-E23675EA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51E7E-6C11-4034-BF91-4D10392B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38AC-F84F-478B-8A03-92F4537A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45E11-D03D-47F7-BB16-AA5E7CFF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1BA3-0C36-4750-A887-DB486B1D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477B-8A83-4221-AE1E-469955E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1DD11-0F01-4146-9DE3-7F7649E5D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27149-73D5-4ACF-988C-A5B6C5E8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062B7-72B9-447F-BD53-095343A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B973F-22FB-47D2-8B04-75E22194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9F649-5FAF-4140-9B7B-3D9ACA71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72CB09-57A6-4F39-B60F-C182B2E1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F9923-A49A-4F54-8BCF-CE6583C5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EF65-2181-4B90-9876-8DDEFAFA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DA8E-1969-4C76-BCC5-B69ACEB1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79887-CBF3-465D-9BA5-68ECA1B2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2" y="360175"/>
            <a:ext cx="10210800" cy="1083143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시대별 노래 가사 특징</a:t>
            </a:r>
            <a:endParaRPr lang="en-US" altLang="ko-KR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b="1" dirty="0"/>
              <a:t>2003~2009 : 206</a:t>
            </a:r>
            <a:r>
              <a:rPr lang="ko-KR" altLang="en-US" sz="1200" b="1" dirty="0"/>
              <a:t>곡 </a:t>
            </a:r>
            <a:r>
              <a:rPr lang="en-US" altLang="ko-KR" sz="1200" dirty="0"/>
              <a:t>/ 2010~2015: 416</a:t>
            </a:r>
            <a:r>
              <a:rPr lang="ko-KR" altLang="en-US" sz="1200" dirty="0"/>
              <a:t>곡 </a:t>
            </a:r>
            <a:r>
              <a:rPr lang="en-US" altLang="ko-KR" sz="1200" dirty="0"/>
              <a:t>/ 2016~2020 : 474</a:t>
            </a:r>
            <a:r>
              <a:rPr lang="ko-KR" altLang="en-US" sz="1200" dirty="0"/>
              <a:t>곡</a:t>
            </a:r>
            <a:endParaRPr lang="en-US" altLang="ko-KR" sz="12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44FD602-4ABF-4F56-B716-9238922CBCB0}"/>
              </a:ext>
            </a:extLst>
          </p:cNvPr>
          <p:cNvSpPr txBox="1">
            <a:spLocks/>
          </p:cNvSpPr>
          <p:nvPr/>
        </p:nvSpPr>
        <p:spPr>
          <a:xfrm>
            <a:off x="582478" y="1549639"/>
            <a:ext cx="10830588" cy="5099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AutoNum type="arabicParenR"/>
            </a:pPr>
            <a:r>
              <a:rPr lang="en-US" altLang="ko-KR" sz="1200" dirty="0"/>
              <a:t>‘</a:t>
            </a:r>
            <a:r>
              <a:rPr lang="ko-KR" altLang="en-US" sz="1200" dirty="0"/>
              <a:t>사랑</a:t>
            </a:r>
            <a:r>
              <a:rPr lang="en-US" altLang="ko-KR" sz="1200" dirty="0"/>
              <a:t>’ 2003-2009 </a:t>
            </a:r>
            <a:r>
              <a:rPr lang="ko-KR" altLang="en-US" sz="1200" dirty="0"/>
              <a:t>때 다른 두 시기에 비해 압도적으로 많이 사용되었다</a:t>
            </a:r>
            <a:r>
              <a:rPr lang="en-US" altLang="ko-KR" sz="1200" dirty="0"/>
              <a:t>. 0.928 / 0.397 / 0.209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갈수록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사랑</a:t>
            </a:r>
            <a:r>
              <a:rPr lang="en-US" altLang="ko-KR" sz="1200" dirty="0">
                <a:sym typeface="Wingdings" panose="05000000000000000000" pitchFamily="2" charset="2"/>
              </a:rPr>
              <a:t>’ </a:t>
            </a:r>
            <a:r>
              <a:rPr lang="ko-KR" altLang="en-US" sz="1200" dirty="0">
                <a:sym typeface="Wingdings" panose="05000000000000000000" pitchFamily="2" charset="2"/>
              </a:rPr>
              <a:t>언급 </a:t>
            </a:r>
            <a:r>
              <a:rPr lang="ko-KR" altLang="en-US" sz="1200" dirty="0" err="1">
                <a:sym typeface="Wingdings" panose="05000000000000000000" pitchFamily="2" charset="2"/>
              </a:rPr>
              <a:t>적어짐</a:t>
            </a:r>
            <a:endParaRPr lang="en-US" altLang="ko-KR" sz="1200" dirty="0"/>
          </a:p>
          <a:p>
            <a:pPr marL="228600" indent="-228600" algn="l">
              <a:buAutoNum type="arabicParenR"/>
            </a:pP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/>
              <a:t>그대</a:t>
            </a:r>
            <a:r>
              <a:rPr lang="en-US" altLang="ko-KR" sz="1200" dirty="0"/>
              <a:t>’ 2003-2009 </a:t>
            </a:r>
            <a:r>
              <a:rPr lang="ko-KR" altLang="en-US" sz="1200" dirty="0"/>
              <a:t>때 다른 두 시기에 비해 많이 사용 </a:t>
            </a:r>
            <a:r>
              <a:rPr lang="en-US" altLang="ko-KR" sz="1200" dirty="0"/>
              <a:t>0.783 / 0.170 / 0.086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갈수록 언급 </a:t>
            </a:r>
            <a:r>
              <a:rPr lang="ko-KR" altLang="en-US" sz="1200" dirty="0" err="1">
                <a:sym typeface="Wingdings" panose="05000000000000000000" pitchFamily="2" charset="2"/>
              </a:rPr>
              <a:t>적어짐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니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라는 표현은 </a:t>
            </a:r>
            <a:r>
              <a:rPr lang="en-US" altLang="ko-KR" sz="1200" dirty="0">
                <a:sym typeface="Wingdings" panose="05000000000000000000" pitchFamily="2" charset="2"/>
              </a:rPr>
              <a:t>2003-2009</a:t>
            </a:r>
            <a:r>
              <a:rPr lang="ko-KR" altLang="en-US" sz="1200" dirty="0">
                <a:sym typeface="Wingdings" panose="05000000000000000000" pitchFamily="2" charset="2"/>
              </a:rPr>
              <a:t>년에 가장 많이 사용되고</a:t>
            </a:r>
            <a:r>
              <a:rPr lang="en-US" altLang="ko-KR" sz="1200" dirty="0">
                <a:sym typeface="Wingdings" panose="05000000000000000000" pitchFamily="2" charset="2"/>
              </a:rPr>
              <a:t>, 2016</a:t>
            </a:r>
            <a:r>
              <a:rPr lang="ko-KR" altLang="en-US" sz="1200" dirty="0">
                <a:sym typeface="Wingdings" panose="05000000000000000000" pitchFamily="2" charset="2"/>
              </a:rPr>
              <a:t>년 이후 사용이 급감 </a:t>
            </a:r>
            <a:r>
              <a:rPr lang="en-US" altLang="ko-KR" sz="1200" dirty="0">
                <a:sym typeface="Wingdings" panose="05000000000000000000" pitchFamily="2" charset="2"/>
              </a:rPr>
              <a:t>0.313 / 0.290 / 0.088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네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라는 표현은 </a:t>
            </a:r>
            <a:r>
              <a:rPr lang="en-US" altLang="ko-KR" sz="1200" dirty="0">
                <a:sym typeface="Wingdings" panose="05000000000000000000" pitchFamily="2" charset="2"/>
              </a:rPr>
              <a:t>2003-2009</a:t>
            </a:r>
            <a:r>
              <a:rPr lang="ko-KR" altLang="en-US" sz="1200" dirty="0">
                <a:sym typeface="Wingdings" panose="05000000000000000000" pitchFamily="2" charset="2"/>
              </a:rPr>
              <a:t>년에 가장 적에 사용되고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갈수록 많이 사용됨 </a:t>
            </a:r>
            <a:r>
              <a:rPr lang="en-US" altLang="ko-KR" sz="1200" dirty="0">
                <a:sym typeface="Wingdings" panose="05000000000000000000" pitchFamily="2" charset="2"/>
              </a:rPr>
              <a:t>0.274 / 0.433 / 0.513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너무</a:t>
            </a:r>
            <a:r>
              <a:rPr lang="en-US" altLang="ko-KR" sz="1200" dirty="0">
                <a:sym typeface="Wingdings" panose="05000000000000000000" pitchFamily="2" charset="2"/>
              </a:rPr>
              <a:t>’ </a:t>
            </a:r>
            <a:r>
              <a:rPr lang="ko-KR" altLang="en-US" sz="1200" dirty="0">
                <a:sym typeface="Wingdings" panose="05000000000000000000" pitchFamily="2" charset="2"/>
              </a:rPr>
              <a:t>갈수록 적게 사용 </a:t>
            </a:r>
            <a:r>
              <a:rPr lang="en-US" altLang="ko-KR" sz="1200" dirty="0">
                <a:sym typeface="Wingdings" panose="05000000000000000000" pitchFamily="2" charset="2"/>
              </a:rPr>
              <a:t>264 / 203 / 126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맘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도 </a:t>
            </a:r>
            <a:r>
              <a:rPr lang="en-US" altLang="ko-KR" sz="1200" dirty="0">
                <a:sym typeface="Wingdings" panose="05000000000000000000" pitchFamily="2" charset="2"/>
              </a:rPr>
              <a:t>355/245/324 </a:t>
            </a:r>
            <a:r>
              <a:rPr lang="ko-KR" altLang="en-US" sz="1200" dirty="0">
                <a:sym typeface="Wingdings" panose="05000000000000000000" pitchFamily="2" charset="2"/>
              </a:rPr>
              <a:t>로 </a:t>
            </a:r>
            <a:r>
              <a:rPr lang="en-US" altLang="ko-KR" sz="1200" dirty="0">
                <a:sym typeface="Wingdings" panose="05000000000000000000" pitchFamily="2" charset="2"/>
              </a:rPr>
              <a:t>2003-2009</a:t>
            </a:r>
            <a:r>
              <a:rPr lang="ko-KR" altLang="en-US" sz="1200" dirty="0">
                <a:sym typeface="Wingdings" panose="05000000000000000000" pitchFamily="2" charset="2"/>
              </a:rPr>
              <a:t>에 가장 많이 사용되고</a:t>
            </a:r>
            <a:r>
              <a:rPr lang="en-US" altLang="ko-KR" sz="1200" dirty="0">
                <a:sym typeface="Wingdings" panose="05000000000000000000" pitchFamily="2" charset="2"/>
              </a:rPr>
              <a:t>, ‘</a:t>
            </a:r>
            <a:r>
              <a:rPr lang="ko-KR" altLang="en-US" sz="1200" dirty="0">
                <a:sym typeface="Wingdings" panose="05000000000000000000" pitchFamily="2" charset="2"/>
              </a:rPr>
              <a:t>마음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도 </a:t>
            </a:r>
            <a:r>
              <a:rPr lang="en-US" altLang="ko-KR" sz="1200" dirty="0">
                <a:sym typeface="Wingdings" panose="05000000000000000000" pitchFamily="2" charset="2"/>
              </a:rPr>
              <a:t>248/143/167 </a:t>
            </a:r>
            <a:r>
              <a:rPr lang="ko-KR" altLang="en-US" sz="1200" dirty="0">
                <a:sym typeface="Wingdings" panose="05000000000000000000" pitchFamily="2" charset="2"/>
              </a:rPr>
              <a:t>오 </a:t>
            </a:r>
            <a:r>
              <a:rPr lang="en-US" altLang="ko-KR" sz="1200" dirty="0">
                <a:sym typeface="Wingdings" panose="05000000000000000000" pitchFamily="2" charset="2"/>
              </a:rPr>
              <a:t>2003-2009 </a:t>
            </a:r>
            <a:r>
              <a:rPr lang="ko-KR" altLang="en-US" sz="1200" dirty="0">
                <a:sym typeface="Wingdings" panose="05000000000000000000" pitchFamily="2" charset="2"/>
              </a:rPr>
              <a:t>때 가장 많이 사용되고</a:t>
            </a:r>
            <a:r>
              <a:rPr lang="en-US" altLang="ko-KR" sz="1200" dirty="0">
                <a:sym typeface="Wingdings" panose="05000000000000000000" pitchFamily="2" charset="2"/>
              </a:rPr>
              <a:t>, 2010-2015 </a:t>
            </a:r>
            <a:r>
              <a:rPr lang="ko-KR" altLang="en-US" sz="1200" dirty="0">
                <a:sym typeface="Wingdings" panose="05000000000000000000" pitchFamily="2" charset="2"/>
              </a:rPr>
              <a:t>때 가장 적게 사용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사람</a:t>
            </a:r>
            <a:r>
              <a:rPr lang="en-US" altLang="ko-KR" sz="1200" dirty="0">
                <a:sym typeface="Wingdings" panose="05000000000000000000" pitchFamily="2" charset="2"/>
              </a:rPr>
              <a:t>’ 239/147/098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세상</a:t>
            </a:r>
            <a:r>
              <a:rPr lang="en-US" altLang="ko-KR" sz="1200" dirty="0">
                <a:sym typeface="Wingdings" panose="05000000000000000000" pitchFamily="2" charset="2"/>
              </a:rPr>
              <a:t>’ 230/171/171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없는 </a:t>
            </a:r>
            <a:r>
              <a:rPr lang="en-US" altLang="ko-KR" sz="1200" dirty="0">
                <a:sym typeface="Wingdings" panose="05000000000000000000" pitchFamily="2" charset="2"/>
              </a:rPr>
              <a:t>219/147/142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 이제 </a:t>
            </a:r>
            <a:r>
              <a:rPr lang="en-US" altLang="ko-KR" sz="1200" dirty="0">
                <a:sym typeface="Wingdings" panose="05000000000000000000" pitchFamily="2" charset="2"/>
              </a:rPr>
              <a:t>201/139/115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가슴 </a:t>
            </a:r>
            <a:r>
              <a:rPr lang="en-US" altLang="ko-KR" sz="1200" dirty="0">
                <a:sym typeface="Wingdings" panose="05000000000000000000" pitchFamily="2" charset="2"/>
              </a:rPr>
              <a:t>190/098/025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 곁 </a:t>
            </a:r>
            <a:r>
              <a:rPr lang="en-US" altLang="ko-KR" sz="1200" dirty="0">
                <a:sym typeface="Wingdings" panose="05000000000000000000" pitchFamily="2" charset="2"/>
              </a:rPr>
              <a:t>187/083/081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 Girl 179/102/037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모습 </a:t>
            </a:r>
            <a:r>
              <a:rPr lang="en-US" altLang="ko-KR" sz="1200" dirty="0">
                <a:sym typeface="Wingdings" panose="05000000000000000000" pitchFamily="2" charset="2"/>
              </a:rPr>
              <a:t>142/088/048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눈물 </a:t>
            </a:r>
            <a:r>
              <a:rPr lang="en-US" altLang="ko-KR" sz="1200" dirty="0">
                <a:sym typeface="Wingdings" panose="05000000000000000000" pitchFamily="2" charset="2"/>
              </a:rPr>
              <a:t>139/085/056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기억 </a:t>
            </a:r>
            <a:r>
              <a:rPr lang="en-US" altLang="ko-KR" sz="1200" dirty="0">
                <a:sym typeface="Wingdings" panose="05000000000000000000" pitchFamily="2" charset="2"/>
              </a:rPr>
              <a:t>133/073/099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바보 </a:t>
            </a:r>
            <a:r>
              <a:rPr lang="en-US" altLang="ko-KR" sz="1200" dirty="0">
                <a:sym typeface="Wingdings" panose="05000000000000000000" pitchFamily="2" charset="2"/>
              </a:rPr>
              <a:t>098/049/030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sym typeface="Wingdings" panose="05000000000000000000" pitchFamily="2" charset="2"/>
              </a:rPr>
              <a:t>그녀 </a:t>
            </a:r>
            <a:r>
              <a:rPr lang="en-US" altLang="ko-KR" sz="1200" dirty="0">
                <a:sym typeface="Wingdings" panose="05000000000000000000" pitchFamily="2" charset="2"/>
              </a:rPr>
              <a:t>098/095/009</a:t>
            </a:r>
          </a:p>
          <a:p>
            <a:pPr algn="l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712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2" y="360175"/>
            <a:ext cx="10210800" cy="1083143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시대별 노래 가사 특징</a:t>
            </a:r>
            <a:endParaRPr lang="en-US" altLang="ko-KR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2003~2009 : 206</a:t>
            </a:r>
            <a:r>
              <a:rPr lang="ko-KR" altLang="en-US" sz="1200" dirty="0"/>
              <a:t>곡 </a:t>
            </a:r>
            <a:r>
              <a:rPr lang="en-US" altLang="ko-KR" sz="1200" dirty="0"/>
              <a:t>/ </a:t>
            </a:r>
            <a:r>
              <a:rPr lang="en-US" altLang="ko-KR" sz="1200" b="1" dirty="0"/>
              <a:t>2010~2015: 416</a:t>
            </a:r>
            <a:r>
              <a:rPr lang="ko-KR" altLang="en-US" sz="1200" b="1" dirty="0"/>
              <a:t>곡</a:t>
            </a:r>
            <a:r>
              <a:rPr lang="ko-KR" altLang="en-US" sz="1200" dirty="0"/>
              <a:t> </a:t>
            </a:r>
            <a:r>
              <a:rPr lang="en-US" altLang="ko-KR" sz="1200" dirty="0"/>
              <a:t>/ 2016~2020 : 474</a:t>
            </a:r>
            <a:r>
              <a:rPr lang="ko-KR" altLang="en-US" sz="1200" dirty="0"/>
              <a:t>곡</a:t>
            </a:r>
            <a:endParaRPr lang="en-US" altLang="ko-KR" sz="12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44FD602-4ABF-4F56-B716-9238922CBCB0}"/>
              </a:ext>
            </a:extLst>
          </p:cNvPr>
          <p:cNvSpPr txBox="1">
            <a:spLocks/>
          </p:cNvSpPr>
          <p:nvPr/>
        </p:nvSpPr>
        <p:spPr>
          <a:xfrm>
            <a:off x="582478" y="1549639"/>
            <a:ext cx="10830588" cy="509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AutoNum type="arabicParenR"/>
            </a:pPr>
            <a:r>
              <a:rPr lang="en-US" altLang="ko-KR" sz="1200" dirty="0"/>
              <a:t>‘</a:t>
            </a:r>
            <a:r>
              <a:rPr lang="ko-KR" altLang="en-US" sz="1200" dirty="0"/>
              <a:t>봐</a:t>
            </a:r>
            <a:r>
              <a:rPr lang="en-US" altLang="ko-KR" sz="1200" dirty="0"/>
              <a:t>’ 209/271/223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왜 </a:t>
            </a:r>
            <a:r>
              <a:rPr lang="en-US" altLang="ko-KR" sz="1200" dirty="0"/>
              <a:t>148/232/125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지금 </a:t>
            </a:r>
            <a:r>
              <a:rPr lang="en-US" altLang="ko-KR" sz="1200" dirty="0"/>
              <a:t>107/202/187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BABY 123/185/119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좀 </a:t>
            </a:r>
            <a:r>
              <a:rPr lang="en-US" altLang="ko-KR" sz="1200" dirty="0"/>
              <a:t>062/164/108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실제로 대부분의 수치들이 </a:t>
            </a:r>
            <a:r>
              <a:rPr lang="en-US" altLang="ko-KR" sz="1200" dirty="0"/>
              <a:t>2003-2009 </a:t>
            </a:r>
            <a:r>
              <a:rPr lang="ko-KR" altLang="en-US" sz="1200" dirty="0"/>
              <a:t>와 </a:t>
            </a:r>
            <a:r>
              <a:rPr lang="en-US" altLang="ko-KR" sz="1200" dirty="0"/>
              <a:t>2016-2020</a:t>
            </a:r>
            <a:r>
              <a:rPr lang="ko-KR" altLang="en-US" sz="1200" dirty="0"/>
              <a:t>의 중간 수치였다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노래 가사가 갑자기 변화된 것이 아니라</a:t>
            </a:r>
            <a:r>
              <a:rPr lang="en-US" altLang="ko-KR" sz="1200" dirty="0"/>
              <a:t> </a:t>
            </a:r>
            <a:r>
              <a:rPr lang="ko-KR" altLang="en-US" sz="1200" dirty="0"/>
              <a:t>점점 변화한 것을 알 수 있음</a:t>
            </a:r>
            <a:r>
              <a:rPr lang="en-US" altLang="ko-KR" sz="1200" dirty="0"/>
              <a:t>.</a:t>
            </a:r>
          </a:p>
          <a:p>
            <a:pPr marL="228600" indent="-228600" algn="l">
              <a:buAutoNum type="arabi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104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2" y="360175"/>
            <a:ext cx="10210800" cy="1083143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시대별 노래 가사 특징</a:t>
            </a:r>
            <a:endParaRPr lang="en-US" altLang="ko-KR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2003~2009 : 206</a:t>
            </a:r>
            <a:r>
              <a:rPr lang="ko-KR" altLang="en-US" sz="1200" dirty="0"/>
              <a:t>곡 </a:t>
            </a:r>
            <a:r>
              <a:rPr lang="en-US" altLang="ko-KR" sz="1200" dirty="0"/>
              <a:t>/ 2010~2015: 416</a:t>
            </a:r>
            <a:r>
              <a:rPr lang="ko-KR" altLang="en-US" sz="1200" dirty="0"/>
              <a:t>곡 </a:t>
            </a:r>
            <a:r>
              <a:rPr lang="en-US" altLang="ko-KR" sz="1200" dirty="0"/>
              <a:t>/ </a:t>
            </a:r>
            <a:r>
              <a:rPr lang="en-US" altLang="ko-KR" sz="1200" b="1" dirty="0"/>
              <a:t>2016~2020 : 474</a:t>
            </a:r>
            <a:r>
              <a:rPr lang="ko-KR" altLang="en-US" sz="1200" b="1" dirty="0"/>
              <a:t>곡</a:t>
            </a:r>
            <a:endParaRPr lang="en-US" altLang="ko-KR" sz="1200" b="1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44FD602-4ABF-4F56-B716-9238922CBCB0}"/>
              </a:ext>
            </a:extLst>
          </p:cNvPr>
          <p:cNvSpPr txBox="1">
            <a:spLocks/>
          </p:cNvSpPr>
          <p:nvPr/>
        </p:nvSpPr>
        <p:spPr>
          <a:xfrm>
            <a:off x="582478" y="1549639"/>
            <a:ext cx="10830588" cy="509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AutoNum type="arabicParenR"/>
            </a:pPr>
            <a:r>
              <a:rPr lang="en-US" altLang="ko-KR" sz="1200" dirty="0"/>
              <a:t>YOU 300/296/424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IT 093/172/319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OH 147/214/285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ME 152/190/247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밤 </a:t>
            </a:r>
            <a:r>
              <a:rPr lang="en-US" altLang="ko-KR" sz="1200" dirty="0"/>
              <a:t>095/130/198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YEAH</a:t>
            </a:r>
            <a:r>
              <a:rPr lang="ko-KR" altLang="en-US" sz="1200" dirty="0"/>
              <a:t> </a:t>
            </a:r>
            <a:r>
              <a:rPr lang="en-US" altLang="ko-KR" sz="1200" dirty="0"/>
              <a:t>050/110/172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우린 </a:t>
            </a:r>
            <a:r>
              <a:rPr lang="en-US" altLang="ko-KR" sz="1200" dirty="0"/>
              <a:t>027/104/146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LIKE 051/053/128</a:t>
            </a:r>
          </a:p>
          <a:p>
            <a:pPr marL="228600" indent="-228600" algn="l">
              <a:buAutoNum type="arabicParenR"/>
            </a:pPr>
            <a:r>
              <a:rPr lang="ko-KR" altLang="en-US" sz="1200" dirty="0"/>
              <a:t>둘 </a:t>
            </a:r>
            <a:r>
              <a:rPr lang="en-US" altLang="ko-KR" sz="1200" dirty="0"/>
              <a:t>059/078/121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UP</a:t>
            </a:r>
            <a:r>
              <a:rPr lang="ko-KR" altLang="en-US" sz="1200" dirty="0"/>
              <a:t> </a:t>
            </a:r>
            <a:r>
              <a:rPr lang="en-US" altLang="ko-KR" sz="1200" dirty="0"/>
              <a:t>041/058/118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ALL 060/028/117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</a:t>
            </a:r>
            <a:r>
              <a:rPr lang="ko-KR" altLang="en-US" sz="1200" dirty="0"/>
              <a:t>빛</a:t>
            </a:r>
            <a:r>
              <a:rPr lang="en-US" altLang="ko-KR" sz="1200" dirty="0"/>
              <a:t> 030/062/115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Na 003/026/112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Ah 035/101/105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 DO 035/031/101</a:t>
            </a:r>
          </a:p>
          <a:p>
            <a:pPr marL="228600" indent="-228600" algn="l">
              <a:buAutoNum type="arabicParenR"/>
            </a:pPr>
            <a:r>
              <a:rPr lang="en-US" altLang="ko-KR" sz="1200" dirty="0"/>
              <a:t>WE 063/075/100</a:t>
            </a:r>
          </a:p>
        </p:txBody>
      </p:sp>
    </p:spTree>
    <p:extLst>
      <p:ext uri="{BB962C8B-B14F-4D97-AF65-F5344CB8AC3E}">
        <p14:creationId xmlns:p14="http://schemas.microsoft.com/office/powerpoint/2010/main" val="10298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2" y="360176"/>
            <a:ext cx="10210800" cy="689692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시대별 노래 가사 특징</a:t>
            </a:r>
            <a:endParaRPr lang="en-US" altLang="ko-KR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44FD602-4ABF-4F56-B716-9238922CBCB0}"/>
              </a:ext>
            </a:extLst>
          </p:cNvPr>
          <p:cNvSpPr txBox="1">
            <a:spLocks/>
          </p:cNvSpPr>
          <p:nvPr/>
        </p:nvSpPr>
        <p:spPr>
          <a:xfrm>
            <a:off x="582478" y="1549639"/>
            <a:ext cx="10830588" cy="509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2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C2F753A-7DDC-4369-BF48-DC04C50F6443}"/>
              </a:ext>
            </a:extLst>
          </p:cNvPr>
          <p:cNvSpPr txBox="1">
            <a:spLocks/>
          </p:cNvSpPr>
          <p:nvPr/>
        </p:nvSpPr>
        <p:spPr>
          <a:xfrm>
            <a:off x="532228" y="1773886"/>
            <a:ext cx="10830588" cy="331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AutoNum type="arabicParenR"/>
            </a:pPr>
            <a:r>
              <a:rPr lang="en-US" altLang="ko-KR" sz="1200" dirty="0"/>
              <a:t>2003-2009</a:t>
            </a:r>
            <a:r>
              <a:rPr lang="ko-KR" altLang="en-US" sz="1200" dirty="0"/>
              <a:t>에는  사랑</a:t>
            </a:r>
            <a:r>
              <a:rPr lang="en-US" altLang="ko-KR" sz="1200" dirty="0"/>
              <a:t>, </a:t>
            </a:r>
            <a:r>
              <a:rPr lang="ko-KR" altLang="en-US" sz="1200" dirty="0"/>
              <a:t>그대</a:t>
            </a:r>
            <a:r>
              <a:rPr lang="en-US" altLang="ko-KR" sz="1200" dirty="0"/>
              <a:t>, </a:t>
            </a:r>
            <a:r>
              <a:rPr lang="ko-KR" altLang="en-US" sz="1200" dirty="0"/>
              <a:t>니</a:t>
            </a:r>
            <a:r>
              <a:rPr lang="en-US" altLang="ko-KR" sz="1200" dirty="0"/>
              <a:t>, </a:t>
            </a:r>
            <a:r>
              <a:rPr lang="ko-KR" altLang="en-US" sz="1200" dirty="0"/>
              <a:t>네</a:t>
            </a:r>
            <a:r>
              <a:rPr lang="en-US" altLang="ko-KR" sz="1200" dirty="0"/>
              <a:t>, </a:t>
            </a:r>
            <a:r>
              <a:rPr lang="ko-KR" altLang="en-US" sz="1200" dirty="0"/>
              <a:t>너무</a:t>
            </a:r>
            <a:r>
              <a:rPr lang="en-US" altLang="ko-KR" sz="1200" dirty="0"/>
              <a:t>, </a:t>
            </a:r>
            <a:r>
              <a:rPr lang="ko-KR" altLang="en-US" sz="1200" dirty="0"/>
              <a:t>맘</a:t>
            </a:r>
            <a:r>
              <a:rPr lang="en-US" altLang="ko-KR" sz="1200" dirty="0"/>
              <a:t>, </a:t>
            </a:r>
            <a:r>
              <a:rPr lang="ko-KR" altLang="en-US" sz="1200" dirty="0"/>
              <a:t>마음</a:t>
            </a:r>
            <a:r>
              <a:rPr lang="en-US" altLang="ko-KR" sz="1200" dirty="0"/>
              <a:t>, </a:t>
            </a:r>
            <a:r>
              <a:rPr lang="ko-KR" altLang="en-US" sz="1200" dirty="0"/>
              <a:t>사람</a:t>
            </a:r>
            <a:r>
              <a:rPr lang="en-US" altLang="ko-KR" sz="1200" dirty="0"/>
              <a:t>, </a:t>
            </a:r>
            <a:r>
              <a:rPr lang="ko-KR" altLang="en-US" sz="1200" dirty="0"/>
              <a:t>세상</a:t>
            </a:r>
            <a:r>
              <a:rPr lang="en-US" altLang="ko-KR" sz="1200" dirty="0"/>
              <a:t>, </a:t>
            </a:r>
            <a:r>
              <a:rPr lang="ko-KR" altLang="en-US" sz="1200" dirty="0"/>
              <a:t>없는</a:t>
            </a:r>
            <a:r>
              <a:rPr lang="en-US" altLang="ko-KR" sz="1200" dirty="0"/>
              <a:t>, </a:t>
            </a:r>
            <a:r>
              <a:rPr lang="ko-KR" altLang="en-US" sz="1200" dirty="0"/>
              <a:t>이제</a:t>
            </a:r>
            <a:r>
              <a:rPr lang="en-US" altLang="ko-KR" sz="1200" dirty="0"/>
              <a:t>, </a:t>
            </a:r>
            <a:r>
              <a:rPr lang="ko-KR" altLang="en-US" sz="1200" dirty="0"/>
              <a:t>가슴</a:t>
            </a:r>
            <a:r>
              <a:rPr lang="en-US" altLang="ko-KR" sz="1200" dirty="0"/>
              <a:t>, </a:t>
            </a:r>
            <a:r>
              <a:rPr lang="ko-KR" altLang="en-US" sz="1200" dirty="0"/>
              <a:t>곁</a:t>
            </a:r>
            <a:r>
              <a:rPr lang="en-US" altLang="ko-KR" sz="1200" dirty="0"/>
              <a:t>, Girl, </a:t>
            </a:r>
            <a:r>
              <a:rPr lang="ko-KR" altLang="en-US" sz="1200" dirty="0"/>
              <a:t>모습</a:t>
            </a:r>
            <a:r>
              <a:rPr lang="en-US" altLang="ko-KR" sz="1200" dirty="0"/>
              <a:t>, </a:t>
            </a:r>
            <a:r>
              <a:rPr lang="ko-KR" altLang="en-US" sz="1200" dirty="0"/>
              <a:t>눈물</a:t>
            </a:r>
            <a:r>
              <a:rPr lang="en-US" altLang="ko-KR" sz="1200" dirty="0"/>
              <a:t>, </a:t>
            </a:r>
            <a:r>
              <a:rPr lang="ko-KR" altLang="en-US" sz="1200" dirty="0"/>
              <a:t>기억</a:t>
            </a:r>
            <a:r>
              <a:rPr lang="en-US" altLang="ko-KR" sz="1200" dirty="0"/>
              <a:t>, </a:t>
            </a:r>
            <a:r>
              <a:rPr lang="ko-KR" altLang="en-US" sz="1200" dirty="0"/>
              <a:t>바보</a:t>
            </a:r>
            <a:r>
              <a:rPr lang="en-US" altLang="ko-KR" sz="1200" dirty="0"/>
              <a:t>, </a:t>
            </a:r>
            <a:r>
              <a:rPr lang="ko-KR" altLang="en-US" sz="1200" dirty="0"/>
              <a:t>그녀 등이 비교적 많이 사용</a:t>
            </a:r>
            <a:endParaRPr lang="en-US" altLang="ko-KR" sz="1200" dirty="0"/>
          </a:p>
          <a:p>
            <a:pPr algn="l"/>
            <a:r>
              <a:rPr lang="en-US" altLang="ko-KR" sz="1200" dirty="0"/>
              <a:t>   </a:t>
            </a:r>
            <a:r>
              <a:rPr lang="ko-KR" altLang="en-US" sz="1200" dirty="0"/>
              <a:t>즉</a:t>
            </a:r>
            <a:r>
              <a:rPr lang="en-US" altLang="ko-KR" sz="1200" dirty="0"/>
              <a:t>, ‘</a:t>
            </a:r>
            <a:r>
              <a:rPr lang="ko-KR" altLang="en-US" sz="1200" dirty="0"/>
              <a:t>그대를 사랑한다</a:t>
            </a:r>
            <a:r>
              <a:rPr lang="en-US" altLang="ko-KR" sz="1200" dirty="0"/>
              <a:t>’</a:t>
            </a:r>
            <a:r>
              <a:rPr lang="ko-KR" altLang="en-US" sz="1200" dirty="0"/>
              <a:t>와 같은 직설적인 표현이 가장 많이 사용되었음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없는</a:t>
            </a:r>
            <a:r>
              <a:rPr lang="en-US" altLang="ko-KR" sz="1200" dirty="0"/>
              <a:t>, </a:t>
            </a:r>
            <a:r>
              <a:rPr lang="ko-KR" altLang="en-US" sz="1200" dirty="0"/>
              <a:t>눈물</a:t>
            </a:r>
            <a:r>
              <a:rPr lang="en-US" altLang="ko-KR" sz="1200" dirty="0"/>
              <a:t>, </a:t>
            </a:r>
            <a:r>
              <a:rPr lang="ko-KR" altLang="en-US" sz="1200" dirty="0"/>
              <a:t>바보 등의 부정적인 표현들이나 마음</a:t>
            </a:r>
            <a:r>
              <a:rPr lang="en-US" altLang="ko-KR" sz="1200" dirty="0"/>
              <a:t>, </a:t>
            </a:r>
            <a:r>
              <a:rPr lang="ko-KR" altLang="en-US" sz="1200" dirty="0"/>
              <a:t>맘</a:t>
            </a:r>
            <a:r>
              <a:rPr lang="en-US" altLang="ko-KR" sz="1200" dirty="0"/>
              <a:t>, </a:t>
            </a:r>
            <a:r>
              <a:rPr lang="ko-KR" altLang="en-US" sz="1200" dirty="0"/>
              <a:t>가슴</a:t>
            </a:r>
            <a:r>
              <a:rPr lang="en-US" altLang="ko-KR" sz="1200" dirty="0"/>
              <a:t>, </a:t>
            </a:r>
            <a:r>
              <a:rPr lang="ko-KR" altLang="en-US" sz="1200" dirty="0"/>
              <a:t>곁</a:t>
            </a:r>
            <a:r>
              <a:rPr lang="en-US" altLang="ko-KR" sz="1200" dirty="0"/>
              <a:t>, </a:t>
            </a:r>
            <a:r>
              <a:rPr lang="ko-KR" altLang="en-US" sz="1200" dirty="0"/>
              <a:t>모습</a:t>
            </a:r>
            <a:r>
              <a:rPr lang="en-US" altLang="ko-KR" sz="1200" dirty="0"/>
              <a:t>, </a:t>
            </a:r>
            <a:r>
              <a:rPr lang="ko-KR" altLang="en-US" sz="1200" dirty="0"/>
              <a:t>기억</a:t>
            </a:r>
            <a:r>
              <a:rPr lang="en-US" altLang="ko-KR" sz="1200" dirty="0"/>
              <a:t>, </a:t>
            </a:r>
            <a:r>
              <a:rPr lang="ko-KR" altLang="en-US" sz="1200" dirty="0"/>
              <a:t>그녀 등의</a:t>
            </a:r>
            <a:r>
              <a:rPr lang="en-US" altLang="ko-KR" sz="1200" dirty="0"/>
              <a:t> </a:t>
            </a:r>
            <a:r>
              <a:rPr lang="ko-KR" altLang="en-US" sz="1200" dirty="0"/>
              <a:t>추억을 회상하는 아련한 느낌의 표현이 많이 사용된 것으로 보아 이별 후 사랑했던 그대를 잊지 못하고 그리워하는 노래들이 많았던 것으로 보인다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2) 2010-2015</a:t>
            </a:r>
            <a:r>
              <a:rPr lang="ko-KR" altLang="en-US" sz="1200" dirty="0"/>
              <a:t>년도는 </a:t>
            </a:r>
            <a:r>
              <a:rPr lang="en-US" altLang="ko-KR" sz="1200" dirty="0"/>
              <a:t> </a:t>
            </a:r>
            <a:r>
              <a:rPr lang="ko-KR" altLang="en-US" sz="1200" dirty="0"/>
              <a:t>거의 대부분의 수치가 중간 수치를 보임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노래 가사가 갑자기 변화된 것이 아니라</a:t>
            </a:r>
            <a:r>
              <a:rPr lang="en-US" altLang="ko-KR" sz="1200" dirty="0"/>
              <a:t> </a:t>
            </a:r>
            <a:r>
              <a:rPr lang="ko-KR" altLang="en-US" sz="1200" dirty="0"/>
              <a:t>점점 변화한 것을 알 수 있음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3) 2016-2020</a:t>
            </a:r>
            <a:r>
              <a:rPr lang="ko-KR" altLang="en-US" sz="1200" dirty="0"/>
              <a:t>년도는 영어 표현들이 압도적으로 </a:t>
            </a:r>
            <a:r>
              <a:rPr lang="ko-KR" altLang="en-US" sz="1200" dirty="0" err="1"/>
              <a:t>많아졌음을</a:t>
            </a:r>
            <a:r>
              <a:rPr lang="ko-KR" altLang="en-US" sz="1200" dirty="0"/>
              <a:t> 알 수 있었음</a:t>
            </a:r>
            <a:r>
              <a:rPr lang="en-US" altLang="ko-KR" sz="1200" dirty="0"/>
              <a:t>. OH,</a:t>
            </a:r>
            <a:r>
              <a:rPr lang="ko-KR" altLang="en-US" sz="1200" dirty="0"/>
              <a:t> </a:t>
            </a:r>
            <a:r>
              <a:rPr lang="en-US" altLang="ko-KR" sz="1200" dirty="0"/>
              <a:t>YEAH, Na, Ah </a:t>
            </a:r>
            <a:r>
              <a:rPr lang="ko-KR" altLang="en-US" sz="1200" dirty="0"/>
              <a:t>등의 흥을 돋구는 표현들과 </a:t>
            </a:r>
            <a:r>
              <a:rPr lang="en-US" altLang="ko-KR" sz="1200" dirty="0"/>
              <a:t>LIKE, UP, ALL, </a:t>
            </a:r>
            <a:r>
              <a:rPr lang="ko-KR" altLang="en-US" sz="1200" dirty="0"/>
              <a:t>빛</a:t>
            </a:r>
            <a:r>
              <a:rPr lang="en-US" altLang="ko-KR" sz="1200" dirty="0"/>
              <a:t> </a:t>
            </a:r>
            <a:r>
              <a:rPr lang="ko-KR" altLang="en-US" sz="1200" dirty="0"/>
              <a:t>등의 긍정적인 표현들과 우린</a:t>
            </a:r>
            <a:r>
              <a:rPr lang="en-US" altLang="ko-KR" sz="1200" dirty="0"/>
              <a:t>, </a:t>
            </a:r>
            <a:r>
              <a:rPr lang="ko-KR" altLang="en-US" sz="1200" dirty="0"/>
              <a:t>둘</a:t>
            </a:r>
            <a:r>
              <a:rPr lang="en-US" altLang="ko-KR" sz="1200" dirty="0"/>
              <a:t>, WE </a:t>
            </a:r>
            <a:r>
              <a:rPr lang="ko-KR" altLang="en-US" sz="1200" dirty="0"/>
              <a:t>등의 </a:t>
            </a:r>
            <a:r>
              <a:rPr lang="en-US" altLang="ko-KR" sz="1200" dirty="0"/>
              <a:t>‘</a:t>
            </a:r>
            <a:r>
              <a:rPr lang="ko-KR" altLang="en-US" sz="1200" dirty="0"/>
              <a:t>우리</a:t>
            </a:r>
            <a:r>
              <a:rPr lang="en-US" altLang="ko-KR" sz="1200" dirty="0"/>
              <a:t>＇</a:t>
            </a:r>
            <a:r>
              <a:rPr lang="ko-KR" altLang="en-US" sz="1200" dirty="0"/>
              <a:t>에 관한 표현들이 많아진 것으로 보아 곡의 분위기가 전체적으로 밝아졌고 신나고</a:t>
            </a:r>
            <a:r>
              <a:rPr lang="en-US" altLang="ko-KR" sz="1200" dirty="0"/>
              <a:t>, </a:t>
            </a:r>
            <a:r>
              <a:rPr lang="ko-KR" altLang="en-US" sz="1200" dirty="0"/>
              <a:t>우리 둘에 대해 이야기하는 노래가 많을 것이다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221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491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이수진</dc:creator>
  <cp:lastModifiedBy>이수진</cp:lastModifiedBy>
  <cp:revision>10</cp:revision>
  <dcterms:created xsi:type="dcterms:W3CDTF">2020-12-20T19:06:17Z</dcterms:created>
  <dcterms:modified xsi:type="dcterms:W3CDTF">2020-12-20T20:50:37Z</dcterms:modified>
</cp:coreProperties>
</file>