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9" r:id="rId1"/>
  </p:sldMasterIdLst>
  <p:notesMasterIdLst>
    <p:notesMasterId r:id="rId3"/>
  </p:notesMasterIdLst>
  <p:sldIdLst>
    <p:sldId id="259" r:id="rId2"/>
  </p:sldIdLst>
  <p:sldSz cx="32404050" cy="43205400"/>
  <p:notesSz cx="6797675" cy="9928225"/>
  <p:defaultTextStyle>
    <a:defPPr>
      <a:defRPr lang="ko-KR"/>
    </a:defPPr>
    <a:lvl1pPr marL="0" algn="l" defTabSz="4197005" rtl="0" eaLnBrk="1" latinLnBrk="1" hangingPunct="1">
      <a:defRPr sz="8300" kern="1200">
        <a:solidFill>
          <a:schemeClr val="tx1"/>
        </a:solidFill>
        <a:latin typeface="+mn-lt"/>
        <a:ea typeface="+mn-ea"/>
        <a:cs typeface="+mn-cs"/>
      </a:defRPr>
    </a:lvl1pPr>
    <a:lvl2pPr marL="2098502" algn="l" defTabSz="4197005" rtl="0" eaLnBrk="1" latinLnBrk="1" hangingPunct="1">
      <a:defRPr sz="8300" kern="1200">
        <a:solidFill>
          <a:schemeClr val="tx1"/>
        </a:solidFill>
        <a:latin typeface="+mn-lt"/>
        <a:ea typeface="+mn-ea"/>
        <a:cs typeface="+mn-cs"/>
      </a:defRPr>
    </a:lvl2pPr>
    <a:lvl3pPr marL="4197005" algn="l" defTabSz="4197005" rtl="0" eaLnBrk="1" latinLnBrk="1" hangingPunct="1">
      <a:defRPr sz="8300" kern="1200">
        <a:solidFill>
          <a:schemeClr val="tx1"/>
        </a:solidFill>
        <a:latin typeface="+mn-lt"/>
        <a:ea typeface="+mn-ea"/>
        <a:cs typeface="+mn-cs"/>
      </a:defRPr>
    </a:lvl3pPr>
    <a:lvl4pPr marL="6295507" algn="l" defTabSz="4197005" rtl="0" eaLnBrk="1" latinLnBrk="1" hangingPunct="1">
      <a:defRPr sz="8300" kern="1200">
        <a:solidFill>
          <a:schemeClr val="tx1"/>
        </a:solidFill>
        <a:latin typeface="+mn-lt"/>
        <a:ea typeface="+mn-ea"/>
        <a:cs typeface="+mn-cs"/>
      </a:defRPr>
    </a:lvl4pPr>
    <a:lvl5pPr marL="8394009" algn="l" defTabSz="4197005" rtl="0" eaLnBrk="1" latinLnBrk="1" hangingPunct="1">
      <a:defRPr sz="8300" kern="1200">
        <a:solidFill>
          <a:schemeClr val="tx1"/>
        </a:solidFill>
        <a:latin typeface="+mn-lt"/>
        <a:ea typeface="+mn-ea"/>
        <a:cs typeface="+mn-cs"/>
      </a:defRPr>
    </a:lvl5pPr>
    <a:lvl6pPr marL="10492511" algn="l" defTabSz="4197005" rtl="0" eaLnBrk="1" latinLnBrk="1" hangingPunct="1">
      <a:defRPr sz="8300" kern="1200">
        <a:solidFill>
          <a:schemeClr val="tx1"/>
        </a:solidFill>
        <a:latin typeface="+mn-lt"/>
        <a:ea typeface="+mn-ea"/>
        <a:cs typeface="+mn-cs"/>
      </a:defRPr>
    </a:lvl6pPr>
    <a:lvl7pPr marL="12591014" algn="l" defTabSz="4197005" rtl="0" eaLnBrk="1" latinLnBrk="1" hangingPunct="1">
      <a:defRPr sz="8300" kern="1200">
        <a:solidFill>
          <a:schemeClr val="tx1"/>
        </a:solidFill>
        <a:latin typeface="+mn-lt"/>
        <a:ea typeface="+mn-ea"/>
        <a:cs typeface="+mn-cs"/>
      </a:defRPr>
    </a:lvl7pPr>
    <a:lvl8pPr marL="14689516" algn="l" defTabSz="4197005" rtl="0" eaLnBrk="1" latinLnBrk="1" hangingPunct="1">
      <a:defRPr sz="8300" kern="1200">
        <a:solidFill>
          <a:schemeClr val="tx1"/>
        </a:solidFill>
        <a:latin typeface="+mn-lt"/>
        <a:ea typeface="+mn-ea"/>
        <a:cs typeface="+mn-cs"/>
      </a:defRPr>
    </a:lvl8pPr>
    <a:lvl9pPr marL="16788018" algn="l" defTabSz="4197005" rtl="0" eaLnBrk="1" latinLnBrk="1" hangingPunct="1">
      <a:defRPr sz="8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4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2" autoAdjust="0"/>
    <p:restoredTop sz="99521" autoAdjust="0"/>
  </p:normalViewPr>
  <p:slideViewPr>
    <p:cSldViewPr>
      <p:cViewPr>
        <p:scale>
          <a:sx n="50" d="100"/>
          <a:sy n="50" d="100"/>
        </p:scale>
        <p:origin x="816" y="274"/>
      </p:cViewPr>
      <p:guideLst>
        <p:guide orient="horz" pos="16148"/>
        <p:guide pos="10206"/>
      </p:guideLst>
    </p:cSldViewPr>
  </p:slideViewPr>
  <p:outlineViewPr>
    <p:cViewPr>
      <p:scale>
        <a:sx n="33" d="100"/>
        <a:sy n="33" d="100"/>
      </p:scale>
      <p:origin x="18" y="12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4409" tIns="47204" rIns="94409" bIns="47204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9" y="0"/>
            <a:ext cx="2946400" cy="496888"/>
          </a:xfrm>
          <a:prstGeom prst="rect">
            <a:avLst/>
          </a:prstGeom>
        </p:spPr>
        <p:txBody>
          <a:bodyPr vert="horz" lIns="94409" tIns="47204" rIns="94409" bIns="47204"/>
          <a:lstStyle>
            <a:lvl1pPr algn="r">
              <a:defRPr sz="1200"/>
            </a:lvl1pPr>
          </a:lstStyle>
          <a:p>
            <a:pPr lvl="0">
              <a:defRPr/>
            </a:pPr>
            <a:fld id="{9F6491DF-3841-48C1-B5C6-515E60E23FDC}" type="datetime1">
              <a:rPr lang="ko-KR" altLang="en-US"/>
              <a:pPr lvl="0">
                <a:defRPr/>
              </a:pPr>
              <a:t>2024-10-20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03425" y="744538"/>
            <a:ext cx="27908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409" tIns="47204" rIns="94409" bIns="47204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2" y="4716463"/>
            <a:ext cx="5438775" cy="4467225"/>
          </a:xfrm>
          <a:prstGeom prst="rect">
            <a:avLst/>
          </a:prstGeom>
        </p:spPr>
        <p:txBody>
          <a:bodyPr vert="horz" lIns="94409" tIns="47204" rIns="94409" bIns="47204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1"/>
            <a:ext cx="2946400" cy="496888"/>
          </a:xfrm>
          <a:prstGeom prst="rect">
            <a:avLst/>
          </a:prstGeom>
        </p:spPr>
        <p:txBody>
          <a:bodyPr vert="horz" lIns="94409" tIns="47204" rIns="94409" bIns="47204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9" y="9429751"/>
            <a:ext cx="2946400" cy="496888"/>
          </a:xfrm>
          <a:prstGeom prst="rect">
            <a:avLst/>
          </a:prstGeom>
        </p:spPr>
        <p:txBody>
          <a:bodyPr vert="horz" lIns="94409" tIns="47204" rIns="94409" bIns="47204" anchor="b"/>
          <a:lstStyle>
            <a:lvl1pPr algn="r">
              <a:defRPr sz="1200"/>
            </a:lvl1pPr>
          </a:lstStyle>
          <a:p>
            <a:pPr lvl="0">
              <a:defRPr/>
            </a:pPr>
            <a:fld id="{DF781CD6-0D75-46B6-96CE-4817F5D10E8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DF781CD6-0D75-46B6-96CE-4817F5D10E87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30304" y="13421680"/>
            <a:ext cx="27543443" cy="926115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60608" y="24483060"/>
            <a:ext cx="2268283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88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8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7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6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6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5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C220-E8B4-4624-84E3-0362E066BFE0}" type="datetimeFigureOut">
              <a:rPr lang="ko-KR" altLang="en-US" smtClean="0"/>
              <a:pPr/>
              <a:t>2024-10-20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C52B-2194-4461-88F4-847FA8AF01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C220-E8B4-4624-84E3-0362E066BFE0}" type="datetimeFigureOut">
              <a:rPr lang="ko-KR" altLang="en-US" smtClean="0"/>
              <a:pPr/>
              <a:t>2024-10-20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C52B-2194-4461-88F4-847FA8AF01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3254782" y="10901365"/>
            <a:ext cx="25833229" cy="2322490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743850" y="10901365"/>
            <a:ext cx="76970870" cy="2322490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C220-E8B4-4624-84E3-0362E066BFE0}" type="datetimeFigureOut">
              <a:rPr lang="ko-KR" altLang="en-US" smtClean="0"/>
              <a:pPr/>
              <a:t>2024-10-20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C52B-2194-4461-88F4-847FA8AF01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C220-E8B4-4624-84E3-0362E066BFE0}" type="datetimeFigureOut">
              <a:rPr lang="ko-KR" altLang="en-US" smtClean="0"/>
              <a:pPr/>
              <a:t>2024-10-20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C52B-2194-4461-88F4-847FA8AF01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9696" y="27763486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59448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18896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7834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3780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9724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5669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1614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7559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C220-E8B4-4624-84E3-0362E066BFE0}" type="datetimeFigureOut">
              <a:rPr lang="ko-KR" altLang="en-US" smtClean="0"/>
              <a:pPr/>
              <a:t>2024-10-20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C52B-2194-4461-88F4-847FA8AF01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43846" y="63507953"/>
            <a:ext cx="51402048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685960" y="63507953"/>
            <a:ext cx="51402051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C220-E8B4-4624-84E3-0362E066BFE0}" type="datetimeFigureOut">
              <a:rPr lang="ko-KR" altLang="en-US" smtClean="0"/>
              <a:pPr/>
              <a:t>2024-10-20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C52B-2194-4461-88F4-847FA8AF01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448" indent="0">
              <a:buNone/>
              <a:defRPr sz="9500" b="1"/>
            </a:lvl2pPr>
            <a:lvl3pPr marL="4318896" indent="0">
              <a:buNone/>
              <a:defRPr sz="8500" b="1"/>
            </a:lvl3pPr>
            <a:lvl4pPr marL="6478344" indent="0">
              <a:buNone/>
              <a:defRPr sz="7600" b="1"/>
            </a:lvl4pPr>
            <a:lvl5pPr marL="8637801" indent="0">
              <a:buNone/>
              <a:defRPr sz="7600" b="1"/>
            </a:lvl5pPr>
            <a:lvl6pPr marL="10797249" indent="0">
              <a:buNone/>
              <a:defRPr sz="7600" b="1"/>
            </a:lvl6pPr>
            <a:lvl7pPr marL="12956697" indent="0">
              <a:buNone/>
              <a:defRPr sz="7600" b="1"/>
            </a:lvl7pPr>
            <a:lvl8pPr marL="15116144" indent="0">
              <a:buNone/>
              <a:defRPr sz="7600" b="1"/>
            </a:lvl8pPr>
            <a:lvl9pPr marL="17275592" indent="0">
              <a:buNone/>
              <a:defRPr sz="7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448" indent="0">
              <a:buNone/>
              <a:defRPr sz="9500" b="1"/>
            </a:lvl2pPr>
            <a:lvl3pPr marL="4318896" indent="0">
              <a:buNone/>
              <a:defRPr sz="8500" b="1"/>
            </a:lvl3pPr>
            <a:lvl4pPr marL="6478344" indent="0">
              <a:buNone/>
              <a:defRPr sz="7600" b="1"/>
            </a:lvl4pPr>
            <a:lvl5pPr marL="8637801" indent="0">
              <a:buNone/>
              <a:defRPr sz="7600" b="1"/>
            </a:lvl5pPr>
            <a:lvl6pPr marL="10797249" indent="0">
              <a:buNone/>
              <a:defRPr sz="7600" b="1"/>
            </a:lvl6pPr>
            <a:lvl7pPr marL="12956697" indent="0">
              <a:buNone/>
              <a:defRPr sz="7600" b="1"/>
            </a:lvl7pPr>
            <a:lvl8pPr marL="15116144" indent="0">
              <a:buNone/>
              <a:defRPr sz="7600" b="1"/>
            </a:lvl8pPr>
            <a:lvl9pPr marL="17275592" indent="0">
              <a:buNone/>
              <a:defRPr sz="7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C220-E8B4-4624-84E3-0362E066BFE0}" type="datetimeFigureOut">
              <a:rPr lang="ko-KR" altLang="en-US" smtClean="0"/>
              <a:pPr/>
              <a:t>2024-10-20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C52B-2194-4461-88F4-847FA8AF01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C220-E8B4-4624-84E3-0362E066BFE0}" type="datetimeFigureOut">
              <a:rPr lang="ko-KR" altLang="en-US" smtClean="0"/>
              <a:pPr/>
              <a:t>2024-10-20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C52B-2194-4461-88F4-847FA8AF01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C220-E8B4-4624-84E3-0362E066BFE0}" type="datetimeFigureOut">
              <a:rPr lang="ko-KR" altLang="en-US" smtClean="0"/>
              <a:pPr/>
              <a:t>2024-10-20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C52B-2194-4461-88F4-847FA8AF01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0211" y="1720215"/>
            <a:ext cx="10660709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20211" y="9041146"/>
            <a:ext cx="10660709" cy="29553697"/>
          </a:xfrm>
        </p:spPr>
        <p:txBody>
          <a:bodyPr/>
          <a:lstStyle>
            <a:lvl1pPr marL="0" indent="0">
              <a:buNone/>
              <a:defRPr sz="6600"/>
            </a:lvl1pPr>
            <a:lvl2pPr marL="2159448" indent="0">
              <a:buNone/>
              <a:defRPr sz="5700"/>
            </a:lvl2pPr>
            <a:lvl3pPr marL="4318896" indent="0">
              <a:buNone/>
              <a:defRPr sz="4700"/>
            </a:lvl3pPr>
            <a:lvl4pPr marL="6478344" indent="0">
              <a:buNone/>
              <a:defRPr sz="4300"/>
            </a:lvl4pPr>
            <a:lvl5pPr marL="8637801" indent="0">
              <a:buNone/>
              <a:defRPr sz="4300"/>
            </a:lvl5pPr>
            <a:lvl6pPr marL="10797249" indent="0">
              <a:buNone/>
              <a:defRPr sz="4300"/>
            </a:lvl6pPr>
            <a:lvl7pPr marL="12956697" indent="0">
              <a:buNone/>
              <a:defRPr sz="4300"/>
            </a:lvl7pPr>
            <a:lvl8pPr marL="15116144" indent="0">
              <a:buNone/>
              <a:defRPr sz="4300"/>
            </a:lvl8pPr>
            <a:lvl9pPr marL="17275592" indent="0">
              <a:buNone/>
              <a:defRPr sz="4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C220-E8B4-4624-84E3-0362E066BFE0}" type="datetimeFigureOut">
              <a:rPr lang="ko-KR" altLang="en-US" smtClean="0"/>
              <a:pPr/>
              <a:t>2024-10-20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C52B-2194-4461-88F4-847FA8AF01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351421" y="3860483"/>
            <a:ext cx="19442430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59448" indent="0">
              <a:buNone/>
              <a:defRPr sz="13200"/>
            </a:lvl2pPr>
            <a:lvl3pPr marL="4318896" indent="0">
              <a:buNone/>
              <a:defRPr sz="11300"/>
            </a:lvl3pPr>
            <a:lvl4pPr marL="6478344" indent="0">
              <a:buNone/>
              <a:defRPr sz="9500"/>
            </a:lvl4pPr>
            <a:lvl5pPr marL="8637801" indent="0">
              <a:buNone/>
              <a:defRPr sz="9500"/>
            </a:lvl5pPr>
            <a:lvl6pPr marL="10797249" indent="0">
              <a:buNone/>
              <a:defRPr sz="9500"/>
            </a:lvl6pPr>
            <a:lvl7pPr marL="12956697" indent="0">
              <a:buNone/>
              <a:defRPr sz="9500"/>
            </a:lvl7pPr>
            <a:lvl8pPr marL="15116144" indent="0">
              <a:buNone/>
              <a:defRPr sz="9500"/>
            </a:lvl8pPr>
            <a:lvl9pPr marL="17275592" indent="0">
              <a:buNone/>
              <a:defRPr sz="9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</p:spPr>
        <p:txBody>
          <a:bodyPr/>
          <a:lstStyle>
            <a:lvl1pPr marL="0" indent="0">
              <a:buNone/>
              <a:defRPr sz="6600"/>
            </a:lvl1pPr>
            <a:lvl2pPr marL="2159448" indent="0">
              <a:buNone/>
              <a:defRPr sz="5700"/>
            </a:lvl2pPr>
            <a:lvl3pPr marL="4318896" indent="0">
              <a:buNone/>
              <a:defRPr sz="4700"/>
            </a:lvl3pPr>
            <a:lvl4pPr marL="6478344" indent="0">
              <a:buNone/>
              <a:defRPr sz="4300"/>
            </a:lvl4pPr>
            <a:lvl5pPr marL="8637801" indent="0">
              <a:buNone/>
              <a:defRPr sz="4300"/>
            </a:lvl5pPr>
            <a:lvl6pPr marL="10797249" indent="0">
              <a:buNone/>
              <a:defRPr sz="4300"/>
            </a:lvl6pPr>
            <a:lvl7pPr marL="12956697" indent="0">
              <a:buNone/>
              <a:defRPr sz="4300"/>
            </a:lvl7pPr>
            <a:lvl8pPr marL="15116144" indent="0">
              <a:buNone/>
              <a:defRPr sz="4300"/>
            </a:lvl8pPr>
            <a:lvl9pPr marL="17275592" indent="0">
              <a:buNone/>
              <a:defRPr sz="4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C220-E8B4-4624-84E3-0362E066BFE0}" type="datetimeFigureOut">
              <a:rPr lang="ko-KR" altLang="en-US" smtClean="0"/>
              <a:pPr/>
              <a:t>2024-10-20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C52B-2194-4461-88F4-847FA8AF01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 vert="horz" lIns="431893" tIns="215942" rIns="431893" bIns="21594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0203" y="10081276"/>
            <a:ext cx="29163645" cy="28513567"/>
          </a:xfrm>
          <a:prstGeom prst="rect">
            <a:avLst/>
          </a:prstGeom>
        </p:spPr>
        <p:txBody>
          <a:bodyPr vert="horz" lIns="431893" tIns="215942" rIns="431893" bIns="21594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620203" y="40045014"/>
            <a:ext cx="7560945" cy="2300288"/>
          </a:xfrm>
          <a:prstGeom prst="rect">
            <a:avLst/>
          </a:prstGeom>
        </p:spPr>
        <p:txBody>
          <a:bodyPr vert="horz" lIns="431893" tIns="215942" rIns="431893" bIns="215942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3C220-E8B4-4624-84E3-0362E066BFE0}" type="datetimeFigureOut">
              <a:rPr lang="ko-KR" altLang="en-US" smtClean="0"/>
              <a:pPr/>
              <a:t>2024-10-20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1071384" y="40045014"/>
            <a:ext cx="10261283" cy="2300288"/>
          </a:xfrm>
          <a:prstGeom prst="rect">
            <a:avLst/>
          </a:prstGeom>
        </p:spPr>
        <p:txBody>
          <a:bodyPr vert="horz" lIns="431893" tIns="215942" rIns="431893" bIns="215942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3222903" y="40045014"/>
            <a:ext cx="7560945" cy="2300288"/>
          </a:xfrm>
          <a:prstGeom prst="rect">
            <a:avLst/>
          </a:prstGeom>
        </p:spPr>
        <p:txBody>
          <a:bodyPr vert="horz" lIns="431893" tIns="215942" rIns="431893" bIns="215942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CC52B-2194-4461-88F4-847FA8AF01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318896" rtl="0" eaLnBrk="1" latinLnBrk="1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588" indent="-1619588" algn="l" defTabSz="4318896" rtl="0" eaLnBrk="1" latinLnBrk="1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106" indent="-1349658" algn="l" defTabSz="4318896" rtl="0" eaLnBrk="1" latinLnBrk="1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8624" indent="-1079729" algn="l" defTabSz="4318896" rtl="0" eaLnBrk="1" latinLnBrk="1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8072" indent="-1079729" algn="l" defTabSz="4318896" rtl="0" eaLnBrk="1" latinLnBrk="1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17520" indent="-1079729" algn="l" defTabSz="4318896" rtl="0" eaLnBrk="1" latinLnBrk="1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76968" indent="-1079729" algn="l" defTabSz="4318896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36416" indent="-1079729" algn="l" defTabSz="4318896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5868" indent="-1079729" algn="l" defTabSz="4318896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55321" indent="-1079729" algn="l" defTabSz="4318896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318896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448" algn="l" defTabSz="4318896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18896" algn="l" defTabSz="4318896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78344" algn="l" defTabSz="4318896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37801" algn="l" defTabSz="4318896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7249" algn="l" defTabSz="4318896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6697" algn="l" defTabSz="4318896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16144" algn="l" defTabSz="4318896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5592" algn="l" defTabSz="4318896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>
          <a:xfrm>
            <a:off x="0" y="0"/>
            <a:ext cx="32404050" cy="457200"/>
          </a:xfrm>
          <a:prstGeom prst="rect">
            <a:avLst/>
          </a:prstGeom>
          <a:solidFill>
            <a:srgbClr val="FFFFFF"/>
          </a:solidFill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9" name="제목 1"/>
          <p:cNvSpPr txBox="1"/>
          <p:nvPr/>
        </p:nvSpPr>
        <p:spPr>
          <a:xfrm>
            <a:off x="0" y="7200000"/>
            <a:ext cx="32400000" cy="3600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431893" tIns="215942" rIns="431893" bIns="215942" anchor="ctr">
            <a:normAutofit/>
          </a:bodyPr>
          <a:lstStyle/>
          <a:p>
            <a:pPr marL="0" marR="0" lvl="0" indent="0" algn="ctr" defTabSz="431889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4800" b="1" i="0" u="none" strike="noStrike" kern="1200" cap="all" spc="0" normalizeH="0" baseline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HY헤드라인M"/>
              <a:ea typeface="HY헤드라인M"/>
              <a:cs typeface="+mj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080000"/>
            <a:ext cx="32400000" cy="6120000"/>
          </a:xfrm>
          <a:solidFill>
            <a:schemeClr val="accent3">
              <a:lumMod val="7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 sz="6600" spc="-100" dirty="0">
                <a:solidFill>
                  <a:schemeClr val="bg1"/>
                </a:solidFill>
                <a:latin typeface="HY헤드라인M"/>
                <a:ea typeface="HY헤드라인M"/>
              </a:rPr>
              <a:t>데이터 불균형 해소를 통한 흉부 </a:t>
            </a:r>
            <a:r>
              <a:rPr lang="en-US" altLang="ko-KR" sz="6600" spc="-100" dirty="0">
                <a:solidFill>
                  <a:schemeClr val="bg1"/>
                </a:solidFill>
                <a:latin typeface="HY헤드라인M"/>
                <a:ea typeface="HY헤드라인M"/>
              </a:rPr>
              <a:t>X</a:t>
            </a:r>
            <a:r>
              <a:rPr lang="ko-KR" altLang="en-US" sz="6600" spc="-100" dirty="0">
                <a:solidFill>
                  <a:schemeClr val="bg1"/>
                </a:solidFill>
                <a:latin typeface="HY헤드라인M"/>
                <a:ea typeface="HY헤드라인M"/>
              </a:rPr>
              <a:t>선 기반 폐렴 진단 딥러닝 모델 개발</a:t>
            </a:r>
            <a:br>
              <a:rPr lang="ko-KR" altLang="en-US" sz="6600" spc="-100" dirty="0">
                <a:solidFill>
                  <a:schemeClr val="bg1"/>
                </a:solidFill>
                <a:latin typeface="HY헤드라인M"/>
                <a:ea typeface="HY헤드라인M"/>
              </a:rPr>
            </a:br>
            <a:r>
              <a:rPr lang="en-US" altLang="ko-KR" sz="6600" spc="-100" dirty="0">
                <a:solidFill>
                  <a:schemeClr val="bg1"/>
                </a:solidFill>
                <a:latin typeface="HY헤드라인M"/>
                <a:ea typeface="HY헤드라인M"/>
              </a:rPr>
              <a:t>Development of a Deep Learning Model for Chest X-Ray Based Pneumonia Diagnosis by Adding Data Imbalance</a:t>
            </a:r>
            <a:br>
              <a:rPr lang="en-US" altLang="ko-KR" sz="6600" spc="-100" dirty="0">
                <a:solidFill>
                  <a:schemeClr val="bg1"/>
                </a:solidFill>
                <a:latin typeface="HY헤드라인M"/>
                <a:ea typeface="HY헤드라인M"/>
              </a:rPr>
            </a:br>
            <a:r>
              <a:rPr lang="ko-KR" altLang="en-US" sz="4800" spc="-100" dirty="0" err="1">
                <a:solidFill>
                  <a:schemeClr val="bg1"/>
                </a:solidFill>
                <a:latin typeface="HY헤드라인M"/>
                <a:ea typeface="HY헤드라인M"/>
              </a:rPr>
              <a:t>이선명</a:t>
            </a:r>
            <a:r>
              <a:rPr lang="en-US" altLang="ko-KR" sz="4800" spc="-100" dirty="0">
                <a:solidFill>
                  <a:schemeClr val="bg1"/>
                </a:solidFill>
                <a:latin typeface="HY헤드라인M"/>
                <a:ea typeface="HY헤드라인M"/>
              </a:rPr>
              <a:t>*</a:t>
            </a:r>
            <a:br>
              <a:rPr lang="ko-KR" altLang="ko-KR" sz="4800" spc="-100" dirty="0">
                <a:solidFill>
                  <a:schemeClr val="bg1"/>
                </a:solidFill>
                <a:latin typeface="HY헤드라인M"/>
                <a:ea typeface="HY헤드라인M"/>
              </a:rPr>
            </a:br>
            <a:r>
              <a:rPr lang="en-US" altLang="ko-KR" sz="4800" spc="-100" dirty="0">
                <a:solidFill>
                  <a:schemeClr val="bg1">
                    <a:lumMod val="95000"/>
                  </a:schemeClr>
                </a:solidFill>
                <a:latin typeface="HY헤드라인M"/>
                <a:ea typeface="HY헤드라인M"/>
              </a:rPr>
              <a:t> </a:t>
            </a:r>
            <a:br>
              <a:rPr lang="en-US" altLang="ko-KR" sz="4800" spc="-100" dirty="0">
                <a:solidFill>
                  <a:schemeClr val="bg1">
                    <a:lumMod val="95000"/>
                  </a:schemeClr>
                </a:solidFill>
                <a:latin typeface="HY헤드라인M"/>
                <a:ea typeface="HY헤드라인M"/>
              </a:rPr>
            </a:br>
            <a:r>
              <a:rPr lang="en-US" altLang="ko-KR" sz="4800" spc="-100" dirty="0">
                <a:solidFill>
                  <a:schemeClr val="bg1"/>
                </a:solidFill>
                <a:latin typeface="HY헤드라인M"/>
                <a:ea typeface="HY헤드라인M"/>
              </a:rPr>
              <a:t>* </a:t>
            </a:r>
            <a:r>
              <a:rPr lang="ko-KR" altLang="en-US" sz="4800" spc="-100" dirty="0">
                <a:solidFill>
                  <a:schemeClr val="bg1"/>
                </a:solidFill>
                <a:latin typeface="HY헤드라인M"/>
                <a:ea typeface="HY헤드라인M"/>
              </a:rPr>
              <a:t>소속</a:t>
            </a:r>
            <a:r>
              <a:rPr lang="en-US" altLang="ko-KR" sz="4800" spc="-100" dirty="0">
                <a:solidFill>
                  <a:schemeClr val="bg1"/>
                </a:solidFill>
                <a:latin typeface="HY헤드라인M"/>
                <a:ea typeface="HY헤드라인M"/>
              </a:rPr>
              <a:t>: </a:t>
            </a:r>
            <a:r>
              <a:rPr lang="ko-KR" altLang="en-US" sz="4800" spc="-100" dirty="0">
                <a:solidFill>
                  <a:schemeClr val="bg1"/>
                </a:solidFill>
                <a:latin typeface="HY헤드라인M"/>
                <a:ea typeface="HY헤드라인M"/>
              </a:rPr>
              <a:t>충북대학교</a:t>
            </a:r>
            <a:r>
              <a:rPr lang="en-US" altLang="ko-KR" sz="4800" spc="-100" dirty="0">
                <a:solidFill>
                  <a:schemeClr val="bg1"/>
                </a:solidFill>
                <a:latin typeface="HY헤드라인M"/>
                <a:ea typeface="HY헤드라인M"/>
              </a:rPr>
              <a:t>, </a:t>
            </a:r>
            <a:r>
              <a:rPr lang="ko-KR" altLang="en-US" sz="4800" spc="-100" dirty="0">
                <a:solidFill>
                  <a:schemeClr val="bg1"/>
                </a:solidFill>
                <a:latin typeface="HY헤드라인M"/>
                <a:ea typeface="HY헤드라인M"/>
              </a:rPr>
              <a:t>산업인공지능연구센터</a:t>
            </a:r>
            <a:br>
              <a:rPr lang="en-US" altLang="ko-KR" sz="4800" spc="-100" dirty="0">
                <a:solidFill>
                  <a:schemeClr val="bg1"/>
                </a:solidFill>
                <a:latin typeface="HY헤드라인M"/>
                <a:ea typeface="HY헤드라인M"/>
              </a:rPr>
            </a:br>
            <a:r>
              <a:rPr lang="en-US" altLang="ko-KR" sz="4800" spc="-100" dirty="0">
                <a:solidFill>
                  <a:schemeClr val="bg1"/>
                </a:solidFill>
                <a:latin typeface="HY헤드라인M"/>
                <a:ea typeface="HY헤드라인M"/>
              </a:rPr>
              <a:t>e-mail  :  smmm@savethelif.io</a:t>
            </a:r>
            <a:br>
              <a:rPr lang="en-US" altLang="ko-KR" sz="4800" spc="-100" dirty="0">
                <a:solidFill>
                  <a:schemeClr val="bg1"/>
                </a:solidFill>
                <a:latin typeface="HY헤드라인M"/>
                <a:ea typeface="HY헤드라인M"/>
              </a:rPr>
            </a:br>
            <a:endParaRPr lang="en-US" altLang="ko-KR" sz="4800" spc="-100" dirty="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>
          <a:xfrm>
            <a:off x="0" y="0"/>
            <a:ext cx="32404050" cy="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>
          <a:xfrm>
            <a:off x="0" y="0"/>
            <a:ext cx="32404050" cy="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>
          <a:xfrm>
            <a:off x="0" y="0"/>
            <a:ext cx="32404050" cy="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>
          <a:xfrm>
            <a:off x="0" y="0"/>
            <a:ext cx="32404050" cy="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>
          <a:xfrm>
            <a:off x="0" y="0"/>
            <a:ext cx="32404050" cy="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>
          <a:xfrm>
            <a:off x="0" y="923925"/>
            <a:ext cx="32404050" cy="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ko-KR" sz="1800" b="0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0" y="42480000"/>
            <a:ext cx="32400000" cy="720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wrap="none" lIns="179999" tIns="179999" rIns="179999" bIns="179999" anchor="ctr">
            <a:noAutofit/>
          </a:bodyPr>
          <a:lstStyle/>
          <a:p>
            <a:pPr algn="r">
              <a:defRPr/>
            </a:pPr>
            <a:r>
              <a:rPr lang="ko-KR" altLang="en-US" sz="2800">
                <a:solidFill>
                  <a:schemeClr val="bg1"/>
                </a:solidFill>
                <a:latin typeface="+mn-ea"/>
              </a:rPr>
              <a:t>소속</a:t>
            </a:r>
            <a:r>
              <a:rPr lang="en-US" altLang="ko-KR" sz="2800">
                <a:solidFill>
                  <a:schemeClr val="bg1"/>
                </a:solidFill>
                <a:latin typeface="+mn-ea"/>
              </a:rPr>
              <a:t> / (043-0000-0000)</a:t>
            </a:r>
            <a:endParaRPr lang="ko-KR" altLang="en-US" sz="28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0" y="7020000"/>
            <a:ext cx="32400000" cy="18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lIns="179999" tIns="179999" rIns="179999" bIns="179999" anchor="ctr">
            <a:noAutofit/>
          </a:bodyPr>
          <a:lstStyle/>
          <a:p>
            <a:pPr algn="r">
              <a:defRPr/>
            </a:pPr>
            <a:endParaRPr lang="ko-KR" altLang="en-US" sz="28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0000" y="7740000"/>
            <a:ext cx="31320000" cy="4222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2160000" tIns="1260000" rIns="719999" bIns="359999" anchor="t"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3200" dirty="0"/>
              <a:t>본 논문은 </a:t>
            </a:r>
            <a:r>
              <a:rPr lang="ko-KR" altLang="en-US" sz="3200" dirty="0" err="1"/>
              <a:t>딥러닝의</a:t>
            </a:r>
            <a:r>
              <a:rPr lang="ko-KR" altLang="en-US" sz="3200" dirty="0"/>
              <a:t> 전이 학습 기법을 활용하여 흉부 </a:t>
            </a:r>
            <a:r>
              <a:rPr lang="en-US" altLang="ko-KR" sz="3200" dirty="0"/>
              <a:t>X</a:t>
            </a:r>
            <a:r>
              <a:rPr lang="ko-KR" altLang="en-US" sz="3200" dirty="0"/>
              <a:t>선 영상을 기반으로 폐렴을 진단하는 모델을 개발하였습니다</a:t>
            </a:r>
            <a:r>
              <a:rPr lang="en-US" altLang="ko-KR" sz="3200" dirty="0"/>
              <a:t>. </a:t>
            </a:r>
            <a:r>
              <a:rPr lang="ko-KR" altLang="en-US" sz="3200" dirty="0"/>
              <a:t>데이터 불균형 문제를 해결하기 위해 폐렴 데이터</a:t>
            </a:r>
            <a:r>
              <a:rPr lang="en-US" altLang="ko-KR" sz="3200" dirty="0"/>
              <a:t>(</a:t>
            </a:r>
            <a:r>
              <a:rPr lang="ko-KR" altLang="en-US" sz="3200" dirty="0"/>
              <a:t>양성 클래스</a:t>
            </a:r>
            <a:r>
              <a:rPr lang="en-US" altLang="ko-KR" sz="3200" dirty="0"/>
              <a:t>)</a:t>
            </a:r>
            <a:r>
              <a:rPr lang="ko-KR" altLang="en-US" sz="3200" dirty="0"/>
              <a:t>를 </a:t>
            </a:r>
            <a:r>
              <a:rPr lang="ko-KR" altLang="en-US" sz="3200" dirty="0" err="1"/>
              <a:t>오버샘플링하여</a:t>
            </a:r>
            <a:r>
              <a:rPr lang="ko-KR" altLang="en-US" sz="3200" dirty="0"/>
              <a:t> 데이터셋의 균형을 맞추었으며</a:t>
            </a:r>
            <a:r>
              <a:rPr lang="en-US" altLang="ko-KR" sz="3200" dirty="0"/>
              <a:t>, </a:t>
            </a:r>
            <a:r>
              <a:rPr lang="ko-KR" altLang="en-US" sz="3200" dirty="0"/>
              <a:t>데이터 증강은 좌우 반전만 적용하였습니다</a:t>
            </a:r>
            <a:r>
              <a:rPr lang="en-US" altLang="ko-KR" sz="3200" dirty="0"/>
              <a:t>. ResNet18 </a:t>
            </a:r>
            <a:r>
              <a:rPr lang="ko-KR" altLang="en-US" sz="3200" dirty="0"/>
              <a:t>모델을 사용하였고</a:t>
            </a:r>
            <a:r>
              <a:rPr lang="en-US" altLang="ko-KR" sz="3200" dirty="0"/>
              <a:t>, ImageNet</a:t>
            </a:r>
            <a:r>
              <a:rPr lang="ko-KR" altLang="en-US" sz="3200" dirty="0"/>
              <a:t>으로 사전 학습된 가중치를 이용하여 </a:t>
            </a:r>
            <a:r>
              <a:rPr lang="ko-KR" altLang="en-US" sz="3200" dirty="0" err="1"/>
              <a:t>파인튜닝을</a:t>
            </a:r>
            <a:r>
              <a:rPr lang="ko-KR" altLang="en-US" sz="3200" dirty="0"/>
              <a:t> 진행하였습니다</a:t>
            </a:r>
            <a:r>
              <a:rPr lang="en-US" altLang="ko-KR" sz="3200" dirty="0"/>
              <a:t>. </a:t>
            </a:r>
            <a:r>
              <a:rPr lang="ko-KR" altLang="en-US" sz="3200" dirty="0"/>
              <a:t>그 결과</a:t>
            </a:r>
            <a:r>
              <a:rPr lang="en-US" altLang="ko-KR" sz="3200" dirty="0"/>
              <a:t>, </a:t>
            </a:r>
            <a:r>
              <a:rPr lang="ko-KR" altLang="en-US" sz="3200" dirty="0"/>
              <a:t>검증 정확도 </a:t>
            </a:r>
            <a:r>
              <a:rPr lang="en-US" altLang="ko-KR" sz="3200" dirty="0"/>
              <a:t>91.87%</a:t>
            </a:r>
            <a:r>
              <a:rPr lang="ko-KR" altLang="en-US" sz="3200" dirty="0"/>
              <a:t>를 달성하였으며</a:t>
            </a:r>
            <a:r>
              <a:rPr lang="en-US" altLang="ko-KR" sz="3200" dirty="0"/>
              <a:t>, </a:t>
            </a:r>
            <a:r>
              <a:rPr lang="ko-KR" altLang="en-US" sz="3200" dirty="0"/>
              <a:t>정밀도</a:t>
            </a:r>
            <a:r>
              <a:rPr lang="en-US" altLang="ko-KR" sz="3200" dirty="0"/>
              <a:t>, </a:t>
            </a:r>
            <a:r>
              <a:rPr lang="ko-KR" altLang="en-US" sz="3200" dirty="0" err="1"/>
              <a:t>재현율</a:t>
            </a:r>
            <a:r>
              <a:rPr lang="en-US" altLang="ko-KR" sz="3200" dirty="0"/>
              <a:t>, F1 </a:t>
            </a:r>
            <a:r>
              <a:rPr lang="ko-KR" altLang="en-US" sz="3200" dirty="0"/>
              <a:t>스코어 등 다양한 평가지표를 통해 모델의 성능을 평가하였습니다</a:t>
            </a:r>
            <a:r>
              <a:rPr lang="en-US" altLang="ko-KR" sz="3200" dirty="0"/>
              <a:t>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0000" y="7740000"/>
            <a:ext cx="31320000" cy="108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lIns="359999" tIns="0" rIns="359999" bIns="0" anchor="ctr">
            <a:noAutofit/>
          </a:bodyPr>
          <a:lstStyle/>
          <a:p>
            <a:pPr lvl="0">
              <a:defRPr/>
            </a:pPr>
            <a:r>
              <a:rPr lang="ko-KR" altLang="en-US" sz="4000">
                <a:solidFill>
                  <a:schemeClr val="bg2"/>
                </a:solidFill>
                <a:latin typeface="Arial Black"/>
              </a:rPr>
              <a:t>요약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6263" y="12248792"/>
            <a:ext cx="31320000" cy="13366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2160000" tIns="1439999" rIns="15120000" bIns="359999" anchor="t">
            <a:noAutofit/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2800" spc="-10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800" spc="-10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800" spc="-10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800" spc="-10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800" spc="-10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800" spc="-10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800" spc="-100">
              <a:latin typeface="+mn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3613" y="12241660"/>
            <a:ext cx="31320000" cy="108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lIns="359999" tIns="0" rIns="359999" bIns="0" anchor="ctr">
            <a:noAutofit/>
          </a:bodyPr>
          <a:lstStyle/>
          <a:p>
            <a:pPr lvl="0">
              <a:defRPr/>
            </a:pPr>
            <a:r>
              <a:rPr lang="ko-KR" altLang="en-US" sz="4000">
                <a:solidFill>
                  <a:schemeClr val="bg2"/>
                </a:solidFill>
                <a:latin typeface="HY헤드라인M"/>
                <a:ea typeface="HY헤드라인M"/>
              </a:rPr>
              <a:t>서론 </a:t>
            </a:r>
            <a:r>
              <a:rPr lang="en-US" altLang="ko-KR" sz="4000">
                <a:solidFill>
                  <a:schemeClr val="bg2"/>
                </a:solidFill>
                <a:latin typeface="HY헤드라인M"/>
                <a:ea typeface="HY헤드라인M"/>
              </a:rPr>
              <a:t>&amp;</a:t>
            </a:r>
            <a:r>
              <a:rPr lang="ko-KR" altLang="en-US" sz="4000">
                <a:solidFill>
                  <a:schemeClr val="bg2"/>
                </a:solidFill>
                <a:latin typeface="HY헤드라인M"/>
                <a:ea typeface="HY헤드라인M"/>
              </a:rPr>
              <a:t>  시스템 구현 방법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40000" y="26960550"/>
            <a:ext cx="31320000" cy="11358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2160000" tIns="1439999" rIns="719999" bIns="359999" anchor="t">
            <a:noAutofit/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2800" spc="-10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40000" y="39747952"/>
            <a:ext cx="31320000" cy="201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2160000" tIns="1439999" rIns="719999" bIns="359999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endParaRPr lang="en-US" altLang="ko-KR" sz="3200" spc="-10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40000" y="38676384"/>
            <a:ext cx="31320000" cy="108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lIns="359999" tIns="0" rIns="359999" bIns="0" anchor="ctr">
            <a:noAutofit/>
          </a:bodyPr>
          <a:lstStyle/>
          <a:p>
            <a:pPr lvl="0">
              <a:defRPr/>
            </a:pPr>
            <a:r>
              <a:rPr lang="ko-KR" altLang="en-US" sz="4000">
                <a:solidFill>
                  <a:schemeClr val="bg2"/>
                </a:solidFill>
                <a:latin typeface="HY헤드라인M"/>
                <a:ea typeface="HY헤드라인M"/>
              </a:rPr>
              <a:t>결론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40000" y="25888980"/>
            <a:ext cx="31320000" cy="108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lIns="359999" tIns="0" rIns="359999" bIns="0" anchor="ctr">
            <a:noAutofit/>
          </a:bodyPr>
          <a:lstStyle/>
          <a:p>
            <a:pPr lvl="0">
              <a:defRPr/>
            </a:pPr>
            <a:r>
              <a:rPr lang="ko-KR" altLang="en-US" sz="4000">
                <a:solidFill>
                  <a:schemeClr val="bg2"/>
                </a:solidFill>
                <a:latin typeface="HY헤드라인M"/>
                <a:ea typeface="HY헤드라인M"/>
              </a:rPr>
              <a:t>실험 및 분석 결과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>
          <a:xfrm>
            <a:off x="0" y="0"/>
            <a:ext cx="32404050" cy="457200"/>
          </a:xfrm>
          <a:prstGeom prst="rect">
            <a:avLst/>
          </a:prstGeom>
          <a:solidFill>
            <a:srgbClr val="FFFFFF"/>
          </a:solidFill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>
          <a:xfrm>
            <a:off x="0" y="0"/>
            <a:ext cx="32404050" cy="457200"/>
          </a:xfrm>
          <a:prstGeom prst="rect">
            <a:avLst/>
          </a:prstGeom>
          <a:solidFill>
            <a:srgbClr val="FFFFFF"/>
          </a:solidFill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>
          <a:xfrm>
            <a:off x="0" y="0"/>
            <a:ext cx="32404050" cy="457200"/>
          </a:xfrm>
          <a:prstGeom prst="rect">
            <a:avLst/>
          </a:prstGeom>
          <a:solidFill>
            <a:srgbClr val="FFFFFF"/>
          </a:solidFill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80345" y="39892732"/>
            <a:ext cx="308159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dirty="0"/>
              <a:t> 본 연구에서는 </a:t>
            </a:r>
            <a:r>
              <a:rPr lang="ko-KR" altLang="en-US" sz="3200" dirty="0" err="1"/>
              <a:t>딥러닝의</a:t>
            </a:r>
            <a:r>
              <a:rPr lang="ko-KR" altLang="en-US" sz="3200" dirty="0"/>
              <a:t> 전이 학습과 </a:t>
            </a:r>
            <a:r>
              <a:rPr lang="ko-KR" altLang="en-US" sz="3200" dirty="0" err="1"/>
              <a:t>파인튜닝</a:t>
            </a:r>
            <a:r>
              <a:rPr lang="ko-KR" altLang="en-US" sz="3200" dirty="0"/>
              <a:t> 기법을 활용하여 흉부 </a:t>
            </a:r>
            <a:r>
              <a:rPr lang="en-US" altLang="ko-KR" sz="3200" dirty="0"/>
              <a:t>X</a:t>
            </a:r>
            <a:r>
              <a:rPr lang="ko-KR" altLang="en-US" sz="3200" dirty="0"/>
              <a:t>선 기반 폐렴 진단 모델을 개발하였다</a:t>
            </a:r>
            <a:r>
              <a:rPr lang="en-US" altLang="ko-KR" sz="3200" dirty="0"/>
              <a:t>. </a:t>
            </a:r>
            <a:r>
              <a:rPr lang="ko-KR" altLang="en-US" sz="3200" dirty="0"/>
              <a:t>데이터 불균형 문제를 </a:t>
            </a:r>
            <a:r>
              <a:rPr lang="ko-KR" altLang="en-US" sz="3200" dirty="0" err="1"/>
              <a:t>언더샘플링을</a:t>
            </a:r>
            <a:r>
              <a:rPr lang="ko-KR" altLang="en-US" sz="3200" dirty="0"/>
              <a:t> 통해 해결하였으며</a:t>
            </a:r>
            <a:r>
              <a:rPr lang="en-US" altLang="ko-KR" sz="3200" dirty="0"/>
              <a:t>, </a:t>
            </a:r>
            <a:r>
              <a:rPr lang="ko-KR" altLang="en-US" sz="3200" dirty="0"/>
              <a:t>의료 영상의 특성을 고려한 최소한의 데이터 증강 기법을 적용하였다</a:t>
            </a:r>
            <a:r>
              <a:rPr lang="en-US" altLang="ko-KR" sz="3200" dirty="0"/>
              <a:t>. </a:t>
            </a:r>
            <a:r>
              <a:rPr lang="ko-KR" altLang="en-US" sz="3200" dirty="0"/>
              <a:t>그 결과</a:t>
            </a:r>
            <a:r>
              <a:rPr lang="en-US" altLang="ko-KR" sz="3200" dirty="0"/>
              <a:t>, </a:t>
            </a:r>
            <a:r>
              <a:rPr lang="ko-KR" altLang="en-US" sz="3200" dirty="0"/>
              <a:t>검증 정확도 </a:t>
            </a:r>
            <a:r>
              <a:rPr lang="en-US" altLang="ko-KR" sz="3200" dirty="0"/>
              <a:t>91.87%, AUC </a:t>
            </a:r>
            <a:r>
              <a:rPr lang="ko-KR" altLang="en-US" sz="3200" dirty="0"/>
              <a:t>값 </a:t>
            </a:r>
            <a:r>
              <a:rPr lang="en-US" altLang="ko-KR" sz="3200" dirty="0"/>
              <a:t>0.97 </a:t>
            </a:r>
            <a:r>
              <a:rPr lang="ko-KR" altLang="en-US" sz="3200" dirty="0"/>
              <a:t>등 우수한 성능을 달성하였다</a:t>
            </a:r>
            <a:r>
              <a:rPr lang="en-US" altLang="ko-KR" sz="3200" dirty="0"/>
              <a:t>.</a:t>
            </a:r>
          </a:p>
          <a:p>
            <a:pPr lvl="0">
              <a:defRPr/>
            </a:pPr>
            <a:r>
              <a:rPr lang="ko-KR" altLang="en-US" sz="3200" dirty="0"/>
              <a:t>이는 딥러닝 모델이 폐렴 진단에 효과적으로 활용될 수 있음을 보여주며</a:t>
            </a:r>
            <a:r>
              <a:rPr lang="en-US" altLang="ko-KR" sz="3200" dirty="0"/>
              <a:t>, </a:t>
            </a:r>
            <a:r>
              <a:rPr lang="ko-KR" altLang="en-US" sz="3200" dirty="0"/>
              <a:t>실제 의료 현장에서의 적용 가능성을 높이는 데 기여할 것으로 기대된다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11088688" y="27003300"/>
            <a:ext cx="769" cy="1133372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1315364" y="27003300"/>
            <a:ext cx="769" cy="1130525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11088689" y="27046842"/>
            <a:ext cx="769" cy="1133372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21315364" y="27046842"/>
            <a:ext cx="769" cy="1130525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1593852" y="27944410"/>
            <a:ext cx="102321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 dirty="0"/>
              <a:t>3. </a:t>
            </a:r>
            <a:r>
              <a:rPr lang="ko-KR" altLang="en-US" sz="3600" b="1" dirty="0" err="1"/>
              <a:t>고촬</a:t>
            </a:r>
            <a:endParaRPr lang="en-US" altLang="ko-KR" sz="3600" b="1" dirty="0"/>
          </a:p>
        </p:txBody>
      </p:sp>
      <p:cxnSp>
        <p:nvCxnSpPr>
          <p:cNvPr id="202" name="직선 연결선 201"/>
          <p:cNvCxnSpPr/>
          <p:nvPr/>
        </p:nvCxnSpPr>
        <p:spPr>
          <a:xfrm>
            <a:off x="11142344" y="13323400"/>
            <a:ext cx="0" cy="1231336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1065426" y="13694871"/>
            <a:ext cx="95193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 dirty="0"/>
              <a:t>1. </a:t>
            </a:r>
            <a:r>
              <a:rPr lang="ko-KR" altLang="en-US" sz="3600" b="1" dirty="0"/>
              <a:t>서론</a:t>
            </a:r>
          </a:p>
          <a:p>
            <a:pPr lvl="0">
              <a:defRPr/>
            </a:pPr>
            <a:endParaRPr lang="ko-KR" altLang="en-US" sz="3600" b="1" dirty="0"/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>
          <a:xfrm>
            <a:off x="0" y="0"/>
            <a:ext cx="324040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>
          <a:xfrm>
            <a:off x="0" y="0"/>
            <a:ext cx="324040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>
          <a:xfrm>
            <a:off x="0" y="0"/>
            <a:ext cx="324040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5" name="Rectangle 27"/>
          <p:cNvSpPr>
            <a:spLocks noChangeArrowheads="1"/>
          </p:cNvSpPr>
          <p:nvPr/>
        </p:nvSpPr>
        <p:spPr>
          <a:xfrm>
            <a:off x="0" y="0"/>
            <a:ext cx="324040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6" name="Rectangle 30"/>
          <p:cNvSpPr>
            <a:spLocks noChangeArrowheads="1"/>
          </p:cNvSpPr>
          <p:nvPr/>
        </p:nvSpPr>
        <p:spPr>
          <a:xfrm>
            <a:off x="0" y="0"/>
            <a:ext cx="324040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>
          <a:xfrm>
            <a:off x="152400" y="152400"/>
            <a:ext cx="324040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9" name="Rectangle 43"/>
          <p:cNvSpPr>
            <a:spLocks noChangeArrowheads="1"/>
          </p:cNvSpPr>
          <p:nvPr/>
        </p:nvSpPr>
        <p:spPr>
          <a:xfrm>
            <a:off x="304800" y="304800"/>
            <a:ext cx="324040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cxnSp>
        <p:nvCxnSpPr>
          <p:cNvPr id="117" name="직선 연결선 116"/>
          <p:cNvCxnSpPr/>
          <p:nvPr/>
        </p:nvCxnSpPr>
        <p:spPr>
          <a:xfrm>
            <a:off x="21284876" y="13323400"/>
            <a:ext cx="0" cy="1231336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65"/>
          <p:cNvSpPr>
            <a:spLocks noChangeArrowheads="1"/>
          </p:cNvSpPr>
          <p:nvPr/>
        </p:nvSpPr>
        <p:spPr>
          <a:xfrm>
            <a:off x="0" y="0"/>
            <a:ext cx="3240405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3" name="Rectangle 67"/>
          <p:cNvSpPr>
            <a:spLocks noChangeArrowheads="1"/>
          </p:cNvSpPr>
          <p:nvPr/>
        </p:nvSpPr>
        <p:spPr>
          <a:xfrm>
            <a:off x="152400" y="152400"/>
            <a:ext cx="3240405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1" name="Rectangle 72"/>
          <p:cNvSpPr>
            <a:spLocks noChangeArrowheads="1"/>
          </p:cNvSpPr>
          <p:nvPr/>
        </p:nvSpPr>
        <p:spPr>
          <a:xfrm>
            <a:off x="6409178" y="5840535"/>
            <a:ext cx="3240405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3" name="Rectangle 74"/>
          <p:cNvSpPr>
            <a:spLocks noChangeArrowheads="1"/>
          </p:cNvSpPr>
          <p:nvPr/>
        </p:nvSpPr>
        <p:spPr>
          <a:xfrm>
            <a:off x="-258785" y="152400"/>
            <a:ext cx="3240405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5" name="Rectangle 76"/>
          <p:cNvSpPr>
            <a:spLocks noChangeArrowheads="1"/>
          </p:cNvSpPr>
          <p:nvPr/>
        </p:nvSpPr>
        <p:spPr>
          <a:xfrm>
            <a:off x="0" y="0"/>
            <a:ext cx="3240405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7" name="Rectangle 78"/>
          <p:cNvSpPr>
            <a:spLocks noChangeArrowheads="1"/>
          </p:cNvSpPr>
          <p:nvPr/>
        </p:nvSpPr>
        <p:spPr>
          <a:xfrm>
            <a:off x="-39688" y="355448"/>
            <a:ext cx="3240405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111657" y="14488682"/>
            <a:ext cx="10106868" cy="741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/>
              <a:t> 폐렴은 폐의 염증을 유발하는 감염성 질환으로</a:t>
            </a:r>
            <a:r>
              <a:rPr lang="en-US" altLang="ko-KR" sz="2800" dirty="0"/>
              <a:t>, </a:t>
            </a:r>
            <a:r>
              <a:rPr lang="ko-KR" altLang="en-US" sz="2800" dirty="0"/>
              <a:t>신속한 진단과 치료가 필요하다</a:t>
            </a:r>
            <a:r>
              <a:rPr lang="en-US" altLang="ko-KR" sz="2800" dirty="0"/>
              <a:t>. </a:t>
            </a:r>
            <a:r>
              <a:rPr lang="ko-KR" altLang="en-US" sz="2800" dirty="0"/>
              <a:t>흉부 </a:t>
            </a:r>
            <a:r>
              <a:rPr lang="en-US" altLang="ko-KR" sz="2800" dirty="0"/>
              <a:t>X</a:t>
            </a:r>
            <a:r>
              <a:rPr lang="ko-KR" altLang="en-US" sz="2800" dirty="0"/>
              <a:t>선 영상은 폐렴 진단에 있어 가장 일반적으로 사용되는 영상 기법이지만</a:t>
            </a:r>
            <a:r>
              <a:rPr lang="en-US" altLang="ko-KR" sz="2800" dirty="0"/>
              <a:t>, </a:t>
            </a:r>
            <a:r>
              <a:rPr lang="ko-KR" altLang="en-US" sz="2800" dirty="0"/>
              <a:t>영상 판독에는 전문의의 경험이 필요하고 시간 소모적이다</a:t>
            </a:r>
            <a:r>
              <a:rPr lang="en-US" altLang="ko-KR" sz="2800" dirty="0"/>
              <a:t>. </a:t>
            </a:r>
            <a:r>
              <a:rPr lang="ko-KR" altLang="en-US" sz="2800" dirty="0"/>
              <a:t>딥러닝 기술의 발전으로 의료 영상 분석에 인공지능을 적용하여 진단의 효율성과 정확성을 향상시키는 연구가 활발히 진행되고 있다</a:t>
            </a:r>
            <a:r>
              <a:rPr lang="en-US" altLang="ko-KR" sz="2800" dirty="0"/>
              <a:t>.</a:t>
            </a:r>
          </a:p>
          <a:p>
            <a:pPr lvl="0">
              <a:defRPr/>
            </a:pPr>
            <a:r>
              <a:rPr lang="en-US" altLang="ko-KR" sz="2800" dirty="0"/>
              <a:t> </a:t>
            </a:r>
            <a:r>
              <a:rPr lang="ko-KR" altLang="en-US" sz="2800" dirty="0"/>
              <a:t>기존의 의료 영상 분류 작업에서는 다양한 딥러닝 아키텍처가 적용되어 왔다</a:t>
            </a:r>
            <a:r>
              <a:rPr lang="en-US" altLang="ko-KR" sz="2800" dirty="0"/>
              <a:t>. </a:t>
            </a:r>
            <a:r>
              <a:rPr lang="ko-KR" altLang="en-US" sz="2800" dirty="0"/>
              <a:t>특히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VGGNet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ResNet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DenseNet</a:t>
            </a:r>
            <a:r>
              <a:rPr lang="ko-KR" altLang="en-US" sz="2800" dirty="0"/>
              <a:t>과 같은 </a:t>
            </a:r>
            <a:r>
              <a:rPr lang="ko-KR" altLang="en-US" sz="2800" dirty="0" err="1"/>
              <a:t>합성곱</a:t>
            </a:r>
            <a:r>
              <a:rPr lang="ko-KR" altLang="en-US" sz="2800" dirty="0"/>
              <a:t> 신경망</a:t>
            </a:r>
            <a:r>
              <a:rPr lang="en-US" altLang="ko-KR" sz="2800" dirty="0"/>
              <a:t>(CNN)</a:t>
            </a:r>
            <a:r>
              <a:rPr lang="ko-KR" altLang="en-US" sz="2800" dirty="0"/>
              <a:t>은 이미지 인식 분야에서 우수한 성능을 보여주었다</a:t>
            </a:r>
            <a:r>
              <a:rPr lang="en-US" altLang="ko-KR" sz="2800" dirty="0"/>
              <a:t>. </a:t>
            </a:r>
            <a:r>
              <a:rPr lang="ko-KR" altLang="en-US" sz="2800" dirty="0"/>
              <a:t>그러나 의료 영상 데이터는 일반적으로 데이터의 양이 부족하고</a:t>
            </a:r>
            <a:r>
              <a:rPr lang="en-US" altLang="ko-KR" sz="2800" dirty="0"/>
              <a:t>, </a:t>
            </a:r>
            <a:r>
              <a:rPr lang="ko-KR" altLang="en-US" sz="2800" dirty="0"/>
              <a:t>클래스 불균형 문제가 발생하기 쉽다</a:t>
            </a:r>
            <a:r>
              <a:rPr lang="en-US" altLang="ko-KR" sz="2800" dirty="0"/>
              <a:t>. </a:t>
            </a:r>
            <a:r>
              <a:rPr lang="ko-KR" altLang="en-US" sz="2800" dirty="0"/>
              <a:t>이를 해결하기 위해 전이 학습과 </a:t>
            </a:r>
            <a:r>
              <a:rPr lang="ko-KR" altLang="en-US" sz="2800" dirty="0" err="1"/>
              <a:t>파인튜닝</a:t>
            </a:r>
            <a:r>
              <a:rPr lang="ko-KR" altLang="en-US" sz="2800" dirty="0"/>
              <a:t> 기법이 널리 사용되고 있다</a:t>
            </a:r>
            <a:r>
              <a:rPr lang="en-US" altLang="ko-KR" sz="2800" dirty="0"/>
              <a:t>.</a:t>
            </a:r>
          </a:p>
          <a:p>
            <a:pPr lvl="0">
              <a:defRPr/>
            </a:pPr>
            <a:r>
              <a:rPr lang="en-US" altLang="ko-KR" sz="2800" dirty="0"/>
              <a:t> </a:t>
            </a:r>
            <a:r>
              <a:rPr lang="ko-KR" altLang="en-US" sz="2800" dirty="0"/>
              <a:t>본 연구의 목적은 </a:t>
            </a:r>
            <a:r>
              <a:rPr lang="ko-KR" altLang="en-US" sz="2800" dirty="0" err="1"/>
              <a:t>딥러닝의</a:t>
            </a:r>
            <a:r>
              <a:rPr lang="ko-KR" altLang="en-US" sz="2800" dirty="0"/>
              <a:t> 전이 학습과 </a:t>
            </a:r>
            <a:r>
              <a:rPr lang="ko-KR" altLang="en-US" sz="2800" dirty="0" err="1"/>
              <a:t>파인튜닝</a:t>
            </a:r>
            <a:r>
              <a:rPr lang="ko-KR" altLang="en-US" sz="2800" dirty="0"/>
              <a:t> 기법을 활용하여 흉부 </a:t>
            </a:r>
            <a:r>
              <a:rPr lang="en-US" altLang="ko-KR" sz="2800" dirty="0"/>
              <a:t>X</a:t>
            </a:r>
            <a:r>
              <a:rPr lang="ko-KR" altLang="en-US" sz="2800" dirty="0"/>
              <a:t>선 영상을 기반으로 폐렴을 효과적으로 진단하는 모델을 개발하는 것이다</a:t>
            </a:r>
            <a:r>
              <a:rPr lang="en-US" altLang="ko-KR" sz="2800" dirty="0"/>
              <a:t>. </a:t>
            </a:r>
            <a:r>
              <a:rPr lang="ko-KR" altLang="en-US" sz="2800" dirty="0"/>
              <a:t>특히</a:t>
            </a:r>
            <a:r>
              <a:rPr lang="en-US" altLang="ko-KR" sz="2800" dirty="0"/>
              <a:t>, </a:t>
            </a:r>
            <a:r>
              <a:rPr lang="ko-KR" altLang="en-US" sz="2800" dirty="0"/>
              <a:t>데이터 불균형 문제를 해결하고 최소한의 데이터 증강 기법을 적용하여 실제 의료 현장에서의 적용 가능성을 높이고자 한다</a:t>
            </a:r>
            <a:r>
              <a:rPr lang="en-US" altLang="ko-KR" sz="2800" dirty="0"/>
              <a:t>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2293942" y="23488773"/>
            <a:ext cx="8122419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179999" tIns="179999" rIns="179999" bIns="179999" anchor="ctr">
            <a:noAutofit/>
          </a:bodyPr>
          <a:lstStyle/>
          <a:p>
            <a:pPr algn="ctr">
              <a:defRPr/>
            </a:pPr>
            <a:r>
              <a:rPr lang="ko-KR" altLang="en-US" sz="2400" b="1" dirty="0">
                <a:latin typeface="+mn-ea"/>
              </a:rPr>
              <a:t>표</a:t>
            </a:r>
            <a:r>
              <a:rPr lang="en-US" altLang="ko-KR" sz="2400" b="1" dirty="0">
                <a:latin typeface="+mn-ea"/>
              </a:rPr>
              <a:t>. 1 </a:t>
            </a:r>
            <a:r>
              <a:rPr lang="ko-KR" altLang="en-US" sz="2400" b="1" dirty="0"/>
              <a:t>데이터 불균형 처리를 위한 두 방법의 정확도 차이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1532372" y="29310741"/>
            <a:ext cx="10106868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dirty="0"/>
              <a:t> 두 번째 방법이 첫 번째 방법보다 우수한 성능을 보인 것은 의료 영상의 특성과 관련이 있다</a:t>
            </a:r>
            <a:r>
              <a:rPr lang="en-US" altLang="ko-KR" sz="3200" dirty="0"/>
              <a:t>. </a:t>
            </a:r>
            <a:r>
              <a:rPr lang="ko-KR" altLang="en-US" sz="3200" dirty="0"/>
              <a:t>흉부 </a:t>
            </a:r>
            <a:r>
              <a:rPr lang="en-US" altLang="ko-KR" sz="3200" dirty="0"/>
              <a:t>X</a:t>
            </a:r>
            <a:r>
              <a:rPr lang="ko-KR" altLang="en-US" sz="3200" dirty="0"/>
              <a:t>선 이미지는 해부학적 구조가 일정하고</a:t>
            </a:r>
            <a:r>
              <a:rPr lang="en-US" altLang="ko-KR" sz="3200" dirty="0"/>
              <a:t>, </a:t>
            </a:r>
            <a:r>
              <a:rPr lang="ko-KR" altLang="en-US" sz="3200" dirty="0"/>
              <a:t>흑백 이미지이기 때문에 과도한 데이터 증강이 오히려 성능 저하를 유발할 수 있다</a:t>
            </a:r>
            <a:r>
              <a:rPr lang="en-US" altLang="ko-KR" sz="3200" dirty="0"/>
              <a:t>. </a:t>
            </a:r>
            <a:r>
              <a:rPr lang="ko-KR" altLang="en-US" sz="3200" dirty="0"/>
              <a:t>최소한의 증강 기법을 적용함으로써 모델이 원본 데이터의 특성을 잘 학습할 수 있었다</a:t>
            </a:r>
            <a:r>
              <a:rPr lang="en-US" altLang="ko-KR" sz="3200" dirty="0"/>
              <a:t>.</a:t>
            </a:r>
          </a:p>
          <a:p>
            <a:pPr lvl="0">
              <a:defRPr/>
            </a:pPr>
            <a:r>
              <a:rPr lang="ko-KR" altLang="en-US" sz="3200" dirty="0"/>
              <a:t>또한</a:t>
            </a:r>
            <a:r>
              <a:rPr lang="en-US" altLang="ko-KR" sz="3200" dirty="0"/>
              <a:t>, </a:t>
            </a:r>
            <a:r>
              <a:rPr lang="ko-KR" altLang="en-US" sz="3200" dirty="0" err="1"/>
              <a:t>언더샘플링을</a:t>
            </a:r>
            <a:r>
              <a:rPr lang="ko-KR" altLang="en-US" sz="3200" dirty="0"/>
              <a:t> 통해 데이터 불균형 문제를 해결하였으나</a:t>
            </a:r>
            <a:r>
              <a:rPr lang="en-US" altLang="ko-KR" sz="3200" dirty="0"/>
              <a:t>, </a:t>
            </a:r>
            <a:r>
              <a:rPr lang="ko-KR" altLang="en-US" sz="3200" dirty="0"/>
              <a:t>이는 정상 데이터의 일부를 사용하지 않게 되어 정보 손실이 발생할 수 있다</a:t>
            </a:r>
            <a:r>
              <a:rPr lang="en-US" altLang="ko-KR" sz="3200" dirty="0"/>
              <a:t>. </a:t>
            </a:r>
            <a:r>
              <a:rPr lang="ko-KR" altLang="en-US" sz="3200" dirty="0"/>
              <a:t>그러나 모델의 성능 향상을 위해 필요한 선택이었다</a:t>
            </a:r>
            <a:r>
              <a:rPr lang="en-US" altLang="ko-KR" sz="3200" dirty="0"/>
              <a:t>.</a:t>
            </a:r>
          </a:p>
          <a:p>
            <a:pPr lvl="0">
              <a:defRPr/>
            </a:pPr>
            <a:r>
              <a:rPr lang="ko-KR" altLang="en-US" sz="3200" dirty="0"/>
              <a:t>훈련 정확도와 검증 정확도의 차이가 존재하여 약간의 </a:t>
            </a:r>
            <a:r>
              <a:rPr lang="ko-KR" altLang="en-US" sz="3200" dirty="0" err="1"/>
              <a:t>과적합</a:t>
            </a:r>
            <a:r>
              <a:rPr lang="ko-KR" altLang="en-US" sz="3200" dirty="0"/>
              <a:t> 가능성이 있지만</a:t>
            </a:r>
            <a:r>
              <a:rPr lang="en-US" altLang="ko-KR" sz="3200" dirty="0"/>
              <a:t>, </a:t>
            </a:r>
            <a:r>
              <a:rPr lang="ko-KR" altLang="en-US" sz="3200" dirty="0"/>
              <a:t>검증 정확도가 안정적으로 유지되어 모델의 일반화 성능은 양호하다고 판단된다</a:t>
            </a:r>
            <a:r>
              <a:rPr lang="en-US" altLang="ko-KR" sz="3200" dirty="0"/>
              <a:t>.</a:t>
            </a:r>
            <a:endParaRPr lang="ko-KR" altLang="en-US" sz="2800" dirty="0"/>
          </a:p>
        </p:txBody>
      </p:sp>
      <p:sp>
        <p:nvSpPr>
          <p:cNvPr id="81" name="TextBox 80"/>
          <p:cNvSpPr txBox="1"/>
          <p:nvPr/>
        </p:nvSpPr>
        <p:spPr>
          <a:xfrm>
            <a:off x="2557367" y="32367956"/>
            <a:ext cx="671517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179999" tIns="179999" rIns="179999" bIns="179999" anchor="ctr">
            <a:noAutofit/>
          </a:bodyPr>
          <a:lstStyle/>
          <a:p>
            <a:pPr algn="ctr">
              <a:defRPr/>
            </a:pPr>
            <a:r>
              <a:rPr lang="ko-KR" altLang="en-US" sz="2400" b="1" dirty="0">
                <a:latin typeface="+mn-ea"/>
              </a:rPr>
              <a:t>그림</a:t>
            </a:r>
            <a:r>
              <a:rPr lang="en-US" altLang="ko-KR" sz="2400" b="1" dirty="0">
                <a:latin typeface="+mn-ea"/>
              </a:rPr>
              <a:t>. 1 2</a:t>
            </a:r>
            <a:r>
              <a:rPr lang="ko-KR" altLang="en-US" sz="2400" b="1" dirty="0">
                <a:latin typeface="+mn-ea"/>
              </a:rPr>
              <a:t>안 혼동행렬</a:t>
            </a:r>
            <a:endParaRPr lang="ko-KR" altLang="en-US" sz="2400" dirty="0">
              <a:latin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57367" y="37444460"/>
            <a:ext cx="671517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179999" tIns="179999" rIns="179999" bIns="179999" anchor="ctr">
            <a:noAutofit/>
          </a:bodyPr>
          <a:lstStyle/>
          <a:p>
            <a:pPr algn="ctr">
              <a:defRPr/>
            </a:pPr>
            <a:r>
              <a:rPr lang="ko-KR" altLang="en-US" sz="2400" b="1" dirty="0">
                <a:latin typeface="+mn-ea"/>
              </a:rPr>
              <a:t>그림</a:t>
            </a:r>
            <a:r>
              <a:rPr lang="en-US" altLang="ko-KR" sz="2400" b="1" dirty="0">
                <a:latin typeface="+mn-ea"/>
              </a:rPr>
              <a:t>. 2 2</a:t>
            </a:r>
            <a:r>
              <a:rPr lang="ko-KR" altLang="en-US" sz="2400" b="1" dirty="0">
                <a:latin typeface="+mn-ea"/>
              </a:rPr>
              <a:t>안 </a:t>
            </a:r>
            <a:r>
              <a:rPr lang="en-US" altLang="ko-KR" sz="2400" b="1" dirty="0">
                <a:latin typeface="+mn-ea"/>
              </a:rPr>
              <a:t>ROC </a:t>
            </a:r>
            <a:r>
              <a:rPr lang="ko-KR" altLang="en-US" sz="2400" b="1" dirty="0">
                <a:latin typeface="+mn-ea"/>
              </a:rPr>
              <a:t>곡선 및 </a:t>
            </a:r>
            <a:r>
              <a:rPr lang="en-US" altLang="ko-KR" sz="2400" b="1" dirty="0">
                <a:latin typeface="+mn-ea"/>
              </a:rPr>
              <a:t>AUC </a:t>
            </a:r>
            <a:r>
              <a:rPr lang="ko-KR" altLang="en-US" sz="2400" b="1" dirty="0">
                <a:latin typeface="+mn-ea"/>
              </a:rPr>
              <a:t>값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3592513" y="31940653"/>
            <a:ext cx="5214974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179999" tIns="179999" rIns="179999" bIns="179999" anchor="ctr">
            <a:noAutofit/>
          </a:bodyPr>
          <a:lstStyle/>
          <a:p>
            <a:pPr algn="ctr">
              <a:defRPr/>
            </a:pPr>
            <a:r>
              <a:rPr lang="ko-KR" altLang="en-US" sz="2400" b="1" dirty="0">
                <a:latin typeface="+mn-ea"/>
              </a:rPr>
              <a:t>그림</a:t>
            </a:r>
            <a:r>
              <a:rPr lang="en-US" altLang="ko-KR" sz="2400" b="1" dirty="0">
                <a:latin typeface="+mn-ea"/>
              </a:rPr>
              <a:t>. 3 </a:t>
            </a:r>
            <a:r>
              <a:rPr lang="ko-KR" altLang="en-US" sz="2400" b="1" dirty="0">
                <a:latin typeface="+mn-ea"/>
              </a:rPr>
              <a:t>정확도 그래프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26355152" y="82550"/>
            <a:ext cx="6189612" cy="923330"/>
            <a:chOff x="26355152" y="82550"/>
            <a:chExt cx="6189612" cy="923330"/>
          </a:xfrm>
        </p:grpSpPr>
        <p:sp>
          <p:nvSpPr>
            <p:cNvPr id="8" name="TextBox 7"/>
            <p:cNvSpPr txBox="1"/>
            <p:nvPr/>
          </p:nvSpPr>
          <p:spPr>
            <a:xfrm>
              <a:off x="28223610" y="82550"/>
              <a:ext cx="432115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5400" b="1" spc="-100">
                  <a:latin typeface="맑은 고딕"/>
                  <a:ea typeface="맑은 고딕"/>
                </a:rPr>
                <a:t> </a:t>
              </a:r>
              <a:r>
                <a:rPr lang="ko-KR" altLang="en-US" sz="4400" b="1" spc="-100">
                  <a:latin typeface="맑은 고딕"/>
                  <a:ea typeface="맑은 고딕"/>
                </a:rPr>
                <a:t>콜로키움 </a:t>
              </a:r>
              <a:r>
                <a:rPr lang="en-US" altLang="ko-KR" sz="4400" b="1" spc="-100">
                  <a:latin typeface="맑은 고딕"/>
                  <a:ea typeface="맑은 고딕"/>
                </a:rPr>
                <a:t>2024</a:t>
              </a:r>
              <a:r>
                <a:rPr lang="en-US" altLang="ko-KR" sz="4000" b="1" spc="-100">
                  <a:latin typeface="맑은 고딕"/>
                  <a:ea typeface="맑은 고딕"/>
                </a:rPr>
                <a:t> </a:t>
              </a:r>
              <a:endParaRPr lang="ko-KR" altLang="en-US" sz="4800" b="1" spc="-100">
                <a:latin typeface="맑은 고딕"/>
                <a:ea typeface="맑은 고딕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6355152" y="304791"/>
              <a:ext cx="2090122" cy="612224"/>
            </a:xfrm>
            <a:prstGeom prst="rect">
              <a:avLst/>
            </a:prstGeom>
          </p:spPr>
        </p:pic>
      </p:grpSp>
      <p:pic>
        <p:nvPicPr>
          <p:cNvPr id="22" name="Picture 4" descr="cbnu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-15141841" y="-21261988"/>
            <a:ext cx="4454153" cy="1982860"/>
          </a:xfrm>
          <a:prstGeom prst="rect">
            <a:avLst/>
          </a:prstGeom>
          <a:noFill/>
        </p:spPr>
      </p:pic>
      <p:pic>
        <p:nvPicPr>
          <p:cNvPr id="1034" name="Picture 10" descr="NOVA APERIO 1951 충북대학교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46279" y="50556"/>
            <a:ext cx="3704953" cy="1011811"/>
          </a:xfrm>
          <a:prstGeom prst="rect">
            <a:avLst/>
          </a:prstGeom>
          <a:noFill/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65E1392-4326-97E4-0D2E-09FB6912616F}"/>
              </a:ext>
            </a:extLst>
          </p:cNvPr>
          <p:cNvSpPr txBox="1"/>
          <p:nvPr/>
        </p:nvSpPr>
        <p:spPr>
          <a:xfrm>
            <a:off x="1111657" y="22684561"/>
            <a:ext cx="9689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 dirty="0"/>
              <a:t>2. </a:t>
            </a:r>
            <a:r>
              <a:rPr lang="ko-KR" altLang="en-US" sz="3600" b="1" dirty="0"/>
              <a:t>데이터 구축 및 데이터 불균형 해소방안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3DF0C0-B8E5-942D-E695-EA2F0F07EC70}"/>
              </a:ext>
            </a:extLst>
          </p:cNvPr>
          <p:cNvSpPr txBox="1"/>
          <p:nvPr/>
        </p:nvSpPr>
        <p:spPr>
          <a:xfrm>
            <a:off x="1111657" y="23618924"/>
            <a:ext cx="1010686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/>
              <a:t> 본 연구에서 </a:t>
            </a:r>
            <a:r>
              <a:rPr lang="en-US" altLang="ko-KR" sz="2800" dirty="0"/>
              <a:t>RSNA Pneumonia Detection Challenge </a:t>
            </a:r>
            <a:r>
              <a:rPr lang="ko-KR" altLang="en-US" sz="2800" dirty="0"/>
              <a:t>데이터셋을 사용하였다</a:t>
            </a:r>
            <a:r>
              <a:rPr lang="en-US" altLang="ko-KR" sz="2800" dirty="0"/>
              <a:t>. </a:t>
            </a:r>
            <a:r>
              <a:rPr lang="ko-KR" altLang="en-US" sz="2800" dirty="0"/>
              <a:t>해당 데이터셋은 흉부 </a:t>
            </a:r>
            <a:r>
              <a:rPr lang="en-US" altLang="ko-KR" sz="2800" dirty="0"/>
              <a:t>X-ray </a:t>
            </a:r>
            <a:r>
              <a:rPr lang="ko-KR" altLang="en-US" sz="2800" dirty="0"/>
              <a:t>이미지와 각 이미지에 대한 폐렴 여부 레이블을 포함한다</a:t>
            </a:r>
            <a:r>
              <a:rPr lang="en-US" altLang="ko-KR" sz="2800" dirty="0"/>
              <a:t>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3CADEE-8DE9-3F8B-C9F1-27B048C54667}"/>
              </a:ext>
            </a:extLst>
          </p:cNvPr>
          <p:cNvSpPr txBox="1"/>
          <p:nvPr/>
        </p:nvSpPr>
        <p:spPr>
          <a:xfrm>
            <a:off x="11230675" y="13533850"/>
            <a:ext cx="10106868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/>
              <a:t> 총 </a:t>
            </a:r>
            <a:r>
              <a:rPr lang="en-US" altLang="ko-KR" sz="2800" dirty="0"/>
              <a:t>26,684</a:t>
            </a:r>
            <a:r>
              <a:rPr lang="ko-KR" altLang="en-US" sz="2800" dirty="0"/>
              <a:t>개의 이미지로 정상</a:t>
            </a:r>
            <a:r>
              <a:rPr lang="en-US" altLang="ko-KR" sz="2800" dirty="0"/>
              <a:t>(Normal) </a:t>
            </a:r>
            <a:r>
              <a:rPr lang="ko-KR" altLang="en-US" sz="2800" dirty="0"/>
              <a:t>클래스는 </a:t>
            </a:r>
            <a:r>
              <a:rPr lang="en-US" altLang="ko-KR" sz="2800" dirty="0"/>
              <a:t>20,672</a:t>
            </a:r>
            <a:r>
              <a:rPr lang="ko-KR" altLang="en-US" sz="2800" dirty="0"/>
              <a:t>개</a:t>
            </a:r>
            <a:r>
              <a:rPr lang="en-US" altLang="ko-KR" sz="2800" dirty="0"/>
              <a:t>, </a:t>
            </a:r>
            <a:r>
              <a:rPr lang="ko-KR" altLang="en-US" sz="2800" dirty="0"/>
              <a:t>폐렴</a:t>
            </a:r>
            <a:r>
              <a:rPr lang="en-US" altLang="ko-KR" sz="2800" dirty="0"/>
              <a:t>(Pneumonia) </a:t>
            </a:r>
            <a:r>
              <a:rPr lang="ko-KR" altLang="en-US" sz="2800" dirty="0"/>
              <a:t>클래스는 </a:t>
            </a:r>
            <a:r>
              <a:rPr lang="en-US" altLang="ko-KR" sz="2800" dirty="0"/>
              <a:t>9,555</a:t>
            </a:r>
            <a:r>
              <a:rPr lang="ko-KR" altLang="en-US" sz="2800" dirty="0"/>
              <a:t>개로 데이터셋 불균형이 존재한다</a:t>
            </a:r>
            <a:r>
              <a:rPr lang="en-US" altLang="ko-KR" sz="2800" dirty="0"/>
              <a:t>.</a:t>
            </a:r>
            <a:r>
              <a:rPr lang="ko-KR" altLang="en-US" sz="2800" dirty="0"/>
              <a:t> 본 연구에서 </a:t>
            </a:r>
            <a:r>
              <a:rPr lang="en-US" altLang="ko-KR" sz="2800" dirty="0"/>
              <a:t>RSNA Pneumonia Detection Challenge </a:t>
            </a:r>
            <a:r>
              <a:rPr lang="ko-KR" altLang="en-US" sz="2800" dirty="0"/>
              <a:t>데이터셋을 사용하였다</a:t>
            </a:r>
            <a:r>
              <a:rPr lang="en-US" altLang="ko-KR" sz="2800" dirty="0"/>
              <a:t>. </a:t>
            </a:r>
            <a:r>
              <a:rPr lang="ko-KR" altLang="en-US" sz="2800" dirty="0"/>
              <a:t>해당 데이터셋은 흉부 </a:t>
            </a:r>
            <a:r>
              <a:rPr lang="en-US" altLang="ko-KR" sz="2800" dirty="0"/>
              <a:t>X-ray </a:t>
            </a:r>
            <a:r>
              <a:rPr lang="ko-KR" altLang="en-US" sz="2800" dirty="0"/>
              <a:t>이미지와 각 이미지에 대한 폐렴 여부 레이블을 포함한다</a:t>
            </a:r>
            <a:r>
              <a:rPr lang="en-US" altLang="ko-KR" sz="2800" dirty="0"/>
              <a:t>. </a:t>
            </a:r>
            <a:r>
              <a:rPr lang="ko-KR" altLang="en-US" sz="2800" dirty="0"/>
              <a:t>총 </a:t>
            </a:r>
            <a:r>
              <a:rPr lang="en-US" altLang="ko-KR" sz="2800" dirty="0"/>
              <a:t>26,684</a:t>
            </a:r>
            <a:r>
              <a:rPr lang="ko-KR" altLang="en-US" sz="2800" dirty="0"/>
              <a:t>개의 이미지로 정상</a:t>
            </a:r>
            <a:r>
              <a:rPr lang="en-US" altLang="ko-KR" sz="2800" dirty="0"/>
              <a:t>(Normal) </a:t>
            </a:r>
            <a:r>
              <a:rPr lang="ko-KR" altLang="en-US" sz="2800" dirty="0"/>
              <a:t>클래스는 </a:t>
            </a:r>
            <a:r>
              <a:rPr lang="en-US" altLang="ko-KR" sz="2800" dirty="0"/>
              <a:t>20,672</a:t>
            </a:r>
            <a:r>
              <a:rPr lang="ko-KR" altLang="en-US" sz="2800" dirty="0"/>
              <a:t>개</a:t>
            </a:r>
            <a:r>
              <a:rPr lang="en-US" altLang="ko-KR" sz="2800" dirty="0"/>
              <a:t>, </a:t>
            </a:r>
            <a:r>
              <a:rPr lang="ko-KR" altLang="en-US" sz="2800" dirty="0"/>
              <a:t>폐렴</a:t>
            </a:r>
            <a:r>
              <a:rPr lang="en-US" altLang="ko-KR" sz="2800" dirty="0"/>
              <a:t>(Pneumonia) </a:t>
            </a:r>
            <a:r>
              <a:rPr lang="ko-KR" altLang="en-US" sz="2800" dirty="0"/>
              <a:t>클래스는 </a:t>
            </a:r>
            <a:r>
              <a:rPr lang="en-US" altLang="ko-KR" sz="2800" dirty="0"/>
              <a:t>9,555</a:t>
            </a:r>
            <a:r>
              <a:rPr lang="ko-KR" altLang="en-US" sz="2800" dirty="0"/>
              <a:t>개로 데이터셋 불균형이 존재한다</a:t>
            </a:r>
            <a:r>
              <a:rPr lang="en-US" altLang="ko-KR" sz="2800" dirty="0"/>
              <a:t>.</a:t>
            </a:r>
          </a:p>
          <a:p>
            <a:pPr lvl="0">
              <a:defRPr/>
            </a:pPr>
            <a:r>
              <a:rPr lang="ko-KR" altLang="en-US" sz="2800" dirty="0"/>
              <a:t> 이를 해결하기 위해 </a:t>
            </a:r>
            <a:r>
              <a:rPr lang="en-US" altLang="ko-KR" sz="2800" dirty="0"/>
              <a:t>2</a:t>
            </a:r>
            <a:r>
              <a:rPr lang="ko-KR" altLang="en-US" sz="2800" dirty="0"/>
              <a:t>가지 방법을 사용하여 실험을 진행하였다</a:t>
            </a:r>
            <a:r>
              <a:rPr lang="en-US" altLang="ko-KR" sz="2800" dirty="0"/>
              <a:t>. </a:t>
            </a:r>
            <a:r>
              <a:rPr lang="ko-KR" altLang="en-US" sz="2800" dirty="0"/>
              <a:t>첫 번째 방안은 클래스의 가중치 조정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오버샘플링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색변환</a:t>
            </a:r>
            <a:r>
              <a:rPr lang="ko-KR" altLang="en-US" sz="2800" dirty="0"/>
              <a:t> 등 다양한 데이터 증강 기법 사용을 통해 데이터 불균형을 해소하려고 하였고</a:t>
            </a:r>
            <a:r>
              <a:rPr lang="en-US" altLang="ko-KR" sz="2800" dirty="0"/>
              <a:t>, </a:t>
            </a:r>
            <a:r>
              <a:rPr lang="ko-KR" altLang="en-US" sz="2800" dirty="0"/>
              <a:t>두 번째 방안은 동일한 </a:t>
            </a:r>
            <a:r>
              <a:rPr lang="en-US" altLang="ko-KR" sz="2800" dirty="0" err="1"/>
              <a:t>patientId</a:t>
            </a:r>
            <a:r>
              <a:rPr lang="ko-KR" altLang="en-US" sz="2800" dirty="0"/>
              <a:t>를 가진 중복 레코드를 제거하여 각 환자당 하나의 레이블만 사용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오버샘플링을</a:t>
            </a:r>
            <a:r>
              <a:rPr lang="ko-KR" altLang="en-US" sz="2800" dirty="0"/>
              <a:t> 통한 각 클래스의 데이터 수 맞춤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좌우반전만을</a:t>
            </a:r>
            <a:r>
              <a:rPr lang="ko-KR" altLang="en-US" sz="2800" dirty="0"/>
              <a:t> 사용한 데이터 증강을 통해 해소하고자 하였다</a:t>
            </a:r>
            <a:r>
              <a:rPr lang="en-US" altLang="ko-KR" sz="2800" dirty="0"/>
              <a:t>. </a:t>
            </a:r>
            <a:r>
              <a:rPr lang="ko-KR" altLang="en-US" sz="2800" dirty="0"/>
              <a:t>해당 과정 이외의 모든 과정은 동일하게 진행하였으며</a:t>
            </a:r>
            <a:r>
              <a:rPr lang="en-US" altLang="ko-KR" sz="2800" dirty="0"/>
              <a:t>, </a:t>
            </a:r>
            <a:r>
              <a:rPr lang="ko-KR" altLang="en-US" sz="2800" dirty="0"/>
              <a:t>각 과정을 설명하면 아래와 같다</a:t>
            </a:r>
            <a:r>
              <a:rPr lang="en-US" altLang="ko-KR" sz="2800" dirty="0"/>
              <a:t>. </a:t>
            </a:r>
            <a:r>
              <a:rPr lang="ko-KR" altLang="en-US" sz="2800" dirty="0"/>
              <a:t>데이터 </a:t>
            </a:r>
            <a:r>
              <a:rPr lang="ko-KR" altLang="en-US" sz="2800" dirty="0" err="1"/>
              <a:t>전처리</a:t>
            </a:r>
            <a:r>
              <a:rPr lang="ko-KR" altLang="en-US" sz="2800" dirty="0"/>
              <a:t> 과정은 </a:t>
            </a:r>
            <a:r>
              <a:rPr lang="en-US" altLang="ko-KR" sz="2800" dirty="0"/>
              <a:t>DICOM </a:t>
            </a:r>
            <a:r>
              <a:rPr lang="ko-KR" altLang="en-US" sz="2800" dirty="0"/>
              <a:t>형식의 이미지를 </a:t>
            </a:r>
            <a:r>
              <a:rPr lang="ko-KR" altLang="en-US" sz="2800" dirty="0" err="1"/>
              <a:t>로드하여</a:t>
            </a:r>
            <a:r>
              <a:rPr lang="ko-KR" altLang="en-US" sz="2800" dirty="0"/>
              <a:t> 픽셀 값을 </a:t>
            </a:r>
            <a:r>
              <a:rPr lang="en-US" altLang="ko-KR" sz="2800" dirty="0"/>
              <a:t>[0, 1] </a:t>
            </a:r>
            <a:r>
              <a:rPr lang="ko-KR" altLang="en-US" sz="2800" dirty="0"/>
              <a:t>범위로 </a:t>
            </a:r>
            <a:r>
              <a:rPr lang="ko-KR" altLang="en-US" sz="2800" dirty="0" err="1"/>
              <a:t>정규화한</a:t>
            </a:r>
            <a:r>
              <a:rPr lang="ko-KR" altLang="en-US" sz="2800" dirty="0"/>
              <a:t> 후 </a:t>
            </a:r>
            <a:r>
              <a:rPr lang="en-US" altLang="ko-KR" sz="2800" dirty="0"/>
              <a:t>(224, 224) </a:t>
            </a:r>
            <a:r>
              <a:rPr lang="ko-KR" altLang="en-US" sz="2800" dirty="0"/>
              <a:t>크기로 리사이즈하고</a:t>
            </a:r>
            <a:r>
              <a:rPr lang="en-US" altLang="ko-KR" sz="2800" dirty="0"/>
              <a:t>, RGB</a:t>
            </a:r>
            <a:r>
              <a:rPr lang="ko-KR" altLang="en-US" sz="2800" dirty="0"/>
              <a:t>로 변환하였다</a:t>
            </a:r>
            <a:r>
              <a:rPr lang="en-US" altLang="ko-KR" sz="2800" dirty="0"/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092804-102B-BF46-FD31-0826D26CAB02}"/>
              </a:ext>
            </a:extLst>
          </p:cNvPr>
          <p:cNvSpPr txBox="1"/>
          <p:nvPr/>
        </p:nvSpPr>
        <p:spPr>
          <a:xfrm>
            <a:off x="11306977" y="21929875"/>
            <a:ext cx="9689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 dirty="0"/>
              <a:t>3. </a:t>
            </a:r>
            <a:r>
              <a:rPr lang="ko-KR" altLang="en-US" sz="3600" b="1" dirty="0"/>
              <a:t>학습 방안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139BDA-18F8-CDCD-DB99-974C00904791}"/>
              </a:ext>
            </a:extLst>
          </p:cNvPr>
          <p:cNvSpPr txBox="1"/>
          <p:nvPr/>
        </p:nvSpPr>
        <p:spPr>
          <a:xfrm>
            <a:off x="11230675" y="23100347"/>
            <a:ext cx="1010686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/>
              <a:t> 학습 </a:t>
            </a:r>
            <a:r>
              <a:rPr lang="en-US" altLang="ko-KR" sz="2800" dirty="0"/>
              <a:t>: </a:t>
            </a:r>
            <a:r>
              <a:rPr lang="ko-KR" altLang="en-US" sz="2800" dirty="0"/>
              <a:t>본 논문에서는 흉부 </a:t>
            </a:r>
            <a:r>
              <a:rPr lang="en-US" altLang="ko-KR" sz="2800" dirty="0"/>
              <a:t>X-ray </a:t>
            </a:r>
            <a:r>
              <a:rPr lang="en-US" altLang="ko-KR" sz="2800" dirty="0" err="1"/>
              <a:t>Dicom</a:t>
            </a:r>
            <a:r>
              <a:rPr lang="en-US" altLang="ko-KR" sz="2800" dirty="0"/>
              <a:t> </a:t>
            </a:r>
            <a:r>
              <a:rPr lang="ko-KR" altLang="en-US" sz="2800" dirty="0"/>
              <a:t>기반 폐렴 진단을 위해 프리 </a:t>
            </a:r>
            <a:r>
              <a:rPr lang="ko-KR" altLang="en-US" sz="2800" dirty="0" err="1"/>
              <a:t>트레인드</a:t>
            </a:r>
            <a:r>
              <a:rPr lang="ko-KR" altLang="en-US" sz="2800" dirty="0"/>
              <a:t> </a:t>
            </a:r>
            <a:r>
              <a:rPr lang="en-US" altLang="ko-KR" sz="2800" dirty="0"/>
              <a:t>CNN </a:t>
            </a:r>
            <a:r>
              <a:rPr lang="ko-KR" altLang="en-US" sz="2800" dirty="0"/>
              <a:t>모델인 </a:t>
            </a:r>
            <a:r>
              <a:rPr lang="en-US" altLang="ko-KR" sz="2800" dirty="0"/>
              <a:t>ResNet-18 </a:t>
            </a:r>
            <a:r>
              <a:rPr lang="ko-KR" altLang="en-US" sz="2800" dirty="0"/>
              <a:t>모델을 사용하여 빠르고 효율적인 학습을 진행하였다</a:t>
            </a:r>
            <a:r>
              <a:rPr lang="en-US" altLang="ko-KR" sz="2800" dirty="0"/>
              <a:t>. ImageNet </a:t>
            </a:r>
            <a:r>
              <a:rPr lang="ko-KR" altLang="en-US" sz="2800" dirty="0"/>
              <a:t>데이터셋으로 사전 학습된 가중치를 </a:t>
            </a:r>
            <a:r>
              <a:rPr lang="ko-KR" altLang="en-US" sz="2800" dirty="0" err="1"/>
              <a:t>로드하여</a:t>
            </a:r>
            <a:r>
              <a:rPr lang="ko-KR" altLang="en-US" sz="2800" dirty="0"/>
              <a:t> 사용하였고</a:t>
            </a:r>
            <a:r>
              <a:rPr lang="en-US" altLang="ko-KR" sz="2800" dirty="0"/>
              <a:t>, </a:t>
            </a:r>
            <a:r>
              <a:rPr lang="ko-KR" altLang="en-US" sz="2800" dirty="0"/>
              <a:t>폐렴 분류 작업에 맞게 마지막 완전 연결 층을 이진 분류에 맞게 수정하였다</a:t>
            </a:r>
            <a:r>
              <a:rPr lang="en-US" altLang="ko-KR" sz="2800" dirty="0"/>
              <a:t>.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70BAD0-11D1-A1E5-304B-F9F165853BD4}"/>
              </a:ext>
            </a:extLst>
          </p:cNvPr>
          <p:cNvSpPr txBox="1"/>
          <p:nvPr/>
        </p:nvSpPr>
        <p:spPr>
          <a:xfrm>
            <a:off x="21425873" y="13533850"/>
            <a:ext cx="10106868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/>
              <a:t> 손실함수는 </a:t>
            </a:r>
            <a:r>
              <a:rPr lang="en-US" altLang="ko-KR" sz="2800" dirty="0" err="1"/>
              <a:t>CrossEntropyLoss</a:t>
            </a:r>
            <a:r>
              <a:rPr lang="ko-KR" altLang="en-US" sz="2800" dirty="0"/>
              <a:t>를 사용하였고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옵티마이저는</a:t>
            </a:r>
            <a:r>
              <a:rPr lang="ko-KR" altLang="en-US" sz="2800" dirty="0"/>
              <a:t> </a:t>
            </a:r>
            <a:r>
              <a:rPr lang="en-US" altLang="ko-KR" sz="2800" dirty="0"/>
              <a:t>SGD</a:t>
            </a:r>
            <a:r>
              <a:rPr lang="ko-KR" altLang="en-US" sz="2800" dirty="0"/>
              <a:t>를 사용하였다</a:t>
            </a:r>
            <a:r>
              <a:rPr lang="en-US" altLang="ko-KR" sz="2800" dirty="0"/>
              <a:t>. </a:t>
            </a:r>
            <a:r>
              <a:rPr lang="ko-KR" altLang="en-US" sz="2800" dirty="0"/>
              <a:t>배치 사이즈는 </a:t>
            </a:r>
            <a:r>
              <a:rPr lang="en-US" altLang="ko-KR" sz="2800" dirty="0"/>
              <a:t>128, </a:t>
            </a:r>
            <a:r>
              <a:rPr lang="ko-KR" altLang="en-US" sz="2800" dirty="0" err="1"/>
              <a:t>에폭</a:t>
            </a:r>
            <a:r>
              <a:rPr lang="ko-KR" altLang="en-US" sz="2800" dirty="0"/>
              <a:t> 수는 </a:t>
            </a:r>
            <a:r>
              <a:rPr lang="en-US" altLang="ko-KR" sz="2800" dirty="0"/>
              <a:t>20</a:t>
            </a:r>
            <a:r>
              <a:rPr lang="ko-KR" altLang="en-US" sz="2800" dirty="0" err="1"/>
              <a:t>에폭으로</a:t>
            </a:r>
            <a:r>
              <a:rPr lang="ko-KR" altLang="en-US" sz="2800" dirty="0"/>
              <a:t> 진행하였으며 </a:t>
            </a:r>
            <a:r>
              <a:rPr lang="ko-KR" altLang="en-US" sz="2800" dirty="0" err="1"/>
              <a:t>학습률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스케쥴러를</a:t>
            </a:r>
            <a:r>
              <a:rPr lang="ko-KR" altLang="en-US" sz="2800" dirty="0"/>
              <a:t> 사용하여 </a:t>
            </a:r>
            <a:r>
              <a:rPr lang="en-US" altLang="ko-KR" sz="2800" dirty="0"/>
              <a:t>7 </a:t>
            </a:r>
            <a:r>
              <a:rPr lang="ko-KR" altLang="en-US" sz="2800" dirty="0" err="1"/>
              <a:t>에폭마다</a:t>
            </a:r>
            <a:r>
              <a:rPr lang="ko-KR" altLang="en-US" sz="2800" dirty="0"/>
              <a:t> </a:t>
            </a:r>
            <a:r>
              <a:rPr lang="ko-KR" altLang="en-US" sz="2800" dirty="0" err="1"/>
              <a:t>학습률을</a:t>
            </a:r>
            <a:r>
              <a:rPr lang="ko-KR" altLang="en-US" sz="2800" dirty="0"/>
              <a:t> </a:t>
            </a:r>
            <a:r>
              <a:rPr lang="en-US" altLang="ko-KR" sz="2800" dirty="0"/>
              <a:t>0.1</a:t>
            </a:r>
            <a:r>
              <a:rPr lang="ko-KR" altLang="en-US" sz="2800" dirty="0"/>
              <a:t>배 감소하도록 조정하였다</a:t>
            </a:r>
            <a:r>
              <a:rPr lang="en-US" altLang="ko-KR" sz="2800" dirty="0"/>
              <a:t>.</a:t>
            </a:r>
            <a:r>
              <a:rPr lang="ko-KR" altLang="en-US" sz="2800" dirty="0"/>
              <a:t> 표</a:t>
            </a:r>
            <a:r>
              <a:rPr lang="en-US" altLang="ko-KR" sz="2800" dirty="0"/>
              <a:t>1. </a:t>
            </a:r>
            <a:r>
              <a:rPr lang="ko-KR" altLang="en-US" sz="2800" dirty="0"/>
              <a:t>데이터 불균형 처리를 위한 두 방안의 정확도 차이를 확인하면 </a:t>
            </a:r>
            <a:r>
              <a:rPr lang="en-US" altLang="ko-KR" sz="2800" dirty="0"/>
              <a:t>1</a:t>
            </a:r>
            <a:r>
              <a:rPr lang="ko-KR" altLang="en-US" sz="2800" dirty="0"/>
              <a:t>안</a:t>
            </a:r>
            <a:r>
              <a:rPr lang="en-US" altLang="ko-KR" sz="2800" dirty="0"/>
              <a:t>(</a:t>
            </a:r>
            <a:r>
              <a:rPr lang="ko-KR" altLang="en-US" sz="2800" dirty="0"/>
              <a:t>가중치 조정 등</a:t>
            </a:r>
            <a:r>
              <a:rPr lang="en-US" altLang="ko-KR" sz="2800" dirty="0"/>
              <a:t>)</a:t>
            </a:r>
            <a:r>
              <a:rPr lang="ko-KR" altLang="en-US" sz="2800" dirty="0"/>
              <a:t>에 비해 </a:t>
            </a:r>
            <a:r>
              <a:rPr lang="en-US" altLang="ko-KR" sz="2800" dirty="0"/>
              <a:t>2</a:t>
            </a:r>
            <a:r>
              <a:rPr lang="ko-KR" altLang="en-US" sz="2800" dirty="0"/>
              <a:t>안</a:t>
            </a:r>
            <a:r>
              <a:rPr lang="en-US" altLang="ko-KR" sz="2800" dirty="0"/>
              <a:t>(</a:t>
            </a:r>
            <a:r>
              <a:rPr lang="ko-KR" altLang="en-US" sz="2800" dirty="0"/>
              <a:t>좌우반전</a:t>
            </a:r>
            <a:r>
              <a:rPr lang="en-US" altLang="ko-KR" sz="2800" dirty="0"/>
              <a:t>)</a:t>
            </a:r>
            <a:r>
              <a:rPr lang="ko-KR" altLang="en-US" sz="2800" dirty="0"/>
              <a:t>은 최종 훈련 정확도 </a:t>
            </a:r>
            <a:r>
              <a:rPr lang="en-US" altLang="ko-KR" sz="2800" dirty="0"/>
              <a:t>98.68%, </a:t>
            </a:r>
            <a:r>
              <a:rPr lang="ko-KR" altLang="en-US" sz="2800" dirty="0" err="1"/>
              <a:t>검증정확도</a:t>
            </a:r>
            <a:r>
              <a:rPr lang="ko-KR" altLang="en-US" sz="2800" dirty="0"/>
              <a:t> </a:t>
            </a:r>
            <a:r>
              <a:rPr lang="en-US" altLang="ko-KR" sz="2800" dirty="0"/>
              <a:t>91.87%</a:t>
            </a:r>
            <a:r>
              <a:rPr lang="ko-KR" altLang="en-US" sz="2800" dirty="0"/>
              <a:t>로 더 잘 예측했다고 볼 수 있다</a:t>
            </a:r>
            <a:r>
              <a:rPr lang="en-US" altLang="ko-KR" sz="2800" dirty="0"/>
              <a:t>. </a:t>
            </a:r>
            <a:r>
              <a:rPr lang="ko-KR" altLang="en-US" sz="2800" dirty="0"/>
              <a:t>또한 표</a:t>
            </a:r>
            <a:r>
              <a:rPr lang="en-US" altLang="ko-KR" sz="2800" dirty="0"/>
              <a:t>2.</a:t>
            </a:r>
            <a:r>
              <a:rPr lang="ko-KR" altLang="en-US" sz="2800" dirty="0"/>
              <a:t>분류보고서를 확인해보면 두 클래스 모두 </a:t>
            </a:r>
            <a:r>
              <a:rPr lang="en-US" altLang="ko-KR" sz="2800" dirty="0"/>
              <a:t>0.89 </a:t>
            </a:r>
            <a:r>
              <a:rPr lang="ko-KR" altLang="en-US" sz="2800" dirty="0"/>
              <a:t>이상으로 정밀도가 높은 것을 확인할 수 있었고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재현율</a:t>
            </a:r>
            <a:r>
              <a:rPr lang="ko-KR" altLang="en-US" sz="2800" dirty="0"/>
              <a:t> 또한 정상 클래스 </a:t>
            </a:r>
            <a:r>
              <a:rPr lang="en-US" altLang="ko-KR" sz="2800" dirty="0"/>
              <a:t>0.89, </a:t>
            </a:r>
            <a:r>
              <a:rPr lang="ko-KR" altLang="en-US" sz="2800" dirty="0"/>
              <a:t>폐렴 클래스 </a:t>
            </a:r>
            <a:r>
              <a:rPr lang="en-US" altLang="ko-KR" sz="2800" dirty="0"/>
              <a:t>0.95</a:t>
            </a:r>
            <a:r>
              <a:rPr lang="ko-KR" altLang="en-US" sz="2800" dirty="0"/>
              <a:t>로 폐렴을 잘 탐지하며</a:t>
            </a:r>
            <a:r>
              <a:rPr lang="en-US" altLang="ko-KR" sz="2800" dirty="0"/>
              <a:t>, F1 </a:t>
            </a:r>
            <a:r>
              <a:rPr lang="ko-KR" altLang="en-US" sz="2800" dirty="0"/>
              <a:t>스코어는 두 클래스 모두 </a:t>
            </a:r>
            <a:r>
              <a:rPr lang="en-US" altLang="ko-KR" sz="2800" dirty="0"/>
              <a:t>0.92</a:t>
            </a:r>
            <a:r>
              <a:rPr lang="ko-KR" altLang="en-US" sz="2800" dirty="0"/>
              <a:t>로 우수한 성능을 보인다</a:t>
            </a:r>
            <a:r>
              <a:rPr lang="en-US" altLang="ko-KR" sz="2800" dirty="0"/>
              <a:t>. </a:t>
            </a:r>
            <a:r>
              <a:rPr lang="ko-KR" altLang="en-US" sz="2800" dirty="0"/>
              <a:t>혼돈행렬의 경우 그림</a:t>
            </a:r>
            <a:r>
              <a:rPr lang="en-US" altLang="ko-KR" sz="2800" dirty="0"/>
              <a:t>1</a:t>
            </a:r>
            <a:r>
              <a:rPr lang="ko-KR" altLang="en-US" sz="2800" dirty="0"/>
              <a:t>과 같이 실제 정상인 샘플 중 </a:t>
            </a:r>
            <a:r>
              <a:rPr lang="en-US" altLang="ko-KR" sz="2800" dirty="0"/>
              <a:t>89%</a:t>
            </a:r>
            <a:r>
              <a:rPr lang="ko-KR" altLang="en-US" sz="2800" dirty="0"/>
              <a:t>를 정확하게 예측하였고</a:t>
            </a:r>
            <a:r>
              <a:rPr lang="en-US" altLang="ko-KR" sz="2800" dirty="0"/>
              <a:t>, </a:t>
            </a:r>
            <a:r>
              <a:rPr lang="ko-KR" altLang="en-US" sz="2800" dirty="0"/>
              <a:t>실제 폐렴인 샘플 중 </a:t>
            </a:r>
            <a:r>
              <a:rPr lang="en-US" altLang="ko-KR" sz="2800" dirty="0"/>
              <a:t>95%</a:t>
            </a:r>
            <a:r>
              <a:rPr lang="ko-KR" altLang="en-US" sz="2800" dirty="0"/>
              <a:t>를 정확하게 예측하였다</a:t>
            </a:r>
            <a:r>
              <a:rPr lang="en-US" altLang="ko-KR" sz="2800" dirty="0"/>
              <a:t>. AUC </a:t>
            </a:r>
            <a:r>
              <a:rPr lang="ko-KR" altLang="en-US" sz="2800" dirty="0"/>
              <a:t>값은 </a:t>
            </a:r>
            <a:r>
              <a:rPr lang="en-US" altLang="ko-KR" sz="2800" dirty="0"/>
              <a:t>0.97</a:t>
            </a:r>
            <a:r>
              <a:rPr lang="ko-KR" altLang="en-US" sz="2800" dirty="0"/>
              <a:t>로 매우 높았으며 이는 모델이 클래스 분류를 매우 잘 수행하고 있음을 의미한다</a:t>
            </a:r>
            <a:r>
              <a:rPr lang="en-US" altLang="ko-KR" sz="2800" dirty="0"/>
              <a:t>.</a:t>
            </a: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4EC6C1C9-50C2-9195-EF96-BBB7D7C00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010469"/>
              </p:ext>
            </p:extLst>
          </p:nvPr>
        </p:nvGraphicFramePr>
        <p:xfrm>
          <a:off x="21617179" y="21530692"/>
          <a:ext cx="9937254" cy="1846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3678">
                  <a:extLst>
                    <a:ext uri="{9D8B030D-6E8A-4147-A177-3AD203B41FA5}">
                      <a16:colId xmlns:a16="http://schemas.microsoft.com/office/drawing/2014/main" val="2123549249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1187961728"/>
                    </a:ext>
                  </a:extLst>
                </a:gridCol>
                <a:gridCol w="4119160">
                  <a:extLst>
                    <a:ext uri="{9D8B030D-6E8A-4147-A177-3AD203B41FA5}">
                      <a16:colId xmlns:a16="http://schemas.microsoft.com/office/drawing/2014/main" val="685648027"/>
                    </a:ext>
                  </a:extLst>
                </a:gridCol>
              </a:tblGrid>
              <a:tr h="655057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r>
                        <a:rPr lang="ko-KR" altLang="en-US" sz="2400" dirty="0"/>
                        <a:t>안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가중치 조정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다양한 증강</a:t>
                      </a:r>
                      <a:r>
                        <a:rPr lang="en-US" altLang="ko-KR" sz="2400" dirty="0"/>
                        <a:t>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r>
                        <a:rPr lang="ko-KR" altLang="en-US" sz="2400" dirty="0"/>
                        <a:t>안 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좌우반전 증강</a:t>
                      </a:r>
                      <a:r>
                        <a:rPr lang="en-US" altLang="ko-KR" sz="2400" dirty="0"/>
                        <a:t>)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676755"/>
                  </a:ext>
                </a:extLst>
              </a:tr>
              <a:tr h="511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훈련 정확도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83.78%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98.68%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824794"/>
                  </a:ext>
                </a:extLst>
              </a:tr>
              <a:tr h="511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검증 정확도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77.54%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91.87</a:t>
                      </a:r>
                      <a:r>
                        <a:rPr lang="en-US" altLang="ko-KR" sz="2400" dirty="0"/>
                        <a:t>%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0803015"/>
                  </a:ext>
                </a:extLst>
              </a:tr>
            </a:tbl>
          </a:graphicData>
        </a:graphic>
      </p:graphicFrame>
      <p:pic>
        <p:nvPicPr>
          <p:cNvPr id="46" name="Picture 1">
            <a:extLst>
              <a:ext uri="{FF2B5EF4-FFF2-40B4-BE49-F238E27FC236}">
                <a16:creationId xmlns:a16="http://schemas.microsoft.com/office/drawing/2014/main" id="{3ED8EC28-BEEF-CF51-FD8E-A790CB4684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5294" y="27178953"/>
            <a:ext cx="9399318" cy="496665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0" name="Picture 3">
            <a:extLst>
              <a:ext uri="{FF2B5EF4-FFF2-40B4-BE49-F238E27FC236}">
                <a16:creationId xmlns:a16="http://schemas.microsoft.com/office/drawing/2014/main" id="{A7586C49-C284-3F9F-F5C2-3E22FCABB9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9571" y="32956789"/>
            <a:ext cx="6501436" cy="425202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2" name="Picture 5">
            <a:extLst>
              <a:ext uri="{FF2B5EF4-FFF2-40B4-BE49-F238E27FC236}">
                <a16:creationId xmlns:a16="http://schemas.microsoft.com/office/drawing/2014/main" id="{B01BB693-AC71-3D52-B488-3AD37C713CD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2604"/>
          <a:stretch>
            <a:fillRect/>
          </a:stretch>
        </p:blipFill>
        <p:spPr>
          <a:xfrm>
            <a:off x="11436442" y="27105328"/>
            <a:ext cx="9493837" cy="4666854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FEB7016-5553-D735-2F38-3915FD59D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271941"/>
              </p:ext>
            </p:extLst>
          </p:nvPr>
        </p:nvGraphicFramePr>
        <p:xfrm>
          <a:off x="11208360" y="34117200"/>
          <a:ext cx="10012925" cy="206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585">
                  <a:extLst>
                    <a:ext uri="{9D8B030D-6E8A-4147-A177-3AD203B41FA5}">
                      <a16:colId xmlns:a16="http://schemas.microsoft.com/office/drawing/2014/main" val="2865262633"/>
                    </a:ext>
                  </a:extLst>
                </a:gridCol>
                <a:gridCol w="2002585">
                  <a:extLst>
                    <a:ext uri="{9D8B030D-6E8A-4147-A177-3AD203B41FA5}">
                      <a16:colId xmlns:a16="http://schemas.microsoft.com/office/drawing/2014/main" val="834024538"/>
                    </a:ext>
                  </a:extLst>
                </a:gridCol>
                <a:gridCol w="2002585">
                  <a:extLst>
                    <a:ext uri="{9D8B030D-6E8A-4147-A177-3AD203B41FA5}">
                      <a16:colId xmlns:a16="http://schemas.microsoft.com/office/drawing/2014/main" val="4228566030"/>
                    </a:ext>
                  </a:extLst>
                </a:gridCol>
                <a:gridCol w="2002585">
                  <a:extLst>
                    <a:ext uri="{9D8B030D-6E8A-4147-A177-3AD203B41FA5}">
                      <a16:colId xmlns:a16="http://schemas.microsoft.com/office/drawing/2014/main" val="3888825674"/>
                    </a:ext>
                  </a:extLst>
                </a:gridCol>
                <a:gridCol w="2002585">
                  <a:extLst>
                    <a:ext uri="{9D8B030D-6E8A-4147-A177-3AD203B41FA5}">
                      <a16:colId xmlns:a16="http://schemas.microsoft.com/office/drawing/2014/main" val="2916322110"/>
                    </a:ext>
                  </a:extLst>
                </a:gridCol>
              </a:tblGrid>
              <a:tr h="68898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Precision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Recall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F1-score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Support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3705279"/>
                  </a:ext>
                </a:extLst>
              </a:tr>
              <a:tr h="688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Normal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0.95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0.89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0.92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2068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9797233"/>
                  </a:ext>
                </a:extLst>
              </a:tr>
              <a:tr h="688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Pneumonia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0.89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0.95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0.92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2067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5914928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08101415-0198-6D4B-6DC5-9D0DE65614D0}"/>
              </a:ext>
            </a:extLst>
          </p:cNvPr>
          <p:cNvSpPr txBox="1"/>
          <p:nvPr/>
        </p:nvSpPr>
        <p:spPr>
          <a:xfrm>
            <a:off x="13835341" y="36361731"/>
            <a:ext cx="4373324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179999" tIns="179999" rIns="179999" bIns="179999" anchor="ctr">
            <a:noAutofit/>
          </a:bodyPr>
          <a:lstStyle/>
          <a:p>
            <a:pPr algn="ctr">
              <a:defRPr/>
            </a:pPr>
            <a:r>
              <a:rPr lang="ko-KR" altLang="en-US" sz="2400" b="1" dirty="0">
                <a:latin typeface="+mn-ea"/>
              </a:rPr>
              <a:t>표</a:t>
            </a:r>
            <a:r>
              <a:rPr lang="en-US" altLang="ko-KR" sz="2400" b="1" dirty="0">
                <a:latin typeface="+mn-ea"/>
              </a:rPr>
              <a:t>. 2 2</a:t>
            </a:r>
            <a:r>
              <a:rPr lang="ko-KR" altLang="en-US" sz="2400" b="1" dirty="0">
                <a:latin typeface="+mn-ea"/>
              </a:rPr>
              <a:t>안 분류 보고서</a:t>
            </a:r>
            <a:endParaRPr lang="ko-KR" altLang="en-US" sz="24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976</Words>
  <Application>Microsoft Office PowerPoint</Application>
  <PresentationFormat>사용자 지정</PresentationFormat>
  <Paragraphs>58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HY헤드라인M</vt:lpstr>
      <vt:lpstr>굴림</vt:lpstr>
      <vt:lpstr>맑은 고딕</vt:lpstr>
      <vt:lpstr>Arial</vt:lpstr>
      <vt:lpstr>Arial Black</vt:lpstr>
      <vt:lpstr>Office 테마</vt:lpstr>
      <vt:lpstr>데이터 불균형 해소를 통한 흉부 X선 기반 폐렴 진단 딥러닝 모델 개발 Development of a Deep Learning Model for Chest X-Ray Based Pneumonia Diagnosis by Adding Data Imbalance 이선명*   * 소속: 충북대학교, 산업인공지능연구센터 e-mail  :  smmm@savethelif.io </vt:lpstr>
    </vt:vector>
  </TitlesOfParts>
  <Manager/>
  <Company>KETI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AEV 구동용 매입형 영구자석 동기전동기의 열 분포 해석</dc:title>
  <dc:creator>PSC</dc:creator>
  <cp:lastModifiedBy>smmm@mevitz.com</cp:lastModifiedBy>
  <cp:revision>321</cp:revision>
  <dcterms:created xsi:type="dcterms:W3CDTF">2010-10-08T11:43:02Z</dcterms:created>
  <dcterms:modified xsi:type="dcterms:W3CDTF">2024-10-21T10:36:42Z</dcterms:modified>
  <cp:version/>
</cp:coreProperties>
</file>