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31" r:id="rId6"/>
    <p:sldId id="348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26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124" d="100"/>
          <a:sy n="124" d="100"/>
        </p:scale>
        <p:origin x="1550" y="10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1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03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9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5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6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3060232" y="4149080"/>
            <a:ext cx="295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2024.  5.  27.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2022254024 </a:t>
            </a:r>
            <a:r>
              <a:rPr lang="ko-KR" altLang="en-US" sz="2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이선명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617031"/>
            <a:chOff x="157020" y="3061083"/>
            <a:chExt cx="8712968" cy="61703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2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개인주제 발표</a:t>
              </a:r>
              <a:endPara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2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762647-BA11-5C77-7462-B51706C9D45F}"/>
              </a:ext>
            </a:extLst>
          </p:cNvPr>
          <p:cNvSpPr txBox="1"/>
          <p:nvPr/>
        </p:nvSpPr>
        <p:spPr>
          <a:xfrm>
            <a:off x="1815475" y="2451765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YOLO</a:t>
            </a:r>
            <a:r>
              <a:rPr lang="ko-KR" altLang="en-US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Augmentation</a:t>
            </a:r>
            <a:endParaRPr lang="ko-KR" altLang="en-US" sz="36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증강의 주의점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증강의 주의점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22307-557A-0B4A-CAFD-43F1B1F02E28}"/>
              </a:ext>
            </a:extLst>
          </p:cNvPr>
          <p:cNvSpPr txBox="1"/>
          <p:nvPr/>
        </p:nvSpPr>
        <p:spPr>
          <a:xfrm>
            <a:off x="401736" y="2060848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과도한 변형으로 인한 데이터 왜곡</a:t>
            </a:r>
            <a:endParaRPr lang="en-US" altLang="ko-KR" sz="1400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sz="1400" dirty="0"/>
              <a:t>과도한 변형으로 인해 사람도 알아보기 </a:t>
            </a:r>
            <a:r>
              <a:rPr lang="ko-KR" altLang="en-US" sz="1400" dirty="0" err="1"/>
              <a:t>힘들정도의</a:t>
            </a:r>
            <a:r>
              <a:rPr lang="ko-KR" altLang="en-US" sz="1400" dirty="0"/>
              <a:t> 데이터 왜곡이 일어나지 않도록 주의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증강된 데이터의 불균형</a:t>
            </a:r>
            <a:endParaRPr lang="en-US" altLang="ko-KR" sz="1400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sz="1400" dirty="0"/>
              <a:t>특정 클래스의 데이터가 과도하게 많아지면서 편향학습 문제를 초래하지 않도록 주의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부적절한 증강 기법 선택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800" dirty="0"/>
          </a:p>
          <a:p>
            <a:pPr lvl="1"/>
            <a:r>
              <a:rPr lang="ko-KR" altLang="en-US" sz="1400" dirty="0"/>
              <a:t>데이터의 특성에 맞지 않는 증강 기법을 선택하면</a:t>
            </a:r>
            <a:r>
              <a:rPr lang="en-US" altLang="ko-KR" sz="1400" dirty="0"/>
              <a:t>, </a:t>
            </a:r>
            <a:r>
              <a:rPr lang="ko-KR" altLang="en-US" sz="1400" dirty="0"/>
              <a:t>모델 성능이 오히려 저하될 수 있음</a:t>
            </a:r>
            <a:endParaRPr lang="en-US" altLang="ko-KR" sz="1400" dirty="0"/>
          </a:p>
          <a:p>
            <a:pPr lvl="1"/>
            <a:endParaRPr lang="en-US" altLang="ko-KR" sz="400" dirty="0"/>
          </a:p>
          <a:p>
            <a:pPr lvl="1"/>
            <a:r>
              <a:rPr lang="en-US" altLang="ko-KR" sz="1400" dirty="0"/>
              <a:t>Ex) </a:t>
            </a:r>
            <a:r>
              <a:rPr lang="ko-KR" altLang="en-US" sz="1400" dirty="0"/>
              <a:t>의료 영상 데이터에 과도한 색상 변환을 적용하면 중요 정보가 손실될 가능성이 높아짐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3067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39552" y="2492896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3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YOLO</a:t>
            </a:r>
            <a:r>
              <a:rPr lang="ko-KR" altLang="en-US" sz="2000" b="1" dirty="0">
                <a:latin typeface="+mn-ea"/>
              </a:rPr>
              <a:t>란 무엇인가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데이터 증강 기법</a:t>
            </a:r>
            <a:br>
              <a:rPr lang="en-US" altLang="ko-KR" sz="2000" b="1" dirty="0">
                <a:latin typeface="+mn-ea"/>
              </a:rPr>
            </a:b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en-US" altLang="ko-KR" sz="2000" b="1" dirty="0">
                <a:latin typeface="+mn-ea"/>
              </a:rPr>
              <a:t>YOLO</a:t>
            </a:r>
            <a:r>
              <a:rPr lang="ko-KR" altLang="en-US" sz="2000" b="1" dirty="0">
                <a:latin typeface="+mn-ea"/>
              </a:rPr>
              <a:t> 데이터 증강 기법</a:t>
            </a:r>
            <a:r>
              <a:rPr lang="en-US" altLang="ko-KR" sz="2000" b="1" dirty="0">
                <a:latin typeface="+mn-ea"/>
              </a:rPr>
              <a:t> </a:t>
            </a:r>
            <a:endParaRPr lang="en-US" altLang="ko-KR" sz="1600" b="1" i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lnSpc>
                <a:spcPts val="2300"/>
              </a:lnSpc>
              <a:buAutoNum type="arabicPeriod"/>
            </a:pPr>
            <a:r>
              <a:rPr lang="ko-KR" altLang="en-US" sz="2000" b="1" dirty="0">
                <a:latin typeface="+mn-ea"/>
              </a:rPr>
              <a:t>데이터 증강의 주의점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YOLO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란 무엇인가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153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YOLO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(You Only Look Once)</a:t>
            </a:r>
          </a:p>
          <a:p>
            <a:pPr>
              <a:lnSpc>
                <a:spcPts val="2300"/>
              </a:lnSpc>
            </a:pP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기존의 </a:t>
            </a:r>
            <a:r>
              <a:rPr lang="en-US" altLang="ko-KR" sz="1400" dirty="0">
                <a:latin typeface="+mn-ea"/>
              </a:rPr>
              <a:t>R-CNN </a:t>
            </a:r>
            <a:r>
              <a:rPr lang="ko-KR" altLang="en-US" sz="1400" dirty="0">
                <a:latin typeface="+mn-ea"/>
              </a:rPr>
              <a:t>계열의 방식처럼 이미지를 </a:t>
            </a:r>
            <a:r>
              <a:rPr lang="ko-KR" altLang="en-US" sz="1400" dirty="0" err="1">
                <a:latin typeface="+mn-ea"/>
              </a:rPr>
              <a:t>여러장</a:t>
            </a:r>
            <a:r>
              <a:rPr lang="ko-KR" altLang="en-US" sz="1400" dirty="0">
                <a:latin typeface="+mn-ea"/>
              </a:rPr>
              <a:t> 분할해 여러 번 분석하지 않고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이미지 전체를 한번만 스캔하는 </a:t>
            </a:r>
            <a:r>
              <a:rPr lang="en-US" altLang="ko-KR" sz="1400" dirty="0">
                <a:latin typeface="+mn-ea"/>
              </a:rPr>
              <a:t>One-stage Detection</a:t>
            </a:r>
            <a:r>
              <a:rPr lang="ko-KR" altLang="en-US" sz="1400" dirty="0">
                <a:latin typeface="+mn-ea"/>
              </a:rPr>
              <a:t>으로 속도가 빠르다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A15EE8-061E-350F-A1E7-F0A1FC8CE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12128"/>
            <a:ext cx="4608512" cy="30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89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증강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418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데이터 증강이란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데이터 증강이란 기존의 학습 데이터를 변환 기법을 사용하여 변형시켜 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400" dirty="0">
                <a:latin typeface="+mn-ea"/>
              </a:rPr>
              <a:t>데이터셋의 크기와 다양성을 인위적으로 증가시키는 기법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데이터 증강이 왜 필요한가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>
                <a:latin typeface="+mn-ea"/>
              </a:rPr>
              <a:t>모델의 일반화 성능 향상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새로운 데이터에 대해 더 잘 일반화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 err="1">
                <a:latin typeface="+mn-ea"/>
              </a:rPr>
              <a:t>오버피팅</a:t>
            </a:r>
            <a:r>
              <a:rPr lang="ko-KR" altLang="en-US" sz="1400" b="1" dirty="0">
                <a:latin typeface="+mn-ea"/>
              </a:rPr>
              <a:t> 방지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데이터셋의 크기를 늘려 학습데이터에 과도하게 적응하는 것을 방지</a:t>
            </a:r>
            <a:endParaRPr lang="en-US" altLang="ko-KR" sz="1400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>
                <a:latin typeface="+mn-ea"/>
              </a:rPr>
              <a:t>불균형 데이터 해결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클래스 간의 불균형을 줄여 </a:t>
            </a:r>
            <a:r>
              <a:rPr lang="ko-KR" altLang="en-US" sz="1400" b="1" dirty="0">
                <a:latin typeface="+mn-ea"/>
              </a:rPr>
              <a:t>특정 클래스 편향 방지</a:t>
            </a:r>
            <a:endParaRPr lang="en-US" altLang="ko-KR" sz="14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ko-KR" altLang="en-US" sz="1400" b="1" dirty="0">
                <a:latin typeface="+mn-ea"/>
              </a:rPr>
              <a:t>데이터 수집비용 절감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인위적 증가로 인해 데이터 수집비용 절감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9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증강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데이터 증강 주요 기법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09845-6FFD-D915-ED6B-330032ADCF1C}"/>
              </a:ext>
            </a:extLst>
          </p:cNvPr>
          <p:cNvSpPr txBox="1"/>
          <p:nvPr/>
        </p:nvSpPr>
        <p:spPr>
          <a:xfrm>
            <a:off x="605944" y="160470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기하학적 변환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D832-6905-1511-3C3D-62023A568EB6}"/>
              </a:ext>
            </a:extLst>
          </p:cNvPr>
          <p:cNvSpPr txBox="1"/>
          <p:nvPr/>
        </p:nvSpPr>
        <p:spPr>
          <a:xfrm>
            <a:off x="605944" y="4013163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색상 변환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8B6389-1AFA-068E-CC10-460B2395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96006"/>
            <a:ext cx="5694248" cy="235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5B08581-825A-EFA3-4D3A-0F615ADB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057" y="4013163"/>
            <a:ext cx="2830201" cy="27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9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YOLO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증강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YOLO </a:t>
            </a:r>
            <a:r>
              <a:rPr lang="ko-KR" altLang="en-US" sz="2000" b="1" dirty="0">
                <a:latin typeface="+mn-ea"/>
              </a:rPr>
              <a:t>데이터 증강 주요 기법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09845-6FFD-D915-ED6B-330032ADCF1C}"/>
              </a:ext>
            </a:extLst>
          </p:cNvPr>
          <p:cNvSpPr txBox="1"/>
          <p:nvPr/>
        </p:nvSpPr>
        <p:spPr>
          <a:xfrm>
            <a:off x="605944" y="144307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Mosaic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D832-6905-1511-3C3D-62023A568EB6}"/>
              </a:ext>
            </a:extLst>
          </p:cNvPr>
          <p:cNvSpPr txBox="1"/>
          <p:nvPr/>
        </p:nvSpPr>
        <p:spPr>
          <a:xfrm>
            <a:off x="521796" y="1760944"/>
            <a:ext cx="540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 장의 이미지를 한장으로 만드는 기법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0BE721-AFF8-071D-C866-12E74A1E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45" y="2246571"/>
            <a:ext cx="1048273" cy="10384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2D0D50-94C2-E7B8-C199-93F592836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132856"/>
            <a:ext cx="1004888" cy="15144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7FD384-1480-F14A-C32B-D4A04B51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69" y="3715733"/>
            <a:ext cx="1848199" cy="11755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132A756-6C1B-48A7-44BE-B80235DB3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229" y="3769317"/>
            <a:ext cx="1485900" cy="1128713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AB48671-CEEB-842A-827E-763C1F1A614E}"/>
              </a:ext>
            </a:extLst>
          </p:cNvPr>
          <p:cNvSpPr/>
          <p:nvPr/>
        </p:nvSpPr>
        <p:spPr>
          <a:xfrm>
            <a:off x="4139952" y="3139669"/>
            <a:ext cx="936104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F2C6277-6A54-8FDC-CE0A-12E586D28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2424229"/>
            <a:ext cx="2860666" cy="23207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E0C0E1-AFEB-0735-6927-6841F6528948}"/>
              </a:ext>
            </a:extLst>
          </p:cNvPr>
          <p:cNvSpPr txBox="1"/>
          <p:nvPr/>
        </p:nvSpPr>
        <p:spPr>
          <a:xfrm>
            <a:off x="869827" y="5512230"/>
            <a:ext cx="727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Mosaic</a:t>
            </a:r>
            <a:r>
              <a:rPr lang="ko-KR" altLang="en-US" sz="1400" dirty="0"/>
              <a:t>는 이미지 사이즈가 </a:t>
            </a:r>
            <a:r>
              <a:rPr lang="ko-KR" altLang="en-US" sz="1400" dirty="0" err="1"/>
              <a:t>작어져</a:t>
            </a:r>
            <a:r>
              <a:rPr lang="en-US" altLang="ko-KR" sz="1400" dirty="0"/>
              <a:t>, </a:t>
            </a:r>
            <a:r>
              <a:rPr lang="ko-KR" altLang="en-US" sz="1400" dirty="0"/>
              <a:t>작은 물체가 많아지므로 작은 물체를 검출하기 어렵다는 기존 </a:t>
            </a:r>
            <a:r>
              <a:rPr lang="en-US" altLang="ko-KR" sz="1400" dirty="0"/>
              <a:t>YOLO</a:t>
            </a:r>
            <a:r>
              <a:rPr lang="ko-KR" altLang="en-US" sz="1400" dirty="0"/>
              <a:t>의 단점을 극복하며</a:t>
            </a:r>
            <a:r>
              <a:rPr lang="en-US" altLang="ko-KR" sz="1400" dirty="0"/>
              <a:t>,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장의 이미지로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장의 이미지를 학습</a:t>
            </a:r>
            <a:r>
              <a:rPr lang="ko-KR" altLang="en-US" sz="1400" dirty="0"/>
              <a:t>하는 효과를 준다</a:t>
            </a:r>
          </a:p>
        </p:txBody>
      </p:sp>
    </p:spTree>
    <p:extLst>
      <p:ext uri="{BB962C8B-B14F-4D97-AF65-F5344CB8AC3E}">
        <p14:creationId xmlns:p14="http://schemas.microsoft.com/office/powerpoint/2010/main" val="416420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YOLO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증강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YOLO </a:t>
            </a:r>
            <a:r>
              <a:rPr lang="ko-KR" altLang="en-US" sz="2000" b="1" dirty="0">
                <a:latin typeface="+mn-ea"/>
              </a:rPr>
              <a:t>데이터 증강 주요 기법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09845-6FFD-D915-ED6B-330032ADCF1C}"/>
              </a:ext>
            </a:extLst>
          </p:cNvPr>
          <p:cNvSpPr txBox="1"/>
          <p:nvPr/>
        </p:nvSpPr>
        <p:spPr>
          <a:xfrm>
            <a:off x="605944" y="144307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Cutout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D832-6905-1511-3C3D-62023A568EB6}"/>
              </a:ext>
            </a:extLst>
          </p:cNvPr>
          <p:cNvSpPr txBox="1"/>
          <p:nvPr/>
        </p:nvSpPr>
        <p:spPr>
          <a:xfrm>
            <a:off x="521796" y="1760944"/>
            <a:ext cx="540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이미지에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영역을 검은색으로 덮어 씌우는 기법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AB48671-CEEB-842A-827E-763C1F1A614E}"/>
              </a:ext>
            </a:extLst>
          </p:cNvPr>
          <p:cNvSpPr/>
          <p:nvPr/>
        </p:nvSpPr>
        <p:spPr>
          <a:xfrm>
            <a:off x="3930128" y="3140968"/>
            <a:ext cx="936104" cy="5760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0C0E1-AFEB-0735-6927-6841F6528948}"/>
              </a:ext>
            </a:extLst>
          </p:cNvPr>
          <p:cNvSpPr txBox="1"/>
          <p:nvPr/>
        </p:nvSpPr>
        <p:spPr>
          <a:xfrm>
            <a:off x="962917" y="5283205"/>
            <a:ext cx="7806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Cutout </a:t>
            </a:r>
            <a:r>
              <a:rPr lang="ko-KR" altLang="en-US" sz="1400" dirty="0"/>
              <a:t>기법은 이미지별 차별적인 특징을 추출하도록 학습하는 효과</a:t>
            </a:r>
            <a:endParaRPr lang="en-US" altLang="ko-KR" sz="1400" dirty="0"/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왼쪽 이미지 </a:t>
            </a:r>
            <a:r>
              <a:rPr lang="en-US" altLang="ko-KR" sz="1400" dirty="0"/>
              <a:t>: </a:t>
            </a:r>
            <a:r>
              <a:rPr lang="ko-KR" altLang="en-US" sz="1400" dirty="0"/>
              <a:t>입</a:t>
            </a:r>
            <a:r>
              <a:rPr lang="en-US" altLang="ko-KR" sz="1400" dirty="0"/>
              <a:t>, </a:t>
            </a:r>
            <a:r>
              <a:rPr lang="ko-KR" altLang="en-US" sz="1400" dirty="0"/>
              <a:t>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턱선</a:t>
            </a:r>
            <a:r>
              <a:rPr lang="ko-KR" altLang="en-US" sz="1400" dirty="0"/>
              <a:t> 등 전반적인 얼굴 특징을 통해 모델이 추측</a:t>
            </a:r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오른쪽 이미지 </a:t>
            </a:r>
            <a:r>
              <a:rPr lang="en-US" altLang="ko-KR" sz="1400" dirty="0"/>
              <a:t>: </a:t>
            </a:r>
            <a:r>
              <a:rPr lang="ko-KR" altLang="en-US" sz="1400" dirty="0"/>
              <a:t>얼굴 상단 부분</a:t>
            </a:r>
            <a:r>
              <a:rPr lang="en-US" altLang="ko-KR" sz="1400" dirty="0"/>
              <a:t>(</a:t>
            </a:r>
            <a:r>
              <a:rPr lang="ko-KR" altLang="en-US" sz="1400" dirty="0"/>
              <a:t>눈</a:t>
            </a:r>
            <a:r>
              <a:rPr lang="en-US" altLang="ko-KR" sz="1400" dirty="0"/>
              <a:t>, </a:t>
            </a:r>
            <a:r>
              <a:rPr lang="ko-KR" altLang="en-US" sz="1400" dirty="0"/>
              <a:t>이마</a:t>
            </a:r>
            <a:r>
              <a:rPr lang="en-US" altLang="ko-KR" sz="1400" dirty="0"/>
              <a:t>, </a:t>
            </a:r>
            <a:r>
              <a:rPr lang="ko-KR" altLang="en-US" sz="1400" dirty="0"/>
              <a:t>눈썹</a:t>
            </a:r>
            <a:r>
              <a:rPr lang="en-US" altLang="ko-KR" sz="1400" dirty="0"/>
              <a:t>)</a:t>
            </a:r>
            <a:r>
              <a:rPr lang="ko-KR" altLang="en-US" sz="1400" dirty="0"/>
              <a:t>의 특징을 </a:t>
            </a:r>
            <a:r>
              <a:rPr lang="ko-KR" altLang="en-US" sz="1400" dirty="0" err="1"/>
              <a:t>직중적으로</a:t>
            </a:r>
            <a:r>
              <a:rPr lang="ko-KR" altLang="en-US" sz="1400" dirty="0"/>
              <a:t> 학습하여 모델이 추측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272EAA-6B2C-5DDF-A4B8-F1D1B48E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83" y="2386587"/>
            <a:ext cx="1787290" cy="24448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BB45A4-9C09-5171-72AF-DDF042E2C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587" y="2386587"/>
            <a:ext cx="1787290" cy="24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YOLO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증강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YOLO </a:t>
            </a:r>
            <a:r>
              <a:rPr lang="ko-KR" altLang="en-US" sz="2000" b="1" dirty="0">
                <a:latin typeface="+mn-ea"/>
              </a:rPr>
              <a:t>데이터 증강 주요 기법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09845-6FFD-D915-ED6B-330032ADCF1C}"/>
              </a:ext>
            </a:extLst>
          </p:cNvPr>
          <p:cNvSpPr txBox="1"/>
          <p:nvPr/>
        </p:nvSpPr>
        <p:spPr>
          <a:xfrm>
            <a:off x="605944" y="1443078"/>
            <a:ext cx="202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Random Erasing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D832-6905-1511-3C3D-62023A568EB6}"/>
              </a:ext>
            </a:extLst>
          </p:cNvPr>
          <p:cNvSpPr txBox="1"/>
          <p:nvPr/>
        </p:nvSpPr>
        <p:spPr>
          <a:xfrm>
            <a:off x="521796" y="1760944"/>
            <a:ext cx="540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이미지의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부분을 지우는 기법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0C0E1-AFEB-0735-6927-6841F6528948}"/>
              </a:ext>
            </a:extLst>
          </p:cNvPr>
          <p:cNvSpPr txBox="1"/>
          <p:nvPr/>
        </p:nvSpPr>
        <p:spPr>
          <a:xfrm>
            <a:off x="962917" y="5283205"/>
            <a:ext cx="780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Random Erasing </a:t>
            </a:r>
            <a:r>
              <a:rPr lang="ko-KR" altLang="en-US" sz="1400" dirty="0"/>
              <a:t>기법은 의도적으로 이미지 및 객체의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부분을 가려 학습하여</a:t>
            </a:r>
            <a:endParaRPr lang="en-US" altLang="ko-KR" sz="1400" dirty="0"/>
          </a:p>
          <a:p>
            <a:r>
              <a:rPr lang="ko-KR" altLang="en-US" sz="1400" dirty="0"/>
              <a:t>기존의 </a:t>
            </a:r>
            <a:r>
              <a:rPr lang="ko-KR" altLang="en-US" sz="1400" b="1" dirty="0"/>
              <a:t>폐색 문제를 해결</a:t>
            </a:r>
            <a:r>
              <a:rPr lang="ko-KR" altLang="en-US" sz="1400" dirty="0"/>
              <a:t>하는데 효과적임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50A913-BC77-AD57-7B29-0113AD88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26637"/>
            <a:ext cx="5256584" cy="28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YOLO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데이터 증강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08720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 YOLO </a:t>
            </a:r>
            <a:r>
              <a:rPr lang="ko-KR" altLang="en-US" sz="2000" b="1" dirty="0">
                <a:latin typeface="+mn-ea"/>
              </a:rPr>
              <a:t>데이터 증강 주요 기법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09845-6FFD-D915-ED6B-330032ADCF1C}"/>
              </a:ext>
            </a:extLst>
          </p:cNvPr>
          <p:cNvSpPr txBox="1"/>
          <p:nvPr/>
        </p:nvSpPr>
        <p:spPr>
          <a:xfrm>
            <a:off x="605944" y="144307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/>
              <a:t>Mixup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DD832-6905-1511-3C3D-62023A568EB6}"/>
              </a:ext>
            </a:extLst>
          </p:cNvPr>
          <p:cNvSpPr txBox="1"/>
          <p:nvPr/>
        </p:nvSpPr>
        <p:spPr>
          <a:xfrm>
            <a:off x="521796" y="1760944"/>
            <a:ext cx="540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이미지를 혼합하여 새로운 데이터를 생성하는 기법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0C0E1-AFEB-0735-6927-6841F6528948}"/>
              </a:ext>
            </a:extLst>
          </p:cNvPr>
          <p:cNvSpPr txBox="1"/>
          <p:nvPr/>
        </p:nvSpPr>
        <p:spPr>
          <a:xfrm>
            <a:off x="962917" y="5283205"/>
            <a:ext cx="7806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이미지와 레이블을 </a:t>
            </a:r>
            <a:r>
              <a:rPr lang="en-US" altLang="ko-KR" sz="1400" dirty="0"/>
              <a:t>0~1 </a:t>
            </a:r>
            <a:r>
              <a:rPr lang="ko-KR" altLang="en-US" sz="1400" dirty="0"/>
              <a:t>사이의 </a:t>
            </a:r>
            <a:r>
              <a:rPr lang="ko-KR" altLang="en-US" sz="1400" dirty="0" err="1"/>
              <a:t>임계값을</a:t>
            </a:r>
            <a:r>
              <a:rPr lang="ko-KR" altLang="en-US" sz="1400" dirty="0"/>
              <a:t> 통해 혼합해주는 기법</a:t>
            </a:r>
            <a:endParaRPr lang="en-US" altLang="ko-KR" sz="1400" dirty="0"/>
          </a:p>
          <a:p>
            <a:r>
              <a:rPr lang="ko-KR" altLang="en-US" sz="1400" dirty="0"/>
              <a:t>모델의 일반화 성능이 높아진다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잘못된 레이블링의 영향을 줄여 모델 성능을 향상한다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A9A345-4141-90E0-4E9A-FB230BC6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450512"/>
            <a:ext cx="7653136" cy="23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0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11039</TotalTime>
  <Words>437</Words>
  <Application>Microsoft Office PowerPoint</Application>
  <PresentationFormat>화면 슬라이드 쇼(4:3)</PresentationFormat>
  <Paragraphs>96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smmm@mevitz.com</cp:lastModifiedBy>
  <cp:revision>381</cp:revision>
  <cp:lastPrinted>2022-06-08T09:54:10Z</cp:lastPrinted>
  <dcterms:created xsi:type="dcterms:W3CDTF">2017-03-29T07:13:25Z</dcterms:created>
  <dcterms:modified xsi:type="dcterms:W3CDTF">2024-05-27T03:50:53Z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