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1" r:id="rId3"/>
    <p:sldId id="345" r:id="rId4"/>
    <p:sldId id="343" r:id="rId5"/>
    <p:sldId id="353" r:id="rId6"/>
    <p:sldId id="348" r:id="rId7"/>
    <p:sldId id="354" r:id="rId8"/>
    <p:sldId id="355" r:id="rId9"/>
    <p:sldId id="356" r:id="rId10"/>
    <p:sldId id="351" r:id="rId11"/>
    <p:sldId id="352" r:id="rId12"/>
    <p:sldId id="350" r:id="rId13"/>
    <p:sldId id="336" r:id="rId14"/>
    <p:sldId id="349" r:id="rId15"/>
    <p:sldId id="268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88" d="100"/>
          <a:sy n="88" d="100"/>
        </p:scale>
        <p:origin x="1053" y="54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A16434A-D895-430C-AAE3-010E58B4A5D3}" type="datetime1">
              <a:rPr lang="ko-KR" altLang="en-US"/>
              <a:pPr lvl="0">
                <a:defRPr/>
              </a:pPr>
              <a:t>2024-04-29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6599D6F-6914-44B3-BAC5-F801858112F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2CE42E9-9779-4EB1-A4E7-DC2A33AE97F9}" type="datetime1">
              <a:rPr lang="ko-KR" altLang="en-US"/>
              <a:pPr lvl="0">
                <a:defRPr/>
              </a:pPr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D996AB9-55DC-445E-98F1-083156B566B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D996AB9-55DC-445E-98F1-083156B566B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D996AB9-55DC-445E-98F1-083156B566B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D996AB9-55DC-445E-98F1-083156B566B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D996AB9-55DC-445E-98F1-083156B566B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D996AB9-55DC-445E-98F1-083156B566BE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D996AB9-55DC-445E-98F1-083156B566B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D996AB9-55DC-445E-98F1-083156B566B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D996AB9-55DC-445E-98F1-083156B566B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D996AB9-55DC-445E-98F1-083156B566B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D996AB9-55DC-445E-98F1-083156B566B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D996AB9-55DC-445E-98F1-083156B566B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D996AB9-55DC-445E-98F1-083156B566B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D996AB9-55DC-445E-98F1-083156B566B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2024.  4.  22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[1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김정호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이선명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이치호</a:t>
            </a: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_x849392696">
            <a:extLst>
              <a:ext uri="{FF2B5EF4-FFF2-40B4-BE49-F238E27FC236}">
                <a16:creationId xmlns:a16="http://schemas.microsoft.com/office/drawing/2014/main" id="{09724804-D02A-417D-BB69-8D0E466DB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r="50313" b="58843"/>
          <a:stretch/>
        </p:blipFill>
        <p:spPr bwMode="auto">
          <a:xfrm>
            <a:off x="4473785" y="2913531"/>
            <a:ext cx="4139952" cy="25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849392696">
            <a:extLst>
              <a:ext uri="{FF2B5EF4-FFF2-40B4-BE49-F238E27FC236}">
                <a16:creationId xmlns:a16="http://schemas.microsoft.com/office/drawing/2014/main" id="{65CD0D45-6955-4645-9D14-7B825BEC6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46090" r="50313" b="11716"/>
          <a:stretch/>
        </p:blipFill>
        <p:spPr bwMode="auto">
          <a:xfrm>
            <a:off x="286907" y="2913531"/>
            <a:ext cx="4139952" cy="263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4BF45C-D103-701C-FCFE-B2325946B762}"/>
              </a:ext>
            </a:extLst>
          </p:cNvPr>
          <p:cNvSpPr txBox="1"/>
          <p:nvPr/>
        </p:nvSpPr>
        <p:spPr>
          <a:xfrm>
            <a:off x="299927" y="1103843"/>
            <a:ext cx="4583574" cy="154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400" b="1">
                <a:latin typeface="+mn-ea"/>
              </a:rPr>
              <a:t>딥러닝 학습 곡선</a:t>
            </a:r>
            <a:endParaRPr lang="en-US" altLang="ko-KR" sz="2400" b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800" i="1">
                <a:solidFill>
                  <a:srgbClr val="0000FF"/>
                </a:solidFill>
                <a:latin typeface="+mn-ea"/>
              </a:rPr>
              <a:t>  - </a:t>
            </a:r>
            <a:br>
              <a:rPr lang="en-US" altLang="ko-KR" sz="1800" i="1">
                <a:solidFill>
                  <a:srgbClr val="0000FF"/>
                </a:solidFill>
                <a:latin typeface="+mn-ea"/>
              </a:rPr>
            </a:br>
            <a:r>
              <a:rPr lang="en-US" altLang="ko-KR" sz="180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1800" i="1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	</a:t>
            </a:r>
            <a:r>
              <a:rPr lang="en-US" altLang="ko-KR" sz="1800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</a:t>
            </a:r>
          </a:p>
          <a:p>
            <a:pPr>
              <a:lnSpc>
                <a:spcPts val="2300"/>
              </a:lnSpc>
            </a:pPr>
            <a:endParaRPr lang="en-US" altLang="ko-KR" i="1" kern="0" spc="-50">
              <a:solidFill>
                <a:schemeClr val="tx2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3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모델의 성능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BF45C-D103-701C-FCFE-B2325946B762}"/>
              </a:ext>
            </a:extLst>
          </p:cNvPr>
          <p:cNvSpPr txBox="1"/>
          <p:nvPr/>
        </p:nvSpPr>
        <p:spPr>
          <a:xfrm>
            <a:off x="299927" y="1103843"/>
            <a:ext cx="458357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400" b="1">
                <a:latin typeface="+mn-ea"/>
              </a:rPr>
              <a:t>딥러닝 학습 결과</a:t>
            </a:r>
            <a:r>
              <a:rPr lang="en-US" altLang="ko-KR" sz="180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br>
              <a:rPr lang="en-US" altLang="ko-KR" sz="180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</a:br>
            <a:r>
              <a:rPr lang="en-US" altLang="ko-KR" i="1" kern="0" spc="-5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449145-5325-86CF-F2ED-2F4B9B905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30" y="2325033"/>
            <a:ext cx="8394740" cy="34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전이학습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69429" y="1032935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>
                <a:latin typeface="+mn-ea"/>
              </a:rPr>
              <a:t>VGG </a:t>
            </a:r>
            <a:r>
              <a:rPr lang="ko-KR" altLang="en-US" sz="2000" b="1">
                <a:latin typeface="+mn-ea"/>
              </a:rPr>
              <a:t>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전이학습 조건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모델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하이퍼파라미터 설정 등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…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829E6F-27FE-21B7-D539-DAED1918C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199"/>
          <a:stretch/>
        </p:blipFill>
        <p:spPr>
          <a:xfrm>
            <a:off x="4717423" y="2880499"/>
            <a:ext cx="4144743" cy="27539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FD7F38-7156-FD0D-81EB-FC811613C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30" b="4179"/>
          <a:stretch/>
        </p:blipFill>
        <p:spPr>
          <a:xfrm>
            <a:off x="521796" y="2879340"/>
            <a:ext cx="4144743" cy="27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모델별 분류 성능 비교</a:t>
            </a:r>
            <a:br>
              <a:rPr lang="en-US" altLang="ko-KR" sz="2000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Confusion matrix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및 평가지표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논문 결과와 비교 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우수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동일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미달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… </a:t>
            </a:r>
            <a:r>
              <a:rPr lang="ko-KR" altLang="en-US" sz="1600" i="1">
                <a:solidFill>
                  <a:srgbClr val="FF0000"/>
                </a:solidFill>
                <a:latin typeface="+mn-ea"/>
              </a:rPr>
              <a:t>그 이유는</a:t>
            </a:r>
            <a:r>
              <a:rPr lang="en-US" altLang="ko-KR" sz="1600" i="1">
                <a:solidFill>
                  <a:srgbClr val="FF0000"/>
                </a:solidFill>
                <a:latin typeface="+mn-ea"/>
              </a:rPr>
              <a:t>?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구체적인 분석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1087156376">
            <a:extLst>
              <a:ext uri="{FF2B5EF4-FFF2-40B4-BE49-F238E27FC236}">
                <a16:creationId xmlns:a16="http://schemas.microsoft.com/office/drawing/2014/main" id="{D771F088-14B0-44BF-880F-C9F4AB4F6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9"/>
          <a:stretch/>
        </p:blipFill>
        <p:spPr bwMode="auto">
          <a:xfrm>
            <a:off x="2843808" y="1678430"/>
            <a:ext cx="2859424" cy="267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768306360">
            <a:extLst>
              <a:ext uri="{FF2B5EF4-FFF2-40B4-BE49-F238E27FC236}">
                <a16:creationId xmlns:a16="http://schemas.microsoft.com/office/drawing/2014/main" id="{6ABBF84B-1004-459F-969C-BE760E0CD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8864" r="2761"/>
          <a:stretch/>
        </p:blipFill>
        <p:spPr bwMode="auto">
          <a:xfrm>
            <a:off x="810712" y="4355237"/>
            <a:ext cx="7685722" cy="235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4E393BF-16FE-480F-8DB7-C750CF016D6E}"/>
              </a:ext>
            </a:extLst>
          </p:cNvPr>
          <p:cNvSpPr/>
          <p:nvPr/>
        </p:nvSpPr>
        <p:spPr>
          <a:xfrm>
            <a:off x="995180" y="5027169"/>
            <a:ext cx="7526255" cy="19364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919BF593-3054-44FB-A51E-AD70C2FC8718}"/>
              </a:ext>
            </a:extLst>
          </p:cNvPr>
          <p:cNvSpPr/>
          <p:nvPr/>
        </p:nvSpPr>
        <p:spPr>
          <a:xfrm>
            <a:off x="755213" y="4291252"/>
            <a:ext cx="1781065" cy="457200"/>
          </a:xfrm>
          <a:prstGeom prst="wedgeRoundRectCallout">
            <a:avLst>
              <a:gd name="adj1" fmla="val 8527"/>
              <a:gd name="adj2" fmla="val 1052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논문의 성능과 비교</a:t>
            </a:r>
          </a:p>
        </p:txBody>
      </p:sp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/>
                <a:ea typeface="HY견고딕"/>
              </a:rPr>
              <a:t>결론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4076" y="1001925"/>
            <a:ext cx="8706254" cy="18330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맑은 고딕"/>
                <a:ea typeface="맑은 고딕"/>
              </a:rPr>
              <a:t>결과 요약 및 의미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  </a:t>
            </a:r>
            <a:r>
              <a:rPr lang="en-US" altLang="ko-KR" sz="1600" i="1">
                <a:solidFill>
                  <a:srgbClr val="0000FF"/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맑은 고딕"/>
                <a:ea typeface="맑은 고딕"/>
              </a:rPr>
              <a:t>프로젝트 수행 </a:t>
            </a:r>
            <a:r>
              <a:rPr lang="en-US" altLang="ko-KR" sz="1600" i="1">
                <a:solidFill>
                  <a:srgbClr val="0000FF"/>
                </a:solidFill>
                <a:latin typeface="맑은 고딕"/>
                <a:ea typeface="맑은 고딕"/>
              </a:rPr>
              <a:t>결과에 </a:t>
            </a:r>
            <a:r>
              <a:rPr lang="en-US" altLang="ko-KR" sz="1600" i="1" err="1">
                <a:solidFill>
                  <a:srgbClr val="0000FF"/>
                </a:solidFill>
                <a:latin typeface="맑은 고딕"/>
                <a:ea typeface="맑은 고딕"/>
              </a:rPr>
              <a:t>대한</a:t>
            </a:r>
            <a:r>
              <a:rPr lang="en-US" altLang="ko-KR" sz="1600" i="1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i="1">
                <a:solidFill>
                  <a:srgbClr val="0000FF"/>
                </a:solidFill>
                <a:latin typeface="맑은 고딕"/>
                <a:ea typeface="맑은 고딕"/>
              </a:rPr>
              <a:t>요약 및 </a:t>
            </a:r>
            <a:r>
              <a:rPr lang="en-US" altLang="ko-KR" sz="1600" i="1">
                <a:solidFill>
                  <a:srgbClr val="0000FF"/>
                </a:solidFill>
                <a:latin typeface="맑은 고딕"/>
                <a:ea typeface="맑은 고딕"/>
              </a:rPr>
              <a:t>고찰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  </a:t>
            </a:r>
            <a:r>
              <a:rPr lang="en-US" altLang="ko-KR" sz="1600" i="1">
                <a:solidFill>
                  <a:srgbClr val="0000FF"/>
                </a:solidFill>
                <a:latin typeface="맑은 고딕"/>
                <a:ea typeface="맑은 고딕"/>
              </a:rPr>
              <a:t>- </a:t>
            </a:r>
            <a:r>
              <a:rPr lang="ko-KR" altLang="en-US" sz="1600" i="1">
                <a:solidFill>
                  <a:srgbClr val="0000FF"/>
                </a:solidFill>
                <a:latin typeface="맑은 고딕"/>
                <a:ea typeface="맑은 고딕"/>
              </a:rPr>
              <a:t>각 조의 프로젝트 수행의 </a:t>
            </a:r>
            <a:r>
              <a:rPr lang="ko-KR" altLang="en-US" sz="1600" b="1" i="1">
                <a:solidFill>
                  <a:srgbClr val="FF0000"/>
                </a:solidFill>
                <a:latin typeface="맑은 고딕"/>
                <a:ea typeface="맑은 고딕"/>
              </a:rPr>
              <a:t>우수성</a:t>
            </a:r>
            <a:r>
              <a:rPr lang="en-US" altLang="ko-KR" sz="1600" b="1" i="1">
                <a:solidFill>
                  <a:srgbClr val="FF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b="1" i="1">
                <a:solidFill>
                  <a:srgbClr val="FF0000"/>
                </a:solidFill>
                <a:latin typeface="맑은 고딕"/>
                <a:ea typeface="맑은 고딕"/>
              </a:rPr>
              <a:t>독창성 </a:t>
            </a:r>
            <a:r>
              <a:rPr lang="ko-KR" altLang="en-US" sz="1600" i="1">
                <a:solidFill>
                  <a:srgbClr val="0000FF"/>
                </a:solidFill>
                <a:latin typeface="맑은 고딕"/>
                <a:ea typeface="맑은 고딕"/>
              </a:rPr>
              <a:t>강조 </a:t>
            </a:r>
            <a:r>
              <a:rPr lang="en-US" altLang="ko-KR" sz="1600" i="1">
                <a:solidFill>
                  <a:srgbClr val="0000FF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 </a:t>
            </a:r>
            <a:r>
              <a:rPr lang="ko-KR" altLang="en-US" sz="1600" i="1">
                <a:solidFill>
                  <a:srgbClr val="0000FF"/>
                </a:solidFill>
                <a:latin typeface="맑은 고딕"/>
                <a:ea typeface="맑은 고딕"/>
                <a:sym typeface="Wingdings" panose="05000000000000000000" pitchFamily="2" charset="2"/>
              </a:rPr>
              <a:t>평가에 직결</a:t>
            </a:r>
            <a:r>
              <a:rPr lang="ko-KR" altLang="en-US" sz="1600" i="1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  <a:endParaRPr lang="en-US" altLang="ko-KR" sz="1600" i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endParaRPr lang="en-US" altLang="ko-KR" sz="1600" i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ko-KR" altLang="en-US" sz="2000" b="1">
                <a:latin typeface="맑은 고딕"/>
                <a:ea typeface="맑은 고딕"/>
              </a:rPr>
              <a:t>개선점</a:t>
            </a:r>
            <a:br>
              <a:rPr lang="en-US" altLang="ko-KR" sz="2000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맑은 고딕"/>
                <a:ea typeface="맑은 고딕"/>
              </a:rPr>
              <a:t>  - </a:t>
            </a:r>
            <a:r>
              <a:rPr lang="ko-KR" altLang="en-US" sz="1600" i="1">
                <a:solidFill>
                  <a:srgbClr val="0000FF"/>
                </a:solidFill>
                <a:latin typeface="맑은 고딕"/>
                <a:ea typeface="맑은 고딕"/>
              </a:rPr>
              <a:t>프로젝트 수행 시 아쉬웠던 점 등</a:t>
            </a:r>
            <a:endParaRPr lang="en-US" altLang="ko-KR" sz="1600" i="1" dirty="0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FB4B2-ABA5-2AD9-803C-C8C9FFC31C8F}"/>
              </a:ext>
            </a:extLst>
          </p:cNvPr>
          <p:cNvSpPr txBox="1"/>
          <p:nvPr/>
        </p:nvSpPr>
        <p:spPr>
          <a:xfrm>
            <a:off x="4207893" y="2492896"/>
            <a:ext cx="4845965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>
                <a:ea typeface="맑은 고딕"/>
              </a:rPr>
              <a:t>참고사항</a:t>
            </a:r>
            <a:r>
              <a:rPr lang="ko-KR" altLang="en-US">
                <a:ea typeface="맑은 고딕"/>
              </a:rPr>
              <a:t> </a:t>
            </a:r>
            <a:endParaRPr lang="en-US" altLang="ko-KR">
              <a:ea typeface="맑은 고딕"/>
            </a:endParaRPr>
          </a:p>
          <a:p>
            <a:pPr algn="l"/>
            <a:br>
              <a:rPr lang="en-US" altLang="ko-KR">
                <a:ea typeface="맑은 고딕"/>
              </a:rPr>
            </a:br>
            <a:r>
              <a:rPr lang="en-US" altLang="ko-KR" sz="1600">
                <a:ea typeface="맑은 고딕"/>
              </a:rPr>
              <a:t>1. </a:t>
            </a:r>
            <a:r>
              <a:rPr lang="ko-KR" altLang="en-US" sz="1600">
                <a:ea typeface="맑은 고딕"/>
              </a:rPr>
              <a:t>발표방법 안내</a:t>
            </a:r>
            <a:br>
              <a:rPr lang="en-US" altLang="ko-KR" sz="1600">
                <a:ea typeface="맑은 고딕"/>
              </a:rPr>
            </a:br>
            <a:r>
              <a:rPr lang="en-US" altLang="ko-KR" sz="1600">
                <a:ea typeface="맑은 고딕"/>
              </a:rPr>
              <a:t>   - </a:t>
            </a:r>
            <a:r>
              <a:rPr lang="ko-KR" altLang="en-US" sz="1600">
                <a:ea typeface="맑은 고딕"/>
              </a:rPr>
              <a:t>심사위원 </a:t>
            </a:r>
            <a:r>
              <a:rPr lang="en-US" altLang="ko-KR" sz="1600">
                <a:ea typeface="맑은 고딕"/>
              </a:rPr>
              <a:t>: </a:t>
            </a:r>
            <a:r>
              <a:rPr lang="ko-KR" altLang="en-US" sz="1600">
                <a:ea typeface="맑은 고딕"/>
              </a:rPr>
              <a:t>박태형 학과장님</a:t>
            </a:r>
            <a:r>
              <a:rPr lang="en-US" altLang="ko-KR" sz="1600">
                <a:ea typeface="맑은 고딕"/>
              </a:rPr>
              <a:t>, </a:t>
            </a:r>
            <a:r>
              <a:rPr lang="ko-KR" altLang="en-US" sz="1600">
                <a:ea typeface="맑은 고딕"/>
              </a:rPr>
              <a:t>가디언</a:t>
            </a:r>
            <a:r>
              <a:rPr lang="en-US" altLang="ko-KR" sz="1600">
                <a:ea typeface="맑은 고딕"/>
              </a:rPr>
              <a:t>(3</a:t>
            </a:r>
            <a:r>
              <a:rPr lang="ko-KR" altLang="en-US" sz="1600">
                <a:ea typeface="맑은 고딕"/>
              </a:rPr>
              <a:t>인</a:t>
            </a:r>
            <a:r>
              <a:rPr lang="en-US" altLang="ko-KR" sz="1600">
                <a:ea typeface="맑은 고딕"/>
              </a:rPr>
              <a:t>)</a:t>
            </a:r>
            <a:br>
              <a:rPr lang="en-US" altLang="ko-KR" sz="1600">
                <a:ea typeface="맑은 고딕"/>
              </a:rPr>
            </a:br>
            <a:r>
              <a:rPr lang="en-US" altLang="ko-KR" sz="1600">
                <a:ea typeface="맑은 고딕"/>
              </a:rPr>
              <a:t>   - </a:t>
            </a:r>
            <a:r>
              <a:rPr lang="ko-KR" altLang="en-US" sz="1600">
                <a:ea typeface="맑은 고딕"/>
              </a:rPr>
              <a:t>발표시간 </a:t>
            </a:r>
            <a:r>
              <a:rPr lang="en-US" altLang="ko-KR" sz="1600">
                <a:ea typeface="맑은 고딕"/>
              </a:rPr>
              <a:t>: 10</a:t>
            </a:r>
            <a:r>
              <a:rPr lang="ko-KR" altLang="en-US" sz="1600">
                <a:ea typeface="맑은 고딕"/>
              </a:rPr>
              <a:t>분 내외 </a:t>
            </a:r>
            <a:r>
              <a:rPr lang="en-US" altLang="ko-KR" sz="1600">
                <a:ea typeface="맑은 고딕"/>
              </a:rPr>
              <a:t>(</a:t>
            </a:r>
            <a:r>
              <a:rPr lang="ko-KR" altLang="en-US" sz="1600">
                <a:ea typeface="맑은 고딕"/>
              </a:rPr>
              <a:t>시간준수</a:t>
            </a:r>
            <a:r>
              <a:rPr lang="en-US" altLang="ko-KR" sz="1600">
                <a:ea typeface="맑은 고딕"/>
              </a:rPr>
              <a:t>)</a:t>
            </a:r>
            <a:r>
              <a:rPr lang="ko-KR" altLang="en-US" sz="1600">
                <a:ea typeface="맑은 고딕"/>
              </a:rPr>
              <a:t> </a:t>
            </a:r>
            <a:r>
              <a:rPr lang="en-US" altLang="ko-KR" sz="1600">
                <a:ea typeface="맑은 고딕"/>
              </a:rPr>
              <a:t>+ Q&amp;A</a:t>
            </a:r>
            <a:br>
              <a:rPr lang="en-US" altLang="ko-KR" sz="1600">
                <a:ea typeface="맑은 고딕"/>
              </a:rPr>
            </a:br>
            <a:r>
              <a:rPr lang="en-US" altLang="ko-KR" sz="1600">
                <a:ea typeface="맑은 고딕"/>
              </a:rPr>
              <a:t>   - </a:t>
            </a:r>
            <a:r>
              <a:rPr lang="ko-KR" altLang="en-US" sz="1600">
                <a:ea typeface="맑은 고딕"/>
              </a:rPr>
              <a:t>발표자료 제출 </a:t>
            </a:r>
            <a:r>
              <a:rPr lang="en-US" altLang="ko-KR" sz="1600">
                <a:ea typeface="맑은 고딕"/>
              </a:rPr>
              <a:t>: 4/26(</a:t>
            </a:r>
            <a:r>
              <a:rPr lang="ko-KR" altLang="en-US" sz="1600">
                <a:ea typeface="맑은 고딕"/>
              </a:rPr>
              <a:t>수</a:t>
            </a:r>
            <a:r>
              <a:rPr lang="en-US" altLang="ko-KR" sz="1600">
                <a:ea typeface="맑은 고딕"/>
              </a:rPr>
              <a:t>) eCampus 17:00</a:t>
            </a:r>
            <a:r>
              <a:rPr lang="ko-KR" altLang="en-US" sz="1600">
                <a:ea typeface="맑은 고딕"/>
              </a:rPr>
              <a:t>까지</a:t>
            </a:r>
            <a:endParaRPr lang="en-US" altLang="ko-KR" sz="1600">
              <a:ea typeface="맑은 고딕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>
              <a:ea typeface="맑은 고딕"/>
            </a:endParaRPr>
          </a:p>
          <a:p>
            <a:pPr algn="l"/>
            <a:r>
              <a:rPr lang="en-US" altLang="ko-KR" sz="1600">
                <a:ea typeface="맑은 고딕"/>
              </a:rPr>
              <a:t>2. </a:t>
            </a:r>
            <a:r>
              <a:rPr lang="ko-KR" altLang="en-US" sz="1600">
                <a:ea typeface="맑은 고딕"/>
              </a:rPr>
              <a:t>평가기준</a:t>
            </a:r>
            <a:endParaRPr lang="ko-KR" altLang="en-US" sz="1600" dirty="0">
              <a:ea typeface="맑은 고딕"/>
            </a:endParaRP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9AA9EAB5-FB80-4DAD-9B57-616A0AD85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48922"/>
              </p:ext>
            </p:extLst>
          </p:nvPr>
        </p:nvGraphicFramePr>
        <p:xfrm>
          <a:off x="3419872" y="4827810"/>
          <a:ext cx="5321741" cy="161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59">
                  <a:extLst>
                    <a:ext uri="{9D8B030D-6E8A-4147-A177-3AD203B41FA5}">
                      <a16:colId xmlns:a16="http://schemas.microsoft.com/office/drawing/2014/main" val="2715039699"/>
                    </a:ext>
                  </a:extLst>
                </a:gridCol>
                <a:gridCol w="3151187">
                  <a:extLst>
                    <a:ext uri="{9D8B030D-6E8A-4147-A177-3AD203B41FA5}">
                      <a16:colId xmlns:a16="http://schemas.microsoft.com/office/drawing/2014/main" val="2524676818"/>
                    </a:ext>
                  </a:extLst>
                </a:gridCol>
                <a:gridCol w="1144195">
                  <a:extLst>
                    <a:ext uri="{9D8B030D-6E8A-4147-A177-3AD203B41FA5}">
                      <a16:colId xmlns:a16="http://schemas.microsoft.com/office/drawing/2014/main" val="4184048289"/>
                    </a:ext>
                  </a:extLst>
                </a:gridCol>
              </a:tblGrid>
              <a:tr h="322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56976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정확도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802804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접근방법의 차별성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아이디어의 독창성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117466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발료자료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설득력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전달력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189939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적용기술의 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687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04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수행체계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dirty="0">
                <a:latin typeface="+mn-ea"/>
              </a:rPr>
              <a:t>  - </a:t>
            </a:r>
            <a:r>
              <a:rPr lang="ko-KR" altLang="en-US" sz="2000" dirty="0">
                <a:latin typeface="+mn-ea"/>
              </a:rPr>
              <a:t>각자 역할 분담을 나누고 프로젝트를 진행</a:t>
            </a:r>
            <a:endParaRPr lang="en-US" altLang="ko-KR" sz="20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dirty="0">
                <a:latin typeface="+mn-ea"/>
              </a:rPr>
              <a:t>  - </a:t>
            </a:r>
            <a:r>
              <a:rPr lang="ko-KR" altLang="en-US" sz="2000" dirty="0">
                <a:latin typeface="+mn-ea"/>
              </a:rPr>
              <a:t>매주 월요일 수업이후 주간 계획설정</a:t>
            </a:r>
            <a:endParaRPr lang="en-US" altLang="ko-KR" sz="20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dirty="0">
                <a:latin typeface="+mn-ea"/>
              </a:rPr>
              <a:t>  - </a:t>
            </a:r>
            <a:r>
              <a:rPr lang="ko-KR" altLang="en-US" sz="2000" dirty="0">
                <a:latin typeface="+mn-ea"/>
              </a:rPr>
              <a:t>주말을 이용하여 진행사항 공유</a:t>
            </a:r>
            <a:endParaRPr lang="en-US" altLang="ko-KR" sz="20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dirty="0">
                <a:latin typeface="+mn-ea"/>
              </a:rPr>
              <a:t>  -</a:t>
            </a:r>
            <a:r>
              <a:rPr lang="ko-KR" altLang="en-US" sz="2000" dirty="0">
                <a:latin typeface="+mn-ea"/>
              </a:rPr>
              <a:t>각자 수행한 부분 발표자료 작성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91473"/>
              </p:ext>
            </p:extLst>
          </p:nvPr>
        </p:nvGraphicFramePr>
        <p:xfrm>
          <a:off x="1069571" y="3429000"/>
          <a:ext cx="7004858" cy="302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53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4498867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428138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433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88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김정호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CNN </a:t>
                      </a:r>
                      <a:r>
                        <a:rPr lang="ko-KR" altLang="en-US" sz="1400" dirty="0"/>
                        <a:t>모델 설계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모델 학습 및 추론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855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이선명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혼동행렬 및 시각화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비교실험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  <a:tr h="855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이치호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데이터파악 및 증량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주제발표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98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구성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4D0E95-BB88-4E5D-8C8F-EFBA2BC88E4C}"/>
              </a:ext>
            </a:extLst>
          </p:cNvPr>
          <p:cNvGrpSpPr/>
          <p:nvPr/>
        </p:nvGrpSpPr>
        <p:grpSpPr>
          <a:xfrm>
            <a:off x="473077" y="1667215"/>
            <a:ext cx="8365780" cy="1916581"/>
            <a:chOff x="473076" y="2059806"/>
            <a:chExt cx="8525119" cy="226286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8969893-DA8E-4D5B-92CC-B8C815DC4B41}"/>
                </a:ext>
              </a:extLst>
            </p:cNvPr>
            <p:cNvSpPr/>
            <p:nvPr/>
          </p:nvSpPr>
          <p:spPr>
            <a:xfrm>
              <a:off x="3859731" y="2059806"/>
              <a:ext cx="1309035" cy="4511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전체</a:t>
              </a:r>
              <a:endParaRPr lang="en-US" altLang="ko-KR" sz="1200"/>
            </a:p>
            <a:p>
              <a:pPr algn="ctr"/>
              <a:r>
                <a:rPr lang="en-US" altLang="ko-KR" sz="1200"/>
                <a:t>811,457 (100%)</a:t>
              </a:r>
              <a:endParaRPr lang="ko-KR" altLang="en-US" sz="12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5291BE9-0762-4CC8-9147-3A40428ABEBF}"/>
                </a:ext>
              </a:extLst>
            </p:cNvPr>
            <p:cNvSpPr/>
            <p:nvPr/>
          </p:nvSpPr>
          <p:spPr>
            <a:xfrm>
              <a:off x="5601903" y="2794733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With Label</a:t>
              </a:r>
            </a:p>
            <a:p>
              <a:pPr algn="ctr"/>
              <a:r>
                <a:rPr lang="en-US" altLang="ko-KR" sz="1200"/>
                <a:t>172,950 (21.3%)</a:t>
              </a:r>
              <a:endParaRPr lang="ko-KR" altLang="en-US" sz="12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5448278-4FC4-41AA-B29F-DE3AD1308937}"/>
                </a:ext>
              </a:extLst>
            </p:cNvPr>
            <p:cNvSpPr/>
            <p:nvPr/>
          </p:nvSpPr>
          <p:spPr>
            <a:xfrm>
              <a:off x="2175310" y="2788286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Without Label</a:t>
              </a:r>
            </a:p>
            <a:p>
              <a:pPr algn="ctr"/>
              <a:r>
                <a:rPr lang="en-US" altLang="ko-KR" sz="1200" dirty="0"/>
                <a:t>638,507 (78.7%)</a:t>
              </a:r>
              <a:endParaRPr lang="ko-KR" altLang="en-US" sz="1200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296D308-D515-4A67-AC7F-615A64018F02}"/>
                </a:ext>
              </a:extLst>
            </p:cNvPr>
            <p:cNvSpPr/>
            <p:nvPr/>
          </p:nvSpPr>
          <p:spPr>
            <a:xfrm>
              <a:off x="473076" y="3654972"/>
              <a:ext cx="845586" cy="65714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None</a:t>
              </a:r>
            </a:p>
            <a:p>
              <a:pPr algn="ctr"/>
              <a:r>
                <a:rPr lang="en-US" altLang="ko-KR" sz="1200" dirty="0"/>
                <a:t>147,431</a:t>
              </a:r>
            </a:p>
            <a:p>
              <a:pPr algn="ctr"/>
              <a:r>
                <a:rPr lang="en-US" altLang="ko-KR" sz="1200" dirty="0"/>
                <a:t>(18.17%)</a:t>
              </a:r>
              <a:endParaRPr lang="ko-KR" altLang="en-US" sz="12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049753F-4933-4BE7-9DA3-6DEE6F9C9FFF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Center</a:t>
              </a:r>
            </a:p>
            <a:p>
              <a:pPr algn="ctr"/>
              <a:r>
                <a:rPr lang="en-US" altLang="ko-KR" sz="1200"/>
                <a:t>4,294 </a:t>
              </a:r>
            </a:p>
            <a:p>
              <a:pPr algn="ctr"/>
              <a:r>
                <a:rPr lang="en-US" altLang="ko-KR" sz="1200"/>
                <a:t>(0.53%)</a:t>
              </a:r>
              <a:endParaRPr lang="ko-KR" altLang="en-US" sz="12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6E3BFA6-2FE4-4F3B-BDD0-DA96CA0D8C44}"/>
                </a:ext>
              </a:extLst>
            </p:cNvPr>
            <p:cNvSpPr/>
            <p:nvPr/>
          </p:nvSpPr>
          <p:spPr>
            <a:xfrm>
              <a:off x="2381491" y="3654972"/>
              <a:ext cx="845586" cy="6676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Donut</a:t>
              </a:r>
            </a:p>
            <a:p>
              <a:pPr algn="ctr"/>
              <a:r>
                <a:rPr lang="en-US" altLang="ko-KR" sz="1200"/>
                <a:t>555</a:t>
              </a:r>
            </a:p>
            <a:p>
              <a:pPr algn="ctr"/>
              <a:r>
                <a:rPr lang="en-US" altLang="ko-KR" sz="1200"/>
                <a:t> (0.07%)</a:t>
              </a:r>
              <a:endParaRPr lang="ko-KR" altLang="en-US" sz="1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F22604E-FC6E-488D-8C1D-612E9C5BA66B}"/>
                </a:ext>
              </a:extLst>
            </p:cNvPr>
            <p:cNvSpPr/>
            <p:nvPr/>
          </p:nvSpPr>
          <p:spPr>
            <a:xfrm>
              <a:off x="3335700" y="365099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Edge-Loc</a:t>
              </a:r>
            </a:p>
            <a:p>
              <a:pPr algn="ctr"/>
              <a:r>
                <a:rPr lang="en-US" altLang="ko-KR" sz="1100" dirty="0"/>
                <a:t>5189</a:t>
              </a:r>
            </a:p>
            <a:p>
              <a:pPr algn="ctr"/>
              <a:r>
                <a:rPr lang="en-US" altLang="ko-KR" sz="1100" dirty="0"/>
                <a:t> (0.64%)</a:t>
              </a:r>
              <a:endParaRPr lang="ko-KR" altLang="en-US" sz="11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A780444-BA07-46C4-AD0A-2D410EAC4A79}"/>
                </a:ext>
              </a:extLst>
            </p:cNvPr>
            <p:cNvSpPr/>
            <p:nvPr/>
          </p:nvSpPr>
          <p:spPr>
            <a:xfrm>
              <a:off x="4289908" y="3649451"/>
              <a:ext cx="878858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Edge-Ring</a:t>
              </a:r>
            </a:p>
            <a:p>
              <a:pPr algn="ctr"/>
              <a:r>
                <a:rPr lang="en-US" altLang="ko-KR" sz="1000" dirty="0"/>
                <a:t>9680</a:t>
              </a:r>
            </a:p>
            <a:p>
              <a:pPr algn="ctr"/>
              <a:r>
                <a:rPr lang="en-US" altLang="ko-KR" sz="1000" dirty="0"/>
                <a:t> (1.19%)</a:t>
              </a:r>
              <a:endParaRPr lang="ko-KR" altLang="en-US" sz="10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4F00D54-A3D0-4491-A3E7-CB6C9117C7F9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Local</a:t>
              </a:r>
            </a:p>
            <a:p>
              <a:pPr algn="ctr"/>
              <a:r>
                <a:rPr lang="en-US" altLang="ko-KR" sz="1200"/>
                <a:t>3593</a:t>
              </a:r>
            </a:p>
            <a:p>
              <a:pPr algn="ctr"/>
              <a:r>
                <a:rPr lang="en-US" altLang="ko-KR" sz="1200"/>
                <a:t> (0.44%)</a:t>
              </a:r>
              <a:endParaRPr lang="ko-KR" altLang="en-US" sz="12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AA0AFBA-BD94-43A0-A6CA-BE334E395491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Random</a:t>
              </a:r>
            </a:p>
            <a:p>
              <a:pPr algn="ctr"/>
              <a:r>
                <a:rPr lang="en-US" altLang="ko-KR" sz="1200"/>
                <a:t>866</a:t>
              </a:r>
            </a:p>
            <a:p>
              <a:pPr algn="ctr"/>
              <a:r>
                <a:rPr lang="en-US" altLang="ko-KR" sz="1200"/>
                <a:t> (0.11%)</a:t>
              </a:r>
              <a:endParaRPr lang="ko-KR" altLang="en-US" sz="12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C2F930F-3355-46E9-917A-CDE259F31E44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Scratch</a:t>
              </a:r>
            </a:p>
            <a:p>
              <a:pPr algn="ctr"/>
              <a:r>
                <a:rPr lang="en-US" altLang="ko-KR" sz="1200"/>
                <a:t>1193</a:t>
              </a:r>
            </a:p>
            <a:p>
              <a:pPr algn="ctr"/>
              <a:r>
                <a:rPr lang="en-US" altLang="ko-KR" sz="1200"/>
                <a:t> (0.15%)</a:t>
              </a:r>
              <a:endParaRPr lang="ko-KR" altLang="en-US" sz="12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258AF73-7A61-49F7-A796-3D73A7AC0693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Near-full</a:t>
              </a:r>
            </a:p>
            <a:p>
              <a:pPr algn="ctr"/>
              <a:r>
                <a:rPr lang="en-US" altLang="ko-KR" sz="1100" dirty="0"/>
                <a:t>149</a:t>
              </a:r>
            </a:p>
            <a:p>
              <a:pPr algn="ctr"/>
              <a:r>
                <a:rPr lang="en-US" altLang="ko-KR" sz="1100" dirty="0"/>
                <a:t> (0.02%)</a:t>
              </a:r>
              <a:endParaRPr lang="ko-KR" altLang="en-US" sz="11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C3686AB-8130-44AE-A8CE-6B6219EAA299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rot="5400000" flipH="1" flipV="1">
              <a:off x="3533361" y="1807399"/>
              <a:ext cx="277355" cy="168442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018EAAB-04A1-4884-B2FF-66212C1326EE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16200000" flipV="1">
              <a:off x="5243434" y="1781746"/>
              <a:ext cx="283802" cy="17421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EB5F49FE-68D9-4A0F-98C3-96425E73CA74}"/>
                </a:ext>
              </a:extLst>
            </p:cNvPr>
            <p:cNvCxnSpPr>
              <a:cxnSpLocks/>
              <a:stCxn id="14" idx="0"/>
              <a:endCxn id="12" idx="2"/>
            </p:cNvCxnSpPr>
            <p:nvPr/>
          </p:nvCxnSpPr>
          <p:spPr>
            <a:xfrm rot="5400000" flipH="1" flipV="1">
              <a:off x="3371588" y="770139"/>
              <a:ext cx="409114" cy="53605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118488E6-3446-4887-ADB0-6EBCAD6533EC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rot="16200000" flipV="1">
              <a:off x="7208070" y="2294210"/>
              <a:ext cx="415685" cy="231898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725BE5-8A44-4E42-80B3-6FE209DF21B0}"/>
              </a:ext>
            </a:extLst>
          </p:cNvPr>
          <p:cNvSpPr/>
          <p:nvPr/>
        </p:nvSpPr>
        <p:spPr>
          <a:xfrm>
            <a:off x="471477" y="5471116"/>
            <a:ext cx="829782" cy="556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None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C75BCD5-7322-4AE5-A7C7-1A503C31A115}"/>
              </a:ext>
            </a:extLst>
          </p:cNvPr>
          <p:cNvSpPr/>
          <p:nvPr/>
        </p:nvSpPr>
        <p:spPr>
          <a:xfrm>
            <a:off x="1407849" y="5466439"/>
            <a:ext cx="829782" cy="5701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Center</a:t>
            </a:r>
          </a:p>
          <a:p>
            <a:pPr algn="ctr"/>
            <a:r>
              <a:rPr lang="en-US" altLang="ko-KR" sz="1200"/>
              <a:t>10,000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4FD96A-6EAB-4BA1-A0DA-F3E28B01FA3E}"/>
              </a:ext>
            </a:extLst>
          </p:cNvPr>
          <p:cNvSpPr/>
          <p:nvPr/>
        </p:nvSpPr>
        <p:spPr>
          <a:xfrm>
            <a:off x="2344223" y="5471116"/>
            <a:ext cx="829782" cy="565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Donut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59BD496-6551-42B9-BF19-314406D97D25}"/>
              </a:ext>
            </a:extLst>
          </p:cNvPr>
          <p:cNvSpPr/>
          <p:nvPr/>
        </p:nvSpPr>
        <p:spPr>
          <a:xfrm>
            <a:off x="3280597" y="5467745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Edge-Loc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CAFA2EF-2241-4684-B679-59244F8BBDB7}"/>
              </a:ext>
            </a:extLst>
          </p:cNvPr>
          <p:cNvSpPr/>
          <p:nvPr/>
        </p:nvSpPr>
        <p:spPr>
          <a:xfrm>
            <a:off x="4216970" y="5466439"/>
            <a:ext cx="86243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Edge-Ring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A4772CB-ADC4-4080-AD02-4095AB42F6E8}"/>
              </a:ext>
            </a:extLst>
          </p:cNvPr>
          <p:cNvSpPr/>
          <p:nvPr/>
        </p:nvSpPr>
        <p:spPr>
          <a:xfrm>
            <a:off x="5189843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E9E3B37-9FD6-4342-84D4-C2D73477DD12}"/>
              </a:ext>
            </a:extLst>
          </p:cNvPr>
          <p:cNvSpPr/>
          <p:nvPr/>
        </p:nvSpPr>
        <p:spPr>
          <a:xfrm>
            <a:off x="613006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983987-8493-498B-A4FA-4CE332AEFCEB}"/>
              </a:ext>
            </a:extLst>
          </p:cNvPr>
          <p:cNvSpPr/>
          <p:nvPr/>
        </p:nvSpPr>
        <p:spPr>
          <a:xfrm>
            <a:off x="7071103" y="5461266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Scratch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C5D8092-A609-474E-9298-0C605965DF67}"/>
              </a:ext>
            </a:extLst>
          </p:cNvPr>
          <p:cNvSpPr/>
          <p:nvPr/>
        </p:nvSpPr>
        <p:spPr>
          <a:xfrm>
            <a:off x="800747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Near-full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50F43-23DF-476A-8F78-476498FD90DE}"/>
              </a:ext>
            </a:extLst>
          </p:cNvPr>
          <p:cNvSpPr txBox="1"/>
          <p:nvPr/>
        </p:nvSpPr>
        <p:spPr>
          <a:xfrm>
            <a:off x="4891371" y="3984013"/>
            <a:ext cx="1558670" cy="64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수평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수직</a:t>
            </a: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280A43-2B46-42D1-9A5D-8806FD9C6BC3}"/>
              </a:ext>
            </a:extLst>
          </p:cNvPr>
          <p:cNvSpPr txBox="1"/>
          <p:nvPr/>
        </p:nvSpPr>
        <p:spPr>
          <a:xfrm>
            <a:off x="6423371" y="4008178"/>
            <a:ext cx="1295463" cy="64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전단 범위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D06FE47F-F297-4ECA-A305-60FCD516B5A0}"/>
              </a:ext>
            </a:extLst>
          </p:cNvPr>
          <p:cNvSpPr/>
          <p:nvPr/>
        </p:nvSpPr>
        <p:spPr>
          <a:xfrm rot="5400000">
            <a:off x="4475991" y="1141840"/>
            <a:ext cx="187959" cy="8181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0C3DAB0D-3DE7-4BF3-80A2-D14DFCFAC309}"/>
              </a:ext>
            </a:extLst>
          </p:cNvPr>
          <p:cNvSpPr/>
          <p:nvPr/>
        </p:nvSpPr>
        <p:spPr>
          <a:xfrm>
            <a:off x="4407077" y="3971706"/>
            <a:ext cx="325787" cy="123373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C9B523-1946-4148-95E7-520457EB8704}"/>
              </a:ext>
            </a:extLst>
          </p:cNvPr>
          <p:cNvSpPr txBox="1"/>
          <p:nvPr/>
        </p:nvSpPr>
        <p:spPr>
          <a:xfrm>
            <a:off x="3116366" y="6124280"/>
            <a:ext cx="355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65 :</a:t>
            </a:r>
            <a:r>
              <a:rPr lang="ko-KR" altLang="en-US" dirty="0"/>
              <a:t> </a:t>
            </a:r>
            <a:r>
              <a:rPr lang="en-US" altLang="ko-KR" dirty="0"/>
              <a:t>20 :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69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augmentation/</a:t>
            </a:r>
            <a:r>
              <a:rPr lang="ko-KR" altLang="en-US" sz="2000" b="1" dirty="0" err="1">
                <a:latin typeface="+mn-ea"/>
              </a:rPr>
              <a:t>전처리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transforms</a:t>
            </a:r>
            <a:r>
              <a:rPr lang="ko-KR" altLang="en-US" sz="1600" dirty="0">
                <a:latin typeface="+mn-ea"/>
              </a:rPr>
              <a:t>를 이용하여 데이터 증량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수평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수직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전단변환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줌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각 클래스마다 데이터 총량을 </a:t>
            </a:r>
            <a:r>
              <a:rPr lang="en-US" altLang="ko-KR" sz="1600" dirty="0">
                <a:latin typeface="+mn-ea"/>
              </a:rPr>
              <a:t>10,000</a:t>
            </a:r>
            <a:r>
              <a:rPr lang="ko-KR" altLang="en-US" sz="1600" dirty="0">
                <a:latin typeface="+mn-ea"/>
              </a:rPr>
              <a:t>개로 통일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304076-A5DE-A6A4-FCF2-34ABDC38FB73}"/>
              </a:ext>
            </a:extLst>
          </p:cNvPr>
          <p:cNvGrpSpPr/>
          <p:nvPr/>
        </p:nvGrpSpPr>
        <p:grpSpPr>
          <a:xfrm>
            <a:off x="1808623" y="2745993"/>
            <a:ext cx="5179113" cy="3167369"/>
            <a:chOff x="1475656" y="2851313"/>
            <a:chExt cx="5179113" cy="3167369"/>
          </a:xfrm>
        </p:grpSpPr>
        <p:pic>
          <p:nvPicPr>
            <p:cNvPr id="4" name="그림 3" descr="노랑, 원이(가) 표시된 사진&#10;&#10;자동 생성된 설명">
              <a:extLst>
                <a:ext uri="{FF2B5EF4-FFF2-40B4-BE49-F238E27FC236}">
                  <a16:creationId xmlns:a16="http://schemas.microsoft.com/office/drawing/2014/main" id="{1D1B8FF9-F69A-AF8F-B26F-1E2331D15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90" y="2867357"/>
              <a:ext cx="590476" cy="600000"/>
            </a:xfrm>
            <a:prstGeom prst="rect">
              <a:avLst/>
            </a:prstGeom>
          </p:spPr>
        </p:pic>
        <p:pic>
          <p:nvPicPr>
            <p:cNvPr id="6" name="그림 5" descr="노랑, 원이(가) 표시된 사진&#10;&#10;자동 생성된 설명">
              <a:extLst>
                <a:ext uri="{FF2B5EF4-FFF2-40B4-BE49-F238E27FC236}">
                  <a16:creationId xmlns:a16="http://schemas.microsoft.com/office/drawing/2014/main" id="{4B14BF42-030A-4A8D-85FC-D9DD1DA0B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641" y="2867357"/>
              <a:ext cx="590476" cy="600000"/>
            </a:xfrm>
            <a:prstGeom prst="rect">
              <a:avLst/>
            </a:prstGeom>
          </p:spPr>
        </p:pic>
        <p:pic>
          <p:nvPicPr>
            <p:cNvPr id="7" name="그림 6" descr="노랑, 원이(가) 표시된 사진&#10;&#10;자동 생성된 설명">
              <a:extLst>
                <a:ext uri="{FF2B5EF4-FFF2-40B4-BE49-F238E27FC236}">
                  <a16:creationId xmlns:a16="http://schemas.microsoft.com/office/drawing/2014/main" id="{90CC4449-1BC8-33CB-396B-E434292D5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463" y="2867357"/>
              <a:ext cx="590476" cy="600000"/>
            </a:xfrm>
            <a:prstGeom prst="rect">
              <a:avLst/>
            </a:prstGeom>
          </p:spPr>
        </p:pic>
        <p:pic>
          <p:nvPicPr>
            <p:cNvPr id="8" name="그림 7" descr="노랑, 원이(가) 표시된 사진&#10;&#10;자동 생성된 설명">
              <a:extLst>
                <a:ext uri="{FF2B5EF4-FFF2-40B4-BE49-F238E27FC236}">
                  <a16:creationId xmlns:a16="http://schemas.microsoft.com/office/drawing/2014/main" id="{214A75EE-C851-D356-EC46-0D72B753C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285" y="2867357"/>
              <a:ext cx="590476" cy="600000"/>
            </a:xfrm>
            <a:prstGeom prst="rect">
              <a:avLst/>
            </a:prstGeom>
          </p:spPr>
        </p:pic>
        <p:pic>
          <p:nvPicPr>
            <p:cNvPr id="10" name="그림 9" descr="노랑, 원이(가) 표시된 사진&#10;&#10;자동 생성된 설명">
              <a:extLst>
                <a:ext uri="{FF2B5EF4-FFF2-40B4-BE49-F238E27FC236}">
                  <a16:creationId xmlns:a16="http://schemas.microsoft.com/office/drawing/2014/main" id="{8296EAD9-21FB-8D92-75FC-A623C5A73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236" y="2851313"/>
              <a:ext cx="590476" cy="600000"/>
            </a:xfrm>
            <a:prstGeom prst="rect">
              <a:avLst/>
            </a:prstGeom>
          </p:spPr>
        </p:pic>
        <p:pic>
          <p:nvPicPr>
            <p:cNvPr id="11" name="그림 10" descr="노랑, 원이(가) 표시된 사진&#10;&#10;자동 생성된 설명">
              <a:extLst>
                <a:ext uri="{FF2B5EF4-FFF2-40B4-BE49-F238E27FC236}">
                  <a16:creationId xmlns:a16="http://schemas.microsoft.com/office/drawing/2014/main" id="{ED821D5D-940A-775D-CCED-51FA72462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3789040"/>
              <a:ext cx="590400" cy="590400"/>
            </a:xfrm>
            <a:prstGeom prst="rect">
              <a:avLst/>
            </a:prstGeom>
          </p:spPr>
        </p:pic>
        <p:pic>
          <p:nvPicPr>
            <p:cNvPr id="13" name="그림 12" descr="노랑, 원, 패턴이(가) 표시된 사진&#10;&#10;자동 생성된 설명">
              <a:extLst>
                <a:ext uri="{FF2B5EF4-FFF2-40B4-BE49-F238E27FC236}">
                  <a16:creationId xmlns:a16="http://schemas.microsoft.com/office/drawing/2014/main" id="{4A1697DE-7427-DFEF-2BB6-0EA24B7D8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853" y="3786731"/>
              <a:ext cx="601200" cy="601200"/>
            </a:xfrm>
            <a:prstGeom prst="rect">
              <a:avLst/>
            </a:prstGeom>
          </p:spPr>
        </p:pic>
        <p:pic>
          <p:nvPicPr>
            <p:cNvPr id="14" name="그림 13" descr="노랑, 원이(가) 표시된 사진&#10;&#10;자동 생성된 설명">
              <a:extLst>
                <a:ext uri="{FF2B5EF4-FFF2-40B4-BE49-F238E27FC236}">
                  <a16:creationId xmlns:a16="http://schemas.microsoft.com/office/drawing/2014/main" id="{CAE9D6A6-7781-6278-37B2-F92AA065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293" y="3813397"/>
              <a:ext cx="601200" cy="601200"/>
            </a:xfrm>
            <a:prstGeom prst="rect">
              <a:avLst/>
            </a:prstGeom>
          </p:spPr>
        </p:pic>
        <p:pic>
          <p:nvPicPr>
            <p:cNvPr id="19" name="그림 18" descr="노랑, 패턴이(가) 표시된 사진&#10;&#10;자동 생성된 설명">
              <a:extLst>
                <a:ext uri="{FF2B5EF4-FFF2-40B4-BE49-F238E27FC236}">
                  <a16:creationId xmlns:a16="http://schemas.microsoft.com/office/drawing/2014/main" id="{07116C12-86ED-F6BB-D5B9-07B28F6F3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210" y="3783640"/>
              <a:ext cx="601200" cy="601200"/>
            </a:xfrm>
            <a:prstGeom prst="rect">
              <a:avLst/>
            </a:prstGeom>
          </p:spPr>
        </p:pic>
        <p:pic>
          <p:nvPicPr>
            <p:cNvPr id="20" name="그림 19" descr="노랑, 원이(가) 표시된 사진&#10;&#10;자동 생성된 설명">
              <a:extLst>
                <a:ext uri="{FF2B5EF4-FFF2-40B4-BE49-F238E27FC236}">
                  <a16:creationId xmlns:a16="http://schemas.microsoft.com/office/drawing/2014/main" id="{A5C1C3F2-5807-9F56-0215-A15A5A556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236" y="3783640"/>
              <a:ext cx="590400" cy="590400"/>
            </a:xfrm>
            <a:prstGeom prst="rect">
              <a:avLst/>
            </a:prstGeom>
          </p:spPr>
        </p:pic>
        <p:pic>
          <p:nvPicPr>
            <p:cNvPr id="21" name="그림 20" descr="노랑이(가) 표시된 사진&#10;&#10;자동 생성된 설명">
              <a:extLst>
                <a:ext uri="{FF2B5EF4-FFF2-40B4-BE49-F238E27FC236}">
                  <a16:creationId xmlns:a16="http://schemas.microsoft.com/office/drawing/2014/main" id="{2CB0D142-8009-E49C-E07B-84EB9944B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241" y="4617959"/>
              <a:ext cx="589856" cy="6012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5EEED49-7DB6-98BD-3EAF-25AA5ADB9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811" y="4646473"/>
              <a:ext cx="589856" cy="6012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E6005C8-8C88-F397-976C-3F9ED0B71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4680" y="4646473"/>
              <a:ext cx="569557" cy="60120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FE21428-0589-40CF-971A-CD60A25F7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383" y="4617959"/>
              <a:ext cx="569557" cy="60120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83A6075-F0DC-EF0D-88FC-0202324BF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086" y="4667572"/>
              <a:ext cx="569557" cy="6012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96AA13-F0EC-8827-9EF9-AA80FD18DA48}"/>
                </a:ext>
              </a:extLst>
            </p:cNvPr>
            <p:cNvSpPr txBox="1"/>
            <p:nvPr/>
          </p:nvSpPr>
          <p:spPr>
            <a:xfrm>
              <a:off x="1475656" y="299695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회전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322ECD-9B50-7174-ABE9-A3EF4FB12359}"/>
                </a:ext>
              </a:extLst>
            </p:cNvPr>
            <p:cNvSpPr txBox="1"/>
            <p:nvPr/>
          </p:nvSpPr>
          <p:spPr>
            <a:xfrm>
              <a:off x="1481930" y="387759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확대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C3D37E-A19D-A45B-EB3B-038532CA49F6}"/>
                </a:ext>
              </a:extLst>
            </p:cNvPr>
            <p:cNvSpPr txBox="1"/>
            <p:nvPr/>
          </p:nvSpPr>
          <p:spPr>
            <a:xfrm>
              <a:off x="1475656" y="478350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전단변환</a:t>
              </a:r>
            </a:p>
          </p:txBody>
        </p:sp>
        <p:pic>
          <p:nvPicPr>
            <p:cNvPr id="29" name="그림 28" descr="원, 노랑, 일러스트레이션, 천문학이(가) 표시된 사진&#10;&#10;자동 생성된 설명">
              <a:extLst>
                <a:ext uri="{FF2B5EF4-FFF2-40B4-BE49-F238E27FC236}">
                  <a16:creationId xmlns:a16="http://schemas.microsoft.com/office/drawing/2014/main" id="{1F4DCB67-BE63-17BD-94C5-F1526B725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3569" y="5566510"/>
              <a:ext cx="601200" cy="428856"/>
            </a:xfrm>
            <a:prstGeom prst="rect">
              <a:avLst/>
            </a:prstGeom>
          </p:spPr>
        </p:pic>
        <p:pic>
          <p:nvPicPr>
            <p:cNvPr id="30" name="그림 29" descr="노랑, 원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C4CCD45B-F5F1-3E27-BC1F-617C0C8F8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661" y="5566510"/>
              <a:ext cx="601200" cy="428856"/>
            </a:xfrm>
            <a:prstGeom prst="rect">
              <a:avLst/>
            </a:prstGeom>
          </p:spPr>
        </p:pic>
        <p:pic>
          <p:nvPicPr>
            <p:cNvPr id="31" name="그림 30" descr="노랑, 원이(가) 표시된 사진&#10;&#10;자동 생성된 설명">
              <a:extLst>
                <a:ext uri="{FF2B5EF4-FFF2-40B4-BE49-F238E27FC236}">
                  <a16:creationId xmlns:a16="http://schemas.microsoft.com/office/drawing/2014/main" id="{85ABD814-5F28-278F-BCCF-5B3976230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530" y="5586829"/>
              <a:ext cx="601200" cy="428856"/>
            </a:xfrm>
            <a:prstGeom prst="rect">
              <a:avLst/>
            </a:prstGeom>
          </p:spPr>
        </p:pic>
        <p:pic>
          <p:nvPicPr>
            <p:cNvPr id="32" name="그림 31" descr="노랑, 원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546F99DB-3092-55DF-CFCC-98233981D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383" y="5586829"/>
              <a:ext cx="601200" cy="428856"/>
            </a:xfrm>
            <a:prstGeom prst="rect">
              <a:avLst/>
            </a:prstGeom>
          </p:spPr>
        </p:pic>
        <p:pic>
          <p:nvPicPr>
            <p:cNvPr id="33" name="그림 32" descr="노랑, 원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B17DE738-E376-7297-646D-FA1C4F5FD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236" y="5589826"/>
              <a:ext cx="601200" cy="42885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04F9CC-DA92-D3A5-32B6-8A7236B7DD46}"/>
                </a:ext>
              </a:extLst>
            </p:cNvPr>
            <p:cNvSpPr txBox="1"/>
            <p:nvPr/>
          </p:nvSpPr>
          <p:spPr>
            <a:xfrm>
              <a:off x="1476485" y="5566510"/>
              <a:ext cx="1208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수직</a:t>
              </a:r>
              <a:r>
                <a:rPr lang="en-US" altLang="ko-KR" dirty="0"/>
                <a:t>/</a:t>
              </a:r>
              <a:r>
                <a:rPr lang="ko-KR" altLang="en-US" dirty="0"/>
                <a:t>수평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augmentation/</a:t>
            </a:r>
            <a:r>
              <a:rPr lang="ko-KR" altLang="en-US" sz="2000" b="1" dirty="0" err="1">
                <a:latin typeface="+mn-ea"/>
              </a:rPr>
              <a:t>전처리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9F93DA33-61B1-D9B5-86F2-5CFEFD8D4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47" y="1438715"/>
            <a:ext cx="6864360" cy="2474654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A7D21DDA-0AC4-9D60-C8A7-9611B8922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71" y="4149080"/>
            <a:ext cx="6853736" cy="24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4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97948" y="1024662"/>
            <a:ext cx="780046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증량에 따른 모델 성능 비교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CNN-WDI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모델 제안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Data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증량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다양한 모델 규제화에 따른 성능 비교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예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입력영상 해상도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데이터수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등 최적의 모델 탐색을 위한 과정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예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하이퍼파라미터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(optimizer, </a:t>
            </a:r>
            <a:r>
              <a:rPr lang="en-US" altLang="ko-KR" sz="1600" i="1" dirty="0" err="1">
                <a:solidFill>
                  <a:srgbClr val="0000FF"/>
                </a:solidFill>
                <a:latin typeface="+mn-ea"/>
              </a:rPr>
              <a:t>batch_size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epoch)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등에 따른 비교 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다양한 딥러닝 아키텍처와 </a:t>
            </a:r>
            <a:r>
              <a:rPr lang="en-US" altLang="ko-KR" sz="2000" b="1" dirty="0">
                <a:latin typeface="+mn-ea"/>
              </a:rPr>
              <a:t>CNN-WDI </a:t>
            </a:r>
            <a:r>
              <a:rPr lang="ko-KR" altLang="en-US" sz="2000" b="1" dirty="0">
                <a:latin typeface="+mn-ea"/>
              </a:rPr>
              <a:t>모델의 비교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전이학습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fine-tuning) VGG, </a:t>
            </a:r>
            <a:r>
              <a:rPr lang="en-US" altLang="ko-KR" sz="1600" i="1" dirty="0" err="1">
                <a:solidFill>
                  <a:srgbClr val="0000FF"/>
                </a:solidFill>
                <a:latin typeface="+mn-ea"/>
              </a:rPr>
              <a:t>ResNet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en-US" altLang="ko-KR" sz="1600" i="1" dirty="0" err="1">
                <a:solidFill>
                  <a:srgbClr val="0000FF"/>
                </a:solidFill>
                <a:latin typeface="+mn-ea"/>
              </a:rPr>
              <a:t>EfficientNet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등 다른 딥러닝 모델과 비교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4BB6CF0D-09CB-C88E-3ED5-EA80CEE7319B}"/>
              </a:ext>
            </a:extLst>
          </p:cNvPr>
          <p:cNvSpPr/>
          <p:nvPr/>
        </p:nvSpPr>
        <p:spPr>
          <a:xfrm>
            <a:off x="2627784" y="4293096"/>
            <a:ext cx="4536504" cy="1252210"/>
          </a:xfrm>
          <a:prstGeom prst="wedgeRoundRectCallout">
            <a:avLst>
              <a:gd name="adj1" fmla="val -45180"/>
              <a:gd name="adj2" fmla="val -1001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논문의 일부 혹은 기타 본인이 프로젝트를 수행하면서 발견한 사실 등을 실험적으로 적용하여 수행</a:t>
            </a:r>
          </a:p>
        </p:txBody>
      </p:sp>
    </p:spTree>
    <p:extLst>
      <p:ext uri="{BB962C8B-B14F-4D97-AF65-F5344CB8AC3E}">
        <p14:creationId xmlns:p14="http://schemas.microsoft.com/office/powerpoint/2010/main" val="81000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  <a:latin typeface="바른돋움 3"/>
                <a:ea typeface="문체부 제목 돋음체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2000">
                <a:solidFill>
                  <a:schemeClr val="bg1"/>
                </a:solidFill>
                <a:latin typeface="-윤고딕340"/>
                <a:ea typeface="-윤고딕34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tx2"/>
                </a:solidFill>
                <a:latin typeface="HY견고딕"/>
                <a:ea typeface="HY견고딕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/>
                <a:ea typeface="HY견고딕"/>
              </a:rPr>
              <a:t>구조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912" y="944638"/>
            <a:ext cx="8706254" cy="1253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2000" b="1">
                <a:latin typeface="+mn-ea"/>
              </a:rPr>
              <a:t>CNN </a:t>
            </a:r>
            <a:r>
              <a:rPr lang="ko-KR" altLang="en-US" sz="2000" b="1">
                <a:latin typeface="+mn-ea"/>
              </a:rPr>
              <a:t>구조</a:t>
            </a:r>
          </a:p>
          <a:p>
            <a:pPr>
              <a:lnSpc>
                <a:spcPts val="2300"/>
              </a:lnSpc>
              <a:defRPr/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그림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표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모델정보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실행화면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로 표현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논문과 동일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  <a:defRPr/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  </a:t>
            </a:r>
          </a:p>
          <a:p>
            <a:pPr>
              <a:lnSpc>
                <a:spcPts val="2300"/>
              </a:lnSpc>
              <a:defRPr/>
            </a:pPr>
            <a:endParaRPr lang="en-US" altLang="ko-KR" sz="1600" i="1">
              <a:latin typeface="+mn-ea"/>
            </a:endParaRPr>
          </a:p>
        </p:txBody>
      </p:sp>
      <p:pic>
        <p:nvPicPr>
          <p:cNvPr id="11" name="_x230710960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86676" y="3385556"/>
            <a:ext cx="8123445" cy="2131676"/>
          </a:xfrm>
          <a:prstGeom prst="rect">
            <a:avLst/>
          </a:prstGeom>
          <a:noFill/>
        </p:spPr>
      </p:pic>
      <p:pic>
        <p:nvPicPr>
          <p:cNvPr id="10" name="_x230719168"/>
          <p:cNvPicPr>
            <a:picLocks noChangeAspect="1" noChangeArrowheads="1"/>
          </p:cNvPicPr>
          <p:nvPr/>
        </p:nvPicPr>
        <p:blipFill rotWithShape="1">
          <a:blip r:embed="rId4"/>
          <a:srcRect l="1460" b="13200"/>
          <a:stretch>
            <a:fillRect/>
          </a:stretch>
        </p:blipFill>
        <p:spPr>
          <a:xfrm>
            <a:off x="4425" y="1659153"/>
            <a:ext cx="9139575" cy="169364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45028" y="5622280"/>
            <a:ext cx="6648337" cy="67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ko-KR" altLang="en-US" b="1">
                <a:latin typeface="+mn-ea"/>
              </a:rPr>
              <a:t>과적합을 방지하기 위한 규제화</a:t>
            </a:r>
            <a:r>
              <a:rPr lang="en-US" altLang="ko-KR" b="1">
                <a:latin typeface="+mn-ea"/>
              </a:rPr>
              <a:t>(regulation)</a:t>
            </a:r>
            <a:br>
              <a:rPr lang="en-US" altLang="ko-KR" b="1"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- Spatial Dropout = 0.2  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  <a:latin typeface="바른돋움 3"/>
                <a:ea typeface="문체부 제목 돋음체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2000">
                <a:solidFill>
                  <a:schemeClr val="bg1"/>
                </a:solidFill>
                <a:latin typeface="-윤고딕340"/>
                <a:ea typeface="-윤고딕34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tx2"/>
                </a:solidFill>
                <a:latin typeface="HY견고딕"/>
                <a:ea typeface="HY견고딕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/>
                <a:ea typeface="HY견고딕"/>
              </a:rPr>
              <a:t>구조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912" y="944638"/>
            <a:ext cx="8706254" cy="37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ko-KR" altLang="en-US" sz="2000" b="1">
                <a:latin typeface="+mn-ea"/>
              </a:rPr>
              <a:t>주요 코드 및 실행 결과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52120" y="3501008"/>
            <a:ext cx="3182336" cy="244827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560" y="1988840"/>
            <a:ext cx="4881322" cy="2356098"/>
          </a:xfrm>
          <a:prstGeom prst="rect">
            <a:avLst/>
          </a:prstGeom>
        </p:spPr>
      </p:pic>
      <p:sp>
        <p:nvSpPr>
          <p:cNvPr id="25" name="화살표: 오른쪽 24"/>
          <p:cNvSpPr/>
          <p:nvPr/>
        </p:nvSpPr>
        <p:spPr>
          <a:xfrm>
            <a:off x="5364088" y="2492896"/>
            <a:ext cx="432048" cy="2880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12160" y="2196872"/>
            <a:ext cx="2520280" cy="94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epoch </a:t>
            </a:r>
            <a:r>
              <a:rPr lang="ko-KR" altLang="en-US"/>
              <a:t>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10</a:t>
            </a:r>
          </a:p>
          <a:p>
            <a:pPr algn="ctr">
              <a:lnSpc>
                <a:spcPts val="23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+mn-ea"/>
              </a:rPr>
              <a:t>학습률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lr=0.001</a:t>
            </a:r>
          </a:p>
          <a:p>
            <a:pPr>
              <a:lnSpc>
                <a:spcPts val="2300"/>
              </a:lnSpc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Adam optimizer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사용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1559" y="4653136"/>
            <a:ext cx="4896544" cy="12909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  <a:latin typeface="바른돋움 3"/>
                <a:ea typeface="문체부 제목 돋음체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2000">
                <a:solidFill>
                  <a:schemeClr val="bg1"/>
                </a:solidFill>
                <a:latin typeface="-윤고딕340"/>
                <a:ea typeface="-윤고딕34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2"/>
                </a:solidFill>
                <a:latin typeface="HY견고딕"/>
                <a:ea typeface="HY견고딕"/>
              </a:rPr>
              <a:t>학습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873" y="1119756"/>
            <a:ext cx="8706254" cy="388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ko-KR" altLang="en-US" sz="2000" b="1">
                <a:latin typeface="+mn-ea"/>
              </a:rPr>
              <a:t>딥러닝 학습 조건</a:t>
            </a:r>
          </a:p>
          <a:p>
            <a:pPr>
              <a:lnSpc>
                <a:spcPts val="2300"/>
              </a:lnSpc>
              <a:defRPr/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- (HW) PC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사양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학습시간</a:t>
            </a:r>
            <a:br>
              <a:rPr lang="en-US" altLang="ko-KR" sz="1600">
                <a:solidFill>
                  <a:schemeClr val="tx1"/>
                </a:solidFill>
                <a:latin typeface="+mn-ea"/>
              </a:rPr>
            </a:br>
            <a:r>
              <a:rPr lang="en-US" altLang="ko-KR" sz="1600">
                <a:solidFill>
                  <a:schemeClr val="tx1"/>
                </a:solidFill>
                <a:latin typeface="+mn-ea"/>
              </a:rPr>
              <a:t> 	</a:t>
            </a:r>
            <a:r>
              <a:rPr lang="en-US" altLang="ko-KR" sz="1600" kern="0" spc="-50">
                <a:solidFill>
                  <a:schemeClr val="tx1"/>
                </a:solidFill>
                <a:latin typeface="맑은 고딕"/>
                <a:ea typeface="맑은 고딕"/>
              </a:rPr>
              <a:t>CPU : 11th Gen Intel(R) Core(TM) i7-11700F @ 2.50GHz</a:t>
            </a:r>
            <a:br>
              <a:rPr lang="pt-BR" altLang="ko-KR" sz="1600" kern="0" spc="-5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lang="pt-BR" altLang="ko-KR" sz="1600" kern="0" spc="-50">
                <a:solidFill>
                  <a:schemeClr val="tx1"/>
                </a:solidFill>
                <a:latin typeface="맑은 고딕"/>
                <a:ea typeface="맑은 고딕"/>
              </a:rPr>
              <a:t>	RAM </a:t>
            </a:r>
            <a:r>
              <a:rPr lang="en-US" altLang="ko-KR" sz="1600" kern="0" spc="-5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br>
              <a:rPr lang="pt-BR" altLang="ko-KR" sz="1600" kern="0" spc="-5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lang="pt-BR" altLang="ko-KR" sz="1600" kern="0" spc="-50">
                <a:solidFill>
                  <a:schemeClr val="tx1"/>
                </a:solidFill>
                <a:latin typeface="맑은 고딕"/>
                <a:ea typeface="맑은 고딕"/>
              </a:rPr>
              <a:t>	GPU : </a:t>
            </a:r>
            <a:r>
              <a:rPr lang="en-US" altLang="ko-KR" sz="1600" kern="0" spc="-50">
                <a:solidFill>
                  <a:schemeClr val="tx1"/>
                </a:solidFill>
                <a:latin typeface="맑은 고딕"/>
                <a:ea typeface="맑은 고딕"/>
              </a:rPr>
              <a:t>NVIDIA GeForce RTX 3060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하이퍼파라미터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: epoch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 수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 = 10,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학습률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lr=0.001, batch size = 64 , </a:t>
            </a:r>
          </a:p>
          <a:p>
            <a:pPr>
              <a:lnSpc>
                <a:spcPts val="2300"/>
              </a:lnSpc>
              <a:defRPr/>
            </a:pPr>
            <a:r>
              <a:rPr lang="ko-KR" altLang="en-US" sz="1600">
                <a:solidFill>
                  <a:schemeClr val="tx1"/>
                </a:solidFill>
                <a:latin typeface="+mn-ea"/>
              </a:rPr>
              <a:t>                          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Adam optimizer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 사용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, CrossEntropyLoss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함수 사용</a:t>
            </a:r>
            <a:br>
              <a:rPr lang="en-US" altLang="ko-KR" sz="1600">
                <a:solidFill>
                  <a:schemeClr val="tx1"/>
                </a:solidFill>
                <a:latin typeface="+mn-ea"/>
              </a:rPr>
            </a:br>
            <a:r>
              <a:rPr lang="en-US" altLang="ko-KR" sz="160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학습추이 그래프 </a:t>
            </a:r>
          </a:p>
          <a:p>
            <a:pPr>
              <a:lnSpc>
                <a:spcPts val="2300"/>
              </a:lnSpc>
              <a:defRPr/>
            </a:pPr>
            <a:endParaRPr lang="ko-KR" altLang="en-US" sz="160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ko-KR" sz="160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학습 중 알게 된 내용 </a:t>
            </a:r>
          </a:p>
          <a:p>
            <a:pPr>
              <a:lnSpc>
                <a:spcPts val="2300"/>
              </a:lnSpc>
              <a:defRPr/>
            </a:pPr>
            <a:r>
              <a:rPr lang="ko-KR" altLang="en-US" sz="1600">
                <a:solidFill>
                  <a:schemeClr val="tx1"/>
                </a:solidFill>
                <a:latin typeface="+mn-ea"/>
              </a:rPr>
              <a:t>    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 학습률이나 옵티마이저를 변경하면서 학습 추이를 비교하는 것은 </a:t>
            </a:r>
          </a:p>
          <a:p>
            <a:pPr>
              <a:lnSpc>
                <a:spcPts val="2300"/>
              </a:lnSpc>
              <a:defRPr/>
            </a:pPr>
            <a:r>
              <a:rPr lang="ko-KR" altLang="en-US" sz="1600">
                <a:solidFill>
                  <a:schemeClr val="tx1"/>
                </a:solidFill>
                <a:latin typeface="+mn-ea"/>
              </a:rPr>
              <a:t>        모델 성능을 최적화하는 데 중요한 단계</a:t>
            </a:r>
          </a:p>
          <a:p>
            <a:pPr>
              <a:lnSpc>
                <a:spcPts val="2300"/>
              </a:lnSpc>
              <a:defRPr/>
            </a:pPr>
            <a:endParaRPr lang="en-US" altLang="ko-KR" sz="1600" i="1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화면 슬라이드 쇼(4:3)</PresentationFormat>
  <Paragraphs>183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김현용</dc:creator>
  <cp:lastModifiedBy>치호 이</cp:lastModifiedBy>
  <cp:revision>381</cp:revision>
  <dcterms:created xsi:type="dcterms:W3CDTF">2017-03-29T07:13:25Z</dcterms:created>
  <dcterms:modified xsi:type="dcterms:W3CDTF">2024-04-29T07:58:12Z</dcterms:modified>
  <cp:version/>
</cp:coreProperties>
</file>