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56" r:id="rId3"/>
    <p:sldId id="353" r:id="rId4"/>
    <p:sldId id="371" r:id="rId5"/>
    <p:sldId id="357" r:id="rId6"/>
    <p:sldId id="359" r:id="rId7"/>
    <p:sldId id="379" r:id="rId8"/>
    <p:sldId id="373" r:id="rId9"/>
    <p:sldId id="380" r:id="rId10"/>
    <p:sldId id="377" r:id="rId11"/>
    <p:sldId id="367" r:id="rId12"/>
    <p:sldId id="366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638"/>
    <a:srgbClr val="E08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0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기여도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DDE-495F-9408-47B5C76F56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6AA-47A7-91DB-6B7CA2CB39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6AA-47A7-91DB-6B7CA2CB39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6AA-47A7-91DB-6B7CA2CB392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6AA-47A7-91DB-6B7CA2CB39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김준석</c:v>
                </c:pt>
                <c:pt idx="1">
                  <c:v>이태석</c:v>
                </c:pt>
                <c:pt idx="2">
                  <c:v>문채현</c:v>
                </c:pt>
                <c:pt idx="3">
                  <c:v>백서영</c:v>
                </c:pt>
                <c:pt idx="4">
                  <c:v>천선우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</c:v>
                </c:pt>
                <c:pt idx="1">
                  <c:v>16</c:v>
                </c:pt>
                <c:pt idx="2">
                  <c:v>15</c:v>
                </c:pt>
                <c:pt idx="3">
                  <c:v>14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E-495F-9408-47B5C76F566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2BCA-5B46-417F-8C6B-CEE1DE2717F4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82ED8-B9F5-4269-B463-3914AC176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42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48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52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3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2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20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92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5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7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4398B-78D1-4980-ADC2-0C584B1141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7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75098-7D35-71CE-7C3B-53B1C5C73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A2D57A-4A0E-7A88-2D34-CCCC6E118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125C1-31CB-E353-6B46-5D6AD857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032E-A1C6-4BA2-BEFA-03BAA1172BCD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8C829-DBCA-3B0C-7E2B-70407936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714DC-B327-3572-FC31-FADDA05E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AD6-DE46-407C-87DD-ECF20427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01970-5F19-A034-3C13-E3823B4C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F3042D-B7A8-FD47-E00D-5E02C619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CA261-30BA-9E3E-6FE9-73FDEC7D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032E-A1C6-4BA2-BEFA-03BAA1172BCD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88931-E3D6-9FA8-8B14-BDC27DC8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3538F-A0EC-64C3-92F1-5A512F91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AD6-DE46-407C-87DD-ECF20427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2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5F0796-6A53-E103-EC01-C02C23BC7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61E34-E35F-AE34-A83A-72070D91C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E90E2-F0EE-856A-6627-E1D1E738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032E-A1C6-4BA2-BEFA-03BAA1172BCD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FD3E0-7D19-1442-A0E6-A5A973A5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B2866-4A7D-E876-4E9E-BF9B99B6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AD6-DE46-407C-87DD-ECF20427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1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B6714-B665-F4DE-7DCB-CAD9760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1F66B-9B35-1494-7941-2250D4E84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748F8-2757-3EF0-863F-5D7DF6B7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032E-A1C6-4BA2-BEFA-03BAA1172BCD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3E040-C38F-A907-6E64-EF88D44E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9890-AA7E-E8C0-1DA9-17918623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AD6-DE46-407C-87DD-ECF20427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6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2AA46-540D-43D7-C19F-9E757262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781BF-39DD-9141-8BC0-673D013AB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1A364-0396-0387-0D2B-3BCA108D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032E-A1C6-4BA2-BEFA-03BAA1172BCD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AF35F-701F-E17E-DEF9-17ADE796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44AF8-511E-B03B-02F6-C8B2D238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AD6-DE46-407C-87DD-ECF20427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4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5CBAB-B93C-8517-E7E2-1F28CD8B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F6A18-83D7-3629-6394-1F732D2BC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E45BA1-61C4-E6A1-B9A9-6D6041749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2402B-1E87-EADD-2872-22BDE49C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032E-A1C6-4BA2-BEFA-03BAA1172BCD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502CEE-968D-9A7C-26F3-F9F282B5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7ECF2C-044E-4E22-B7EC-0F84AEFE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AD6-DE46-407C-87DD-ECF20427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1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B7920-936B-30C4-7703-2CE2C0B3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6FFC0-AC3C-71D3-C69E-F0522CE30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3765B4-2E34-9EED-A96E-52AB23EDA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980FA-497F-FC0B-8C15-F2F24D588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484B52-9FAB-A34C-0C11-05C04825B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6B1A94-3AA9-F814-AD90-17282112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032E-A1C6-4BA2-BEFA-03BAA1172BCD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609180-14E4-CCC4-7DB0-A7E2FF88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BA0B97-8392-2D76-7CFB-E7215BDF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AD6-DE46-407C-87DD-ECF20427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3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7BE2E-369D-8CC7-163E-6D17DB23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549C61-25DA-7315-6362-305E4A01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032E-A1C6-4BA2-BEFA-03BAA1172BCD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DF2EC-93ED-A4C9-DE17-F882B321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A6D2A-D5AA-1F0D-4FE5-76817112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AD6-DE46-407C-87DD-ECF20427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7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E6B80D-3B1B-0C8B-42B6-17B8B2F2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032E-A1C6-4BA2-BEFA-03BAA1172BCD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59A820-C2A5-F534-E5CB-9BD2B607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16E8E9-1D93-EADA-2E8C-4D13F06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AD6-DE46-407C-87DD-ECF20427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1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731AF-DB56-AFA1-5AE8-996C6908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F30D9-7819-6F6A-4849-DEAEC188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2ACE0-B6F4-7BE9-0BF7-8513A180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21CB6-E32D-4A8A-32B4-F8047663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032E-A1C6-4BA2-BEFA-03BAA1172BCD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D944F-D980-2D57-71BC-0C6C8168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3F1DE-D7B7-3ABB-DF2D-191C3794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AD6-DE46-407C-87DD-ECF20427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1C5FC-6094-EE97-1A5D-D2305E5C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A6A2E7-6F7B-1726-4B9B-02AD49631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55D4B3-396D-161E-EB0D-F95204AA4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EE273-77C8-E8E8-0081-FF9E2CE8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4032E-A1C6-4BA2-BEFA-03BAA1172BCD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8DB306-FB44-7CF5-EE8E-B7A4B3EC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2FCEA5-B2C8-CB43-5D65-A3ACC827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EAD6-DE46-407C-87DD-ECF20427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0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C03E17-1546-986A-A81B-A96CD36F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DD428-9598-D82F-459A-016A70F58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01E10-2BC3-1069-2867-044410D6B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032E-A1C6-4BA2-BEFA-03BAA1172BCD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3BB4C-F8B9-A562-CB55-F476DC8EE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35863-3295-F536-9398-157E06F2C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EAD6-DE46-407C-87DD-ECF20427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7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7308611D-D67A-3C0C-E852-A384FDCD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9260" y="-4126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54056-49C1-E165-171C-7CC3B99297AA}"/>
              </a:ext>
            </a:extLst>
          </p:cNvPr>
          <p:cNvSpPr txBox="1"/>
          <p:nvPr/>
        </p:nvSpPr>
        <p:spPr>
          <a:xfrm>
            <a:off x="1261985" y="1035154"/>
            <a:ext cx="9668031" cy="40934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        ]</a:t>
            </a:r>
            <a:endParaRPr lang="ko-KR" altLang="en-US" sz="26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58F3-8027-4288-EBE5-DF0932A10284}"/>
              </a:ext>
            </a:extLst>
          </p:cNvPr>
          <p:cNvSpPr txBox="1"/>
          <p:nvPr/>
        </p:nvSpPr>
        <p:spPr>
          <a:xfrm>
            <a:off x="3315432" y="2020039"/>
            <a:ext cx="5561138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6600" b="1" dirty="0" err="1">
                <a:solidFill>
                  <a:schemeClr val="bg1"/>
                </a:solidFill>
                <a:latin typeface="+mj-ea"/>
                <a:ea typeface="+mj-ea"/>
              </a:rPr>
              <a:t>랜덤밥스</a:t>
            </a:r>
            <a:endParaRPr lang="en-US" altLang="ko-KR" sz="6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</a:rPr>
              <a:t>프로젝트 발표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F3362-96F7-22BA-8E7A-C5953D3382D8}"/>
              </a:ext>
            </a:extLst>
          </p:cNvPr>
          <p:cNvSpPr txBox="1"/>
          <p:nvPr/>
        </p:nvSpPr>
        <p:spPr>
          <a:xfrm>
            <a:off x="3686493" y="5128582"/>
            <a:ext cx="483753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김준석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 이태석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문채현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+mj-ea"/>
                <a:ea typeface="+mj-ea"/>
              </a:rPr>
              <a:t>백서영</a:t>
            </a:r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+mj-ea"/>
                <a:ea typeface="+mj-ea"/>
              </a:rPr>
              <a:t>천선우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29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VI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454864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유지보수 및 테스트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65F92D-4BEE-B3FA-63A8-7CD61A2E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81" y="1185772"/>
            <a:ext cx="11031523" cy="499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3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26503" y="454864"/>
            <a:ext cx="512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VII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454864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프로젝트 팀원 기여도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CB23F75-2A84-03D7-F152-54E658BEF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56790"/>
              </p:ext>
            </p:extLst>
          </p:nvPr>
        </p:nvGraphicFramePr>
        <p:xfrm>
          <a:off x="2583122" y="4414956"/>
          <a:ext cx="7025756" cy="1875547"/>
        </p:xfrm>
        <a:graphic>
          <a:graphicData uri="http://schemas.openxmlformats.org/drawingml/2006/table">
            <a:tbl>
              <a:tblPr/>
              <a:tblGrid>
                <a:gridCol w="1770358">
                  <a:extLst>
                    <a:ext uri="{9D8B030D-6E8A-4147-A177-3AD203B41FA5}">
                      <a16:colId xmlns:a16="http://schemas.microsoft.com/office/drawing/2014/main" val="3142925335"/>
                    </a:ext>
                  </a:extLst>
                </a:gridCol>
                <a:gridCol w="5255398">
                  <a:extLst>
                    <a:ext uri="{9D8B030D-6E8A-4147-A177-3AD203B41FA5}">
                      <a16:colId xmlns:a16="http://schemas.microsoft.com/office/drawing/2014/main" val="1393753154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endParaRPr lang="ko-KR" altLang="en-US" sz="1000" b="1" i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 및 책임</a:t>
                      </a:r>
                      <a:endParaRPr lang="ko-KR" altLang="en-US" sz="1000" b="1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349902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김준석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DBA,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로직 개발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UI/UX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작성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총괄 진행</a:t>
                      </a:r>
                      <a:endParaRPr lang="ko-KR" altLang="en-US" sz="1000" b="1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872096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이태석</a:t>
                      </a:r>
                      <a:endParaRPr lang="ko-KR" altLang="en-US" sz="1000" b="1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 로직 개발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UI/UX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작성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형상관리</a:t>
                      </a:r>
                      <a:endParaRPr lang="ko-KR" altLang="en-US" sz="1000" b="1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06489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문채현</a:t>
                      </a:r>
                      <a:endParaRPr lang="ko-KR" altLang="en-US" sz="1000" b="1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 로직 개발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UI/UX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작성</a:t>
                      </a:r>
                      <a:endParaRPr lang="ko-KR" altLang="en-US" sz="1000" b="1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27717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천선우</a:t>
                      </a:r>
                      <a:endParaRPr lang="ko-KR" altLang="en-US" sz="1000" b="1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 로직 개발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UI/UX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작성</a:t>
                      </a:r>
                      <a:endParaRPr lang="ko-KR" altLang="en-US" sz="1000" b="1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963464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백서영</a:t>
                      </a:r>
                      <a:endParaRPr lang="ko-KR" altLang="en-US" sz="1000" b="1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설계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 로직 개발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UI/UX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작성</a:t>
                      </a:r>
                      <a:endParaRPr lang="ko-KR" altLang="en-US" sz="1000" b="1" i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80299"/>
                  </a:ext>
                </a:extLst>
              </a:tr>
            </a:tbl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F8FEEF8-11E7-66FE-AA5B-C99AEEF0F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828355"/>
              </p:ext>
            </p:extLst>
          </p:nvPr>
        </p:nvGraphicFramePr>
        <p:xfrm>
          <a:off x="2583122" y="986176"/>
          <a:ext cx="7025756" cy="34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816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75501" y="454864"/>
            <a:ext cx="66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VIII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454864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프로그램 시현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4CA7D2-78F4-4947-C730-86581FF73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408" y="1570274"/>
            <a:ext cx="8609901" cy="39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8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EA4E3454-1FFC-709F-2342-2ADF587F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602C89-D979-AD31-8813-506B97830486}"/>
              </a:ext>
            </a:extLst>
          </p:cNvPr>
          <p:cNvGrpSpPr/>
          <p:nvPr/>
        </p:nvGrpSpPr>
        <p:grpSpPr>
          <a:xfrm>
            <a:off x="1261985" y="1382286"/>
            <a:ext cx="9668031" cy="4093428"/>
            <a:chOff x="1261985" y="1382286"/>
            <a:chExt cx="9668031" cy="40934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954056-49C1-E165-171C-7CC3B99297AA}"/>
                </a:ext>
              </a:extLst>
            </p:cNvPr>
            <p:cNvSpPr txBox="1"/>
            <p:nvPr/>
          </p:nvSpPr>
          <p:spPr>
            <a:xfrm>
              <a:off x="1261985" y="1382286"/>
              <a:ext cx="9668031" cy="40934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60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[        ]</a:t>
              </a:r>
              <a:endParaRPr lang="ko-KR" altLang="en-US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358F3-8027-4288-EBE5-DF0932A10284}"/>
                </a:ext>
              </a:extLst>
            </p:cNvPr>
            <p:cNvSpPr txBox="1"/>
            <p:nvPr/>
          </p:nvSpPr>
          <p:spPr>
            <a:xfrm>
              <a:off x="3887703" y="2875002"/>
              <a:ext cx="4416594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+mj-ea"/>
                  <a:ea typeface="+mj-ea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3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71C21-D65F-6DEF-A88D-C45AC1756E6C}"/>
              </a:ext>
            </a:extLst>
          </p:cNvPr>
          <p:cNvSpPr txBox="1"/>
          <p:nvPr/>
        </p:nvSpPr>
        <p:spPr>
          <a:xfrm>
            <a:off x="4823730" y="301832"/>
            <a:ext cx="2544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E08560"/>
                </a:solidFill>
                <a:ea typeface="나눔스퀘어_ac ExtraBold" panose="020B0600000101010101" pitchFamily="50" charset="-127"/>
              </a:rPr>
              <a:t>INDEX</a:t>
            </a:r>
            <a:endParaRPr lang="ko-KR" altLang="en-US" sz="6000" b="1" dirty="0">
              <a:solidFill>
                <a:srgbClr val="E08560"/>
              </a:solidFill>
              <a:ea typeface="나눔스퀘어_ac ExtraBold" panose="020B0600000101010101" pitchFamily="50" charset="-127"/>
            </a:endParaRPr>
          </a:p>
        </p:txBody>
      </p:sp>
      <p:sp>
        <p:nvSpPr>
          <p:cNvPr id="75" name="내용 개체 틀 74">
            <a:extLst>
              <a:ext uri="{FF2B5EF4-FFF2-40B4-BE49-F238E27FC236}">
                <a16:creationId xmlns:a16="http://schemas.microsoft.com/office/drawing/2014/main" id="{945F507D-42D9-72B0-44B4-CC315895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01" y="1317495"/>
            <a:ext cx="9983598" cy="487358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1400" b="1" dirty="0"/>
              <a:t>프로젝트 개요</a:t>
            </a:r>
            <a:br>
              <a:rPr lang="en-US" altLang="ko-KR" sz="1400" b="1" dirty="0"/>
            </a:br>
            <a:r>
              <a:rPr lang="en-US" altLang="ko-KR" sz="1400" b="1" dirty="0"/>
              <a:t>- </a:t>
            </a:r>
            <a:r>
              <a:rPr lang="ko-KR" altLang="en-US" sz="1400" b="1" dirty="0"/>
              <a:t>프로젝트 명</a:t>
            </a:r>
            <a:br>
              <a:rPr lang="en-US" altLang="ko-KR" sz="1400" b="1" dirty="0"/>
            </a:br>
            <a:r>
              <a:rPr lang="en-US" altLang="ko-KR" sz="1400" b="1" dirty="0"/>
              <a:t>- </a:t>
            </a:r>
            <a:r>
              <a:rPr lang="ko-KR" altLang="en-US" sz="1400" b="1" dirty="0"/>
              <a:t>프로젝트 전체 기간</a:t>
            </a:r>
            <a:br>
              <a:rPr lang="en-US" altLang="ko-KR" sz="1400" b="1" dirty="0"/>
            </a:br>
            <a:r>
              <a:rPr lang="en-US" altLang="ko-KR" sz="1400" b="1" dirty="0"/>
              <a:t>- </a:t>
            </a:r>
            <a:r>
              <a:rPr lang="ko-KR" altLang="en-US" sz="1400" b="1" dirty="0"/>
              <a:t>프로젝트 목적</a:t>
            </a:r>
            <a:endParaRPr lang="en-US" altLang="ko-KR" sz="1400" b="1" dirty="0"/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1400" b="1" dirty="0"/>
              <a:t>프로젝트 일정</a:t>
            </a:r>
            <a:br>
              <a:rPr lang="en-US" altLang="ko-KR" sz="1400" b="1" dirty="0"/>
            </a:br>
            <a:r>
              <a:rPr lang="en-US" altLang="ko-KR" sz="1400" b="1" dirty="0"/>
              <a:t>- </a:t>
            </a:r>
            <a:r>
              <a:rPr lang="ko-KR" altLang="en-US" sz="1400" b="1" dirty="0" err="1"/>
              <a:t>간트</a:t>
            </a:r>
            <a:r>
              <a:rPr lang="ko-KR" altLang="en-US" sz="1400" b="1" dirty="0"/>
              <a:t> 차트</a:t>
            </a:r>
            <a:endParaRPr lang="en-US" altLang="ko-KR" sz="1400" b="1" dirty="0"/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1400" b="1" dirty="0"/>
              <a:t>주요 기능</a:t>
            </a:r>
            <a:br>
              <a:rPr lang="en-US" altLang="ko-KR" sz="1400" b="1" dirty="0"/>
            </a:br>
            <a:r>
              <a:rPr lang="en-US" altLang="ko-KR" sz="1400" b="1" dirty="0"/>
              <a:t>- </a:t>
            </a:r>
            <a:r>
              <a:rPr lang="ko-KR" altLang="en-US" sz="1400" b="1" dirty="0"/>
              <a:t>기능정의서</a:t>
            </a:r>
            <a:endParaRPr lang="en-US" altLang="ko-KR" sz="1400" b="1" dirty="0"/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1400" b="1" dirty="0"/>
              <a:t>시스템 구조</a:t>
            </a:r>
            <a:br>
              <a:rPr lang="en-US" altLang="ko-KR" sz="1400" b="1" dirty="0"/>
            </a:br>
            <a:r>
              <a:rPr lang="en-US" altLang="ko-KR" sz="1400" b="1" dirty="0"/>
              <a:t>- </a:t>
            </a:r>
            <a:r>
              <a:rPr lang="ko-KR" altLang="en-US" sz="1400" b="1" dirty="0"/>
              <a:t>시스템 </a:t>
            </a:r>
            <a:r>
              <a:rPr lang="ko-KR" altLang="en-US" sz="1400" b="1" dirty="0" err="1"/>
              <a:t>아키텍쳐</a:t>
            </a:r>
            <a:br>
              <a:rPr lang="en-US" altLang="ko-KR" sz="1400" b="1" dirty="0"/>
            </a:br>
            <a:r>
              <a:rPr lang="en-US" altLang="ko-KR" sz="1400" b="1" dirty="0"/>
              <a:t>- </a:t>
            </a:r>
            <a:r>
              <a:rPr lang="ko-KR" altLang="en-US" sz="1400" b="1" dirty="0"/>
              <a:t>데이터베이스 </a:t>
            </a:r>
            <a:r>
              <a:rPr lang="ko-KR" altLang="en-US" sz="1400" b="1" dirty="0" err="1"/>
              <a:t>아키텍쳐</a:t>
            </a:r>
            <a:endParaRPr lang="en-US" altLang="ko-KR" sz="1400" b="1" dirty="0"/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1400" b="1" dirty="0"/>
              <a:t>프로젝트 개발</a:t>
            </a:r>
            <a:br>
              <a:rPr lang="en-US" altLang="ko-KR" sz="1400" b="1" dirty="0"/>
            </a:br>
            <a:r>
              <a:rPr lang="en-US" altLang="ko-KR" sz="1400" b="1" dirty="0"/>
              <a:t>- </a:t>
            </a:r>
            <a:r>
              <a:rPr lang="ko-KR" altLang="en-US" sz="1400" b="1" dirty="0"/>
              <a:t>형상관리</a:t>
            </a:r>
            <a:endParaRPr lang="en-US" altLang="ko-KR" sz="1400" b="1" dirty="0"/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1400" b="1" dirty="0"/>
              <a:t>유지보수 및 테스트</a:t>
            </a:r>
            <a:br>
              <a:rPr lang="en-US" altLang="ko-KR" sz="1400" b="1" dirty="0"/>
            </a:br>
            <a:r>
              <a:rPr lang="en-US" altLang="ko-KR" sz="1400" b="1" dirty="0"/>
              <a:t>-</a:t>
            </a:r>
            <a:r>
              <a:rPr lang="ko-KR" altLang="en-US" sz="1400" b="1" dirty="0"/>
              <a:t> 테스트케이스</a:t>
            </a:r>
            <a:endParaRPr lang="en-US" altLang="ko-KR" sz="1400" b="1" dirty="0"/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1400" b="1" dirty="0"/>
              <a:t>프로젝트 팀원 기여도</a:t>
            </a:r>
            <a:br>
              <a:rPr lang="en-US" altLang="ko-KR" sz="1400" b="1" dirty="0"/>
            </a:br>
            <a:endParaRPr lang="en-US" altLang="ko-KR" sz="1400" b="1" dirty="0"/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ko-KR" altLang="en-US" sz="1400" b="1" dirty="0"/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29976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I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454864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2" name="Picture 0">
            <a:extLst>
              <a:ext uri="{FF2B5EF4-FFF2-40B4-BE49-F238E27FC236}">
                <a16:creationId xmlns:a16="http://schemas.microsoft.com/office/drawing/2014/main" id="{CD3500E8-739D-5314-60E0-8A399854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99" y="2123662"/>
            <a:ext cx="9864202" cy="222812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694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EA596-65A9-1721-A291-98318B15656C}"/>
              </a:ext>
            </a:extLst>
          </p:cNvPr>
          <p:cNvSpPr txBox="1"/>
          <p:nvPr/>
        </p:nvSpPr>
        <p:spPr>
          <a:xfrm>
            <a:off x="995540" y="6261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E08560"/>
                </a:solidFill>
                <a:latin typeface="+mj-ea"/>
                <a:ea typeface="+mj-ea"/>
              </a:rPr>
              <a:t>간트차트</a:t>
            </a:r>
            <a:endParaRPr lang="en-US" altLang="ko-KR" sz="1400" b="1" dirty="0">
              <a:solidFill>
                <a:srgbClr val="E08560"/>
              </a:solidFill>
              <a:latin typeface="+mj-ea"/>
              <a:ea typeface="+mj-ea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2CCE517F-3ED6-02A3-609F-4B2DABA9E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221" y="1449000"/>
            <a:ext cx="8303559" cy="396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37EFC4FA-0609-B15B-AB1C-DB4FD83AB2AD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0EE9A-69D9-8603-EC77-279E50D3D3B9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II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1A783-7977-298D-18A5-B0B2E976C5E9}"/>
              </a:ext>
            </a:extLst>
          </p:cNvPr>
          <p:cNvSpPr txBox="1"/>
          <p:nvPr/>
        </p:nvSpPr>
        <p:spPr>
          <a:xfrm>
            <a:off x="995540" y="316086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프로젝트 일정</a:t>
            </a:r>
          </a:p>
        </p:txBody>
      </p:sp>
    </p:spTree>
    <p:extLst>
      <p:ext uri="{BB962C8B-B14F-4D97-AF65-F5344CB8AC3E}">
        <p14:creationId xmlns:p14="http://schemas.microsoft.com/office/powerpoint/2010/main" val="41055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Ⅲ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1001890" y="4548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주요기능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FB80594-78F8-4CD4-7F04-343737AD7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725" y="1449702"/>
            <a:ext cx="8074550" cy="432192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965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IV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7E5A9BE8-0932-CCC7-EC39-00056ED48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53"/>
          <a:stretch/>
        </p:blipFill>
        <p:spPr>
          <a:xfrm>
            <a:off x="1999816" y="1557509"/>
            <a:ext cx="8192368" cy="22923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0003217-5B72-17BA-4157-C140A06E9921}"/>
              </a:ext>
            </a:extLst>
          </p:cNvPr>
          <p:cNvSpPr/>
          <p:nvPr/>
        </p:nvSpPr>
        <p:spPr>
          <a:xfrm>
            <a:off x="2276909" y="3767308"/>
            <a:ext cx="1339850" cy="1071391"/>
          </a:xfrm>
          <a:prstGeom prst="roundRect">
            <a:avLst>
              <a:gd name="adj" fmla="val 28049"/>
            </a:avLst>
          </a:prstGeom>
          <a:solidFill>
            <a:srgbClr val="E866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DB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3294DF-F175-279D-5205-FD769F415835}"/>
              </a:ext>
            </a:extLst>
          </p:cNvPr>
          <p:cNvSpPr/>
          <p:nvPr/>
        </p:nvSpPr>
        <p:spPr>
          <a:xfrm>
            <a:off x="5426075" y="3767308"/>
            <a:ext cx="1339850" cy="1071391"/>
          </a:xfrm>
          <a:prstGeom prst="roundRect">
            <a:avLst>
              <a:gd name="adj" fmla="val 28049"/>
            </a:avLst>
          </a:prstGeom>
          <a:solidFill>
            <a:srgbClr val="E866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웹서버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9FFB9CE-E69B-7FD5-08F9-4A78A95D9CB1}"/>
              </a:ext>
            </a:extLst>
          </p:cNvPr>
          <p:cNvSpPr/>
          <p:nvPr/>
        </p:nvSpPr>
        <p:spPr>
          <a:xfrm>
            <a:off x="8570866" y="3767308"/>
            <a:ext cx="1339850" cy="1071391"/>
          </a:xfrm>
          <a:prstGeom prst="roundRect">
            <a:avLst>
              <a:gd name="adj" fmla="val 28049"/>
            </a:avLst>
          </a:prstGeom>
          <a:solidFill>
            <a:srgbClr val="E866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056A17-4958-5FA8-7588-C2E59500D879}"/>
              </a:ext>
            </a:extLst>
          </p:cNvPr>
          <p:cNvSpPr/>
          <p:nvPr/>
        </p:nvSpPr>
        <p:spPr>
          <a:xfrm>
            <a:off x="4981575" y="4229100"/>
            <a:ext cx="2228850" cy="1071391"/>
          </a:xfrm>
          <a:prstGeom prst="rect">
            <a:avLst/>
          </a:pr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클라이언트로부터 요청을 받아 </a:t>
            </a:r>
            <a:r>
              <a:rPr lang="en-US" altLang="ko-KR" sz="1400" b="1" dirty="0"/>
              <a:t>DB</a:t>
            </a:r>
            <a:r>
              <a:rPr lang="ko-KR" altLang="en-US" sz="1400" b="1" dirty="0"/>
              <a:t>에 저장</a:t>
            </a:r>
            <a:endParaRPr lang="en-US" altLang="ko-KR" sz="1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57269-F006-ECC9-6B30-183FF54043C6}"/>
              </a:ext>
            </a:extLst>
          </p:cNvPr>
          <p:cNvSpPr/>
          <p:nvPr/>
        </p:nvSpPr>
        <p:spPr>
          <a:xfrm>
            <a:off x="1835584" y="4229100"/>
            <a:ext cx="2228850" cy="1071391"/>
          </a:xfrm>
          <a:prstGeom prst="rect">
            <a:avLst/>
          </a:pr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 정보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가게정보</a:t>
            </a:r>
            <a:r>
              <a:rPr lang="en-US" altLang="ko-KR" sz="1400" b="1" dirty="0"/>
              <a:t>, </a:t>
            </a:r>
            <a:br>
              <a:rPr lang="en-US" altLang="ko-KR" sz="1400" b="1" dirty="0"/>
            </a:br>
            <a:r>
              <a:rPr lang="ko-KR" altLang="en-US" sz="1400" b="1" dirty="0"/>
              <a:t>찜정보를 가지고 있는</a:t>
            </a:r>
            <a:br>
              <a:rPr lang="en-US" altLang="ko-KR" sz="1400" b="1" dirty="0"/>
            </a:br>
            <a:r>
              <a:rPr lang="ko-KR" altLang="en-US" sz="1400" b="1" dirty="0"/>
              <a:t>데이터의 집합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7FCC1A-2DB9-F11C-15F9-7E46BBAA942E}"/>
              </a:ext>
            </a:extLst>
          </p:cNvPr>
          <p:cNvSpPr/>
          <p:nvPr/>
        </p:nvSpPr>
        <p:spPr>
          <a:xfrm>
            <a:off x="8127566" y="4229100"/>
            <a:ext cx="2228850" cy="1071391"/>
          </a:xfrm>
          <a:prstGeom prst="rect">
            <a:avLst/>
          </a:pr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음식정보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가게 정보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회원정보 등을 서버로부터</a:t>
            </a:r>
            <a:br>
              <a:rPr lang="en-US" altLang="ko-KR" sz="1400" b="1" dirty="0"/>
            </a:br>
            <a:r>
              <a:rPr lang="ko-KR" altLang="en-US" sz="1400" b="1" dirty="0"/>
              <a:t>받아 사용자에게 제공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48361A-2E50-90DE-DE9F-574C8DB98640}"/>
              </a:ext>
            </a:extLst>
          </p:cNvPr>
          <p:cNvSpPr/>
          <p:nvPr/>
        </p:nvSpPr>
        <p:spPr>
          <a:xfrm>
            <a:off x="4981575" y="5300491"/>
            <a:ext cx="2228850" cy="1071391"/>
          </a:xfrm>
          <a:prstGeom prst="rect">
            <a:avLst/>
          </a:pr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Apache </a:t>
            </a:r>
            <a:r>
              <a:rPr lang="ko-KR" altLang="en-US" sz="1400" b="1" dirty="0"/>
              <a:t>웹 서버상에서 </a:t>
            </a:r>
            <a:br>
              <a:rPr lang="en-US" altLang="ko-KR" sz="1400" b="1" dirty="0"/>
            </a:br>
            <a:r>
              <a:rPr lang="ko-KR" altLang="en-US" sz="1400" b="1" dirty="0"/>
              <a:t>클라이언트</a:t>
            </a:r>
            <a:r>
              <a:rPr lang="en-US" altLang="ko-KR" sz="1400" b="1" dirty="0"/>
              <a:t>, DB</a:t>
            </a:r>
            <a:r>
              <a:rPr lang="ko-KR" altLang="en-US" sz="1400" b="1" dirty="0"/>
              <a:t> 통신</a:t>
            </a:r>
            <a:endParaRPr lang="en-US" altLang="ko-KR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B32E6B-74DA-AA8D-1CD6-51EB27E0C4B1}"/>
              </a:ext>
            </a:extLst>
          </p:cNvPr>
          <p:cNvSpPr/>
          <p:nvPr/>
        </p:nvSpPr>
        <p:spPr>
          <a:xfrm>
            <a:off x="1835584" y="5300491"/>
            <a:ext cx="2228850" cy="1071391"/>
          </a:xfrm>
          <a:prstGeom prst="rect">
            <a:avLst/>
          </a:pr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MySQL DB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22A2D-7E2E-5504-7040-603DC042E123}"/>
              </a:ext>
            </a:extLst>
          </p:cNvPr>
          <p:cNvSpPr/>
          <p:nvPr/>
        </p:nvSpPr>
        <p:spPr>
          <a:xfrm>
            <a:off x="8127566" y="5300491"/>
            <a:ext cx="2228850" cy="1071391"/>
          </a:xfrm>
          <a:prstGeom prst="rect">
            <a:avLst/>
          </a:pr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UI/UX:</a:t>
            </a:r>
            <a:r>
              <a:rPr lang="ko-KR" altLang="en-US" sz="1400" b="1" dirty="0"/>
              <a:t> 반응형 웹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71ED1-65BD-223D-4DBC-2C93B5BC916A}"/>
              </a:ext>
            </a:extLst>
          </p:cNvPr>
          <p:cNvSpPr txBox="1"/>
          <p:nvPr/>
        </p:nvSpPr>
        <p:spPr>
          <a:xfrm>
            <a:off x="995540" y="316086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시스템 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552BC-D6A8-5269-F9D5-AA982EB2E13C}"/>
              </a:ext>
            </a:extLst>
          </p:cNvPr>
          <p:cNvSpPr txBox="1"/>
          <p:nvPr/>
        </p:nvSpPr>
        <p:spPr>
          <a:xfrm>
            <a:off x="995540" y="626189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E08560"/>
                </a:solidFill>
                <a:latin typeface="+mj-ea"/>
                <a:ea typeface="+mj-ea"/>
              </a:rPr>
              <a:t>시스템 </a:t>
            </a:r>
            <a:r>
              <a:rPr lang="ko-KR" altLang="en-US" sz="1400" b="1" dirty="0" err="1">
                <a:solidFill>
                  <a:srgbClr val="E08560"/>
                </a:solidFill>
                <a:latin typeface="+mj-ea"/>
                <a:ea typeface="+mj-ea"/>
              </a:rPr>
              <a:t>아키텍쳐</a:t>
            </a:r>
            <a:endParaRPr lang="en-US" altLang="ko-KR" sz="1400" b="1" dirty="0">
              <a:solidFill>
                <a:srgbClr val="E085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63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IV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71ED1-65BD-223D-4DBC-2C93B5BC916A}"/>
              </a:ext>
            </a:extLst>
          </p:cNvPr>
          <p:cNvSpPr txBox="1"/>
          <p:nvPr/>
        </p:nvSpPr>
        <p:spPr>
          <a:xfrm>
            <a:off x="995540" y="316086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시스템 구조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552BC-D6A8-5269-F9D5-AA982EB2E13C}"/>
              </a:ext>
            </a:extLst>
          </p:cNvPr>
          <p:cNvSpPr txBox="1"/>
          <p:nvPr/>
        </p:nvSpPr>
        <p:spPr>
          <a:xfrm>
            <a:off x="995540" y="626189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E08560"/>
                </a:solidFill>
                <a:latin typeface="+mj-ea"/>
                <a:ea typeface="+mj-ea"/>
              </a:rPr>
              <a:t>데이터베이스 </a:t>
            </a:r>
            <a:r>
              <a:rPr lang="en-US" altLang="ko-KR" sz="1400" b="1" dirty="0">
                <a:solidFill>
                  <a:srgbClr val="E08560"/>
                </a:solidFill>
                <a:latin typeface="+mj-ea"/>
                <a:ea typeface="+mj-ea"/>
              </a:rPr>
              <a:t>ERD</a:t>
            </a:r>
          </a:p>
        </p:txBody>
      </p:sp>
      <p:pic>
        <p:nvPicPr>
          <p:cNvPr id="2" name="그림 1" descr="텍스트, 도표, 번호, 스크린샷이(가) 표시된 사진&#10;&#10;자동 생성된 설명">
            <a:extLst>
              <a:ext uri="{FF2B5EF4-FFF2-40B4-BE49-F238E27FC236}">
                <a16:creationId xmlns:a16="http://schemas.microsoft.com/office/drawing/2014/main" id="{B52ECF77-92BA-EFE8-ED68-E1F418A68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95" y="1224755"/>
            <a:ext cx="8908211" cy="53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8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E0A872F-D073-C697-A3B9-CEC1D8BA9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55" t="234" r="13210" b="72965"/>
          <a:stretch/>
        </p:blipFill>
        <p:spPr>
          <a:xfrm>
            <a:off x="904307" y="1601823"/>
            <a:ext cx="3432802" cy="1359778"/>
          </a:xfrm>
          <a:prstGeom prst="rect">
            <a:avLst/>
          </a:prstGeom>
        </p:spPr>
      </p:pic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220CA929-3E17-A1C5-7D94-C5CDA856F3B7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8E853F-7959-74B4-46E4-9D73A94C2669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V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53DD6C-0A4E-34DC-3D57-E5DA03FD328E}"/>
              </a:ext>
            </a:extLst>
          </p:cNvPr>
          <p:cNvSpPr txBox="1"/>
          <p:nvPr/>
        </p:nvSpPr>
        <p:spPr>
          <a:xfrm>
            <a:off x="995540" y="316086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프로젝트 개발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2051CC-50C8-31E3-AE75-B3BB2742258D}"/>
              </a:ext>
            </a:extLst>
          </p:cNvPr>
          <p:cNvSpPr txBox="1"/>
          <p:nvPr/>
        </p:nvSpPr>
        <p:spPr>
          <a:xfrm>
            <a:off x="995540" y="6261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E08560"/>
                </a:solidFill>
                <a:latin typeface="+mj-ea"/>
                <a:ea typeface="+mj-ea"/>
              </a:rPr>
              <a:t>형상관리</a:t>
            </a:r>
            <a:endParaRPr lang="en-US" altLang="ko-KR" sz="1400" b="1" dirty="0">
              <a:solidFill>
                <a:srgbClr val="E08560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323067-3E57-1C50-923D-BBAE099CD858}"/>
              </a:ext>
            </a:extLst>
          </p:cNvPr>
          <p:cNvSpPr txBox="1"/>
          <p:nvPr/>
        </p:nvSpPr>
        <p:spPr>
          <a:xfrm>
            <a:off x="4840991" y="1905904"/>
            <a:ext cx="461591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b="1" dirty="0"/>
              <a:t>팀원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팀원의 정보 및 역할 표시</a:t>
            </a:r>
            <a:br>
              <a:rPr lang="en-US" altLang="ko-KR" sz="1400" b="1" dirty="0"/>
            </a:br>
            <a:r>
              <a:rPr lang="ko-KR" altLang="en-US" sz="1400" b="1" dirty="0" err="1"/>
              <a:t>레포지토리</a:t>
            </a:r>
            <a:r>
              <a:rPr lang="ko-KR" altLang="en-US" sz="1400" b="1" dirty="0"/>
              <a:t> 깃 링크 </a:t>
            </a:r>
            <a:r>
              <a:rPr lang="en-US" altLang="ko-KR" sz="1400" b="1" dirty="0"/>
              <a:t>: </a:t>
            </a:r>
            <a:r>
              <a:rPr lang="ko-KR" altLang="en-US" sz="1400" b="1" dirty="0" err="1"/>
              <a:t>깃허브</a:t>
            </a:r>
            <a:r>
              <a:rPr lang="ko-KR" altLang="en-US" sz="1400" b="1" dirty="0"/>
              <a:t> 업로드 링크</a:t>
            </a:r>
            <a:br>
              <a:rPr lang="en-US" altLang="ko-KR" sz="1400" b="1" dirty="0"/>
            </a:br>
            <a:r>
              <a:rPr lang="en-US" altLang="ko-KR" sz="1400" b="1" dirty="0"/>
              <a:t>PPT</a:t>
            </a:r>
            <a:r>
              <a:rPr lang="ko-KR" altLang="en-US" sz="1400" b="1" dirty="0"/>
              <a:t>자료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매주 발표 </a:t>
            </a:r>
            <a:r>
              <a:rPr lang="en-US" altLang="ko-KR" sz="1400" b="1" dirty="0"/>
              <a:t>PPT </a:t>
            </a:r>
            <a:r>
              <a:rPr lang="ko-KR" altLang="en-US" sz="1400" b="1" dirty="0"/>
              <a:t>보관</a:t>
            </a:r>
            <a:br>
              <a:rPr lang="en-US" altLang="ko-KR" sz="1400" b="1" dirty="0"/>
            </a:br>
            <a:r>
              <a:rPr lang="ko-KR" altLang="en-US" sz="1400" b="1" dirty="0"/>
              <a:t>기타자료 </a:t>
            </a:r>
            <a:r>
              <a:rPr lang="en-US" altLang="ko-KR" sz="1400" b="1" dirty="0"/>
              <a:t>: ERD, </a:t>
            </a:r>
            <a:r>
              <a:rPr lang="ko-KR" altLang="en-US" sz="1400" b="1" dirty="0"/>
              <a:t>테이블정의서 등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프로젝트 산출물 보관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04494-8F17-CB68-83FB-DAEC9E646E53}"/>
              </a:ext>
            </a:extLst>
          </p:cNvPr>
          <p:cNvSpPr txBox="1"/>
          <p:nvPr/>
        </p:nvSpPr>
        <p:spPr>
          <a:xfrm>
            <a:off x="4840991" y="3628658"/>
            <a:ext cx="461591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/>
              <a:t>BOARD&amp;CHART</a:t>
            </a:r>
            <a:br>
              <a:rPr lang="en-US" altLang="ko-KR" sz="1400" b="1" dirty="0"/>
            </a:br>
            <a:r>
              <a:rPr lang="ko-KR" altLang="en-US" sz="1400" b="1" dirty="0"/>
              <a:t>현재 개발 중인 프로세스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개발 예정인 프로세스</a:t>
            </a:r>
            <a:br>
              <a:rPr lang="en-US" altLang="ko-KR" sz="1400" b="1" dirty="0"/>
            </a:br>
            <a:r>
              <a:rPr lang="en-US" altLang="ko-KR" sz="1400" b="1" dirty="0"/>
              <a:t>TO-DO </a:t>
            </a:r>
            <a:r>
              <a:rPr lang="ko-KR" altLang="en-US" sz="1400" b="1" dirty="0"/>
              <a:t>리스트를 작성하여 팀원들과 공유</a:t>
            </a:r>
            <a:endParaRPr lang="en-US" altLang="ko-KR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D8882E-CD66-0BF3-DE78-B7A188D0F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06" y="2961601"/>
            <a:ext cx="3877962" cy="36762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88548A-D7D7-566C-FE42-EE40E5C19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1" y="716196"/>
            <a:ext cx="1491969" cy="11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5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640634" y="5164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 err="1">
                <a:latin typeface="+mj-ea"/>
                <a:ea typeface="+mj-ea"/>
              </a:rPr>
              <a:t>랜덤밥스팀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220CA929-3E17-A1C5-7D94-C5CDA856F3B7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8E853F-7959-74B4-46E4-9D73A94C2669}"/>
              </a:ext>
            </a:extLst>
          </p:cNvPr>
          <p:cNvSpPr txBox="1"/>
          <p:nvPr/>
        </p:nvSpPr>
        <p:spPr>
          <a:xfrm>
            <a:off x="256357" y="454864"/>
            <a:ext cx="48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+mj-ea"/>
                <a:ea typeface="+mj-ea"/>
              </a:rPr>
              <a:t>V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53DD6C-0A4E-34DC-3D57-E5DA03FD328E}"/>
              </a:ext>
            </a:extLst>
          </p:cNvPr>
          <p:cNvSpPr txBox="1"/>
          <p:nvPr/>
        </p:nvSpPr>
        <p:spPr>
          <a:xfrm>
            <a:off x="995540" y="316086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프로젝트 개발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2051CC-50C8-31E3-AE75-B3BB2742258D}"/>
              </a:ext>
            </a:extLst>
          </p:cNvPr>
          <p:cNvSpPr txBox="1"/>
          <p:nvPr/>
        </p:nvSpPr>
        <p:spPr>
          <a:xfrm>
            <a:off x="995540" y="62618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E08560"/>
                </a:solidFill>
                <a:latin typeface="+mj-ea"/>
                <a:ea typeface="+mj-ea"/>
              </a:rPr>
              <a:t>소스코드 관리</a:t>
            </a:r>
            <a:endParaRPr lang="en-US" altLang="ko-KR" sz="1400" b="1" dirty="0">
              <a:solidFill>
                <a:srgbClr val="E08560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9CC50F-CEA5-6FDF-BED4-56AE0945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885" y="1479474"/>
            <a:ext cx="5249008" cy="35914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A59EF5-F20F-B2EF-F811-E918A575BC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184" t="28056" r="39930" b="25325"/>
          <a:stretch/>
        </p:blipFill>
        <p:spPr>
          <a:xfrm>
            <a:off x="1375498" y="1479474"/>
            <a:ext cx="3070372" cy="389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5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320</Words>
  <Application>Microsoft Office PowerPoint</Application>
  <PresentationFormat>와이드스크린</PresentationFormat>
  <Paragraphs>85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나눔스퀘어라운드 ExtraBold</vt:lpstr>
      <vt:lpstr>맑은 고딕</vt:lpstr>
      <vt:lpstr>한양신명조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태석</dc:creator>
  <cp:lastModifiedBy>김준석</cp:lastModifiedBy>
  <cp:revision>17</cp:revision>
  <dcterms:created xsi:type="dcterms:W3CDTF">2023-06-11T10:32:04Z</dcterms:created>
  <dcterms:modified xsi:type="dcterms:W3CDTF">2023-06-17T09:26:26Z</dcterms:modified>
</cp:coreProperties>
</file>