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71" r:id="rId4"/>
    <p:sldId id="275" r:id="rId5"/>
    <p:sldId id="276" r:id="rId6"/>
    <p:sldId id="273" r:id="rId7"/>
  </p:sldIdLst>
  <p:sldSz cx="12192000" cy="6858000"/>
  <p:notesSz cx="6858000" cy="9144000"/>
  <p:embeddedFontLst>
    <p:embeddedFont>
      <p:font typeface="나눔스퀘어 Bold" panose="020B0600000101010101" pitchFamily="50" charset="-127"/>
      <p:bold r:id="rId8"/>
    </p:embeddedFont>
    <p:embeddedFont>
      <p:font typeface="나눔스퀘어 ExtraBold" panose="020B0600000101010101" pitchFamily="50" charset="-127"/>
      <p:bold r:id="rId9"/>
    </p:embeddedFont>
    <p:embeddedFont>
      <p:font typeface="나눔스퀘어 Light" panose="020B0600000101010101" pitchFamily="50" charset="-127"/>
      <p:regular r:id="rId10"/>
    </p:embeddedFont>
    <p:embeddedFont>
      <p:font typeface="나눔스퀘어_ac" panose="020B0600000101010101" pitchFamily="50" charset="-127"/>
      <p:regular r:id="rId11"/>
    </p:embeddedFont>
    <p:embeddedFont>
      <p:font typeface="나눔스퀘어_ac ExtraBold" panose="020B0600000101010101" pitchFamily="50" charset="-127"/>
      <p:bold r:id="rId12"/>
    </p:embeddedFont>
    <p:embeddedFont>
      <p:font typeface="나눔스퀘어라운드 Bold" panose="020B0600000101010101" pitchFamily="50" charset="-127"/>
      <p:bold r:id="rId13"/>
    </p:embeddedFont>
    <p:embeddedFont>
      <p:font typeface="나눔스퀘어라운드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8560"/>
    <a:srgbClr val="C5C5C5"/>
    <a:srgbClr val="0096C0"/>
    <a:srgbClr val="F7941E"/>
    <a:srgbClr val="2C2255"/>
    <a:srgbClr val="00618A"/>
    <a:srgbClr val="F62F31"/>
    <a:srgbClr val="7811F7"/>
    <a:srgbClr val="E48E00"/>
    <a:srgbClr val="BB6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96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064AB-662E-46CA-2382-404DE37A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80A9A9-E1F9-BD34-9535-E6E5AA09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87898-3E94-C2A8-284E-7E2EBF7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3383D-7519-8D59-DEAC-C1ECAAD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ECA82-522F-44F6-2939-F555CA09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7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B0F4-15F3-4548-BAB3-24F344CD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64A7FB-55B8-E106-2154-056F0A91E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69482-4678-311A-D69B-90D8DCBD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521DE-DCF1-F7E5-353A-BFC5C76D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289-3954-9A4A-7449-AC569B19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3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507EE7-0681-08FD-19B0-B742BBB4D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E918E0-B4DF-8486-A464-4EC77CE3E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9BD03-7F95-AEED-9513-560F8AF8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7FD51-ED6E-867A-01AD-639DAE78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6E30-DE9D-A4B9-7918-44A4118A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4C32-6756-A348-1A72-17A75BE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124D2-051D-3001-D573-531145AB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8790C-669C-45FF-63CE-098B1F12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C0106-1E21-E122-924B-C22C9BC6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A8DE8-894C-EC33-D047-AECC6274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8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03745-E31B-0FFD-AA29-42B87018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E2BBA-6BB3-3812-2B24-D5A90713E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81606-7BC4-B077-729C-8A888A51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4FF84-BFA3-A2E7-3388-EEA80446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27783-23C4-669D-7322-92A23963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88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05B0-8BB0-758E-51CE-13F27E4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0640C-85B8-908D-56F8-75D65214E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F7705-6934-209D-75C3-44CF0FEDB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20A75-2B4F-D982-89E8-70AC237A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CC735A-03A0-DA1E-835E-C753E39E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F86C4-D12B-1CA1-8D4E-7900F65C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15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1C5C-49EA-04FD-FC94-5FC09B21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C4EE9C-1E28-1A56-A3CB-DD78085B9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53597-60C5-71D3-F44C-1E871C377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001F2B-821A-B0A9-339A-653EF30FD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AE62B-3914-D1B3-2FF4-646F07729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2FDE00-AF80-0E16-86DA-288DCB75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F9F12-4A88-A5A3-AF43-2A422C65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05091-9542-4CC8-A45A-B49DBEC4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742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89643-F810-BB38-2810-75E7264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222229-459A-AAE4-7FEF-76650B0D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A8C09-3FE1-3D8D-FF05-14CD33B5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CF6D8F-8847-19DF-0668-D4000F9D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2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E36A03-F770-F0F5-AC3C-C364483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F3BB4D-5F9C-C7B9-C2A7-168703A6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3AA84-270B-B715-67D4-1632140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68E92-9940-681A-C39D-4C1FE9F31EE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18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F009-52F8-D7E9-8AD8-DC3D5AC2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72B42-55EB-B338-36A0-F399FA24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83447B-2591-5B59-61B8-E177E6856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0EB00-BDFF-AF89-5A5B-D69AA57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DCFCD-B4BB-AF66-7F34-25AF135C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50A49-61A8-4193-EB0E-357AB9B3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3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F7136-F306-DAC9-8136-6874846C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5D46BB-A03C-83BF-3A3A-78A670971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2DAEB-56DE-22AD-82DC-3875260F6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89D6E8-C362-1F63-C92A-9A3EBBE9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49A2A-5E7B-9381-C360-8B354376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1D4FBA-AAB4-185A-EC43-8E5BADD8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4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7C5AAB-EA42-FC65-81AC-084B2E75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679B50-DDA4-4762-4819-EB9C4435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5BDB8-9C68-C529-09EE-D876B37A9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1455-DCF3-47BC-BFB4-AADE170B15B1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54A65-DA94-964A-2F2F-4E50853A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14207-9621-4B7F-FC18-2666DA4F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D691A-F566-4777-9CA2-973697140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0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7308611D-D67A-3C0C-E852-A384FDCD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9260" y="-41261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54056-49C1-E165-171C-7CC3B99297AA}"/>
              </a:ext>
            </a:extLst>
          </p:cNvPr>
          <p:cNvSpPr txBox="1"/>
          <p:nvPr/>
        </p:nvSpPr>
        <p:spPr>
          <a:xfrm>
            <a:off x="1261985" y="1035154"/>
            <a:ext cx="9668031" cy="40934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[        ]</a:t>
            </a:r>
            <a:endParaRPr lang="ko-KR" altLang="en-US" sz="260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58F3-8027-4288-EBE5-DF0932A10284}"/>
              </a:ext>
            </a:extLst>
          </p:cNvPr>
          <p:cNvSpPr txBox="1"/>
          <p:nvPr/>
        </p:nvSpPr>
        <p:spPr>
          <a:xfrm>
            <a:off x="3589545" y="2020039"/>
            <a:ext cx="5012911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6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랜덤밥스</a:t>
            </a:r>
            <a:endParaRPr lang="en-US" altLang="ko-KR" sz="6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6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발표</a:t>
            </a:r>
            <a:endParaRPr lang="ko-KR" altLang="en-US" sz="6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F3362-96F7-22BA-8E7A-C5953D3382D8}"/>
              </a:ext>
            </a:extLst>
          </p:cNvPr>
          <p:cNvSpPr txBox="1"/>
          <p:nvPr/>
        </p:nvSpPr>
        <p:spPr>
          <a:xfrm>
            <a:off x="3840641" y="5128582"/>
            <a:ext cx="45107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김준석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이태석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문채현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백서영</a:t>
            </a:r>
            <a:r>
              <a:rPr lang="en-US" altLang="ko-KR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천선우</a:t>
            </a:r>
            <a:endParaRPr lang="en-US" altLang="ko-KR" sz="20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91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1C21-D65F-6DEF-A88D-C45AC1756E6C}"/>
              </a:ext>
            </a:extLst>
          </p:cNvPr>
          <p:cNvSpPr txBox="1"/>
          <p:nvPr/>
        </p:nvSpPr>
        <p:spPr>
          <a:xfrm>
            <a:off x="4854315" y="527609"/>
            <a:ext cx="2483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E0856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6000" dirty="0">
              <a:solidFill>
                <a:srgbClr val="E0856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4719B7-5A3A-3096-C2FA-59252AFE6E08}"/>
              </a:ext>
            </a:extLst>
          </p:cNvPr>
          <p:cNvGrpSpPr/>
          <p:nvPr/>
        </p:nvGrpSpPr>
        <p:grpSpPr>
          <a:xfrm>
            <a:off x="1995755" y="2790540"/>
            <a:ext cx="1024640" cy="1639523"/>
            <a:chOff x="998299" y="2019551"/>
            <a:chExt cx="1024640" cy="163952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979A2B17-089E-D63C-CF55-55044977F83C}"/>
                </a:ext>
              </a:extLst>
            </p:cNvPr>
            <p:cNvGrpSpPr/>
            <p:nvPr/>
          </p:nvGrpSpPr>
          <p:grpSpPr>
            <a:xfrm>
              <a:off x="1204704" y="2019551"/>
              <a:ext cx="611835" cy="499468"/>
              <a:chOff x="1691053" y="2019551"/>
              <a:chExt cx="611835" cy="49946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597B73-D972-85A3-3DBE-9E163BAB6E2E}"/>
                  </a:ext>
                </a:extLst>
              </p:cNvPr>
              <p:cNvSpPr txBox="1"/>
              <p:nvPr/>
            </p:nvSpPr>
            <p:spPr>
              <a:xfrm>
                <a:off x="1747542" y="2019551"/>
                <a:ext cx="4988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01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49EFEDC-AE5F-7780-02D2-5BC16691CEE0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3553E1-6C12-8596-6100-C40D52B8E884}"/>
                </a:ext>
              </a:extLst>
            </p:cNvPr>
            <p:cNvSpPr txBox="1"/>
            <p:nvPr/>
          </p:nvSpPr>
          <p:spPr>
            <a:xfrm>
              <a:off x="998299" y="2692481"/>
              <a:ext cx="102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개발일정</a:t>
              </a: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F96933-BFEA-1847-A554-FEDA3EDAA3E5}"/>
                </a:ext>
              </a:extLst>
            </p:cNvPr>
            <p:cNvSpPr/>
            <p:nvPr/>
          </p:nvSpPr>
          <p:spPr>
            <a:xfrm>
              <a:off x="1437219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F71862-C541-6B32-CC66-49B8D8C57594}"/>
              </a:ext>
            </a:extLst>
          </p:cNvPr>
          <p:cNvGrpSpPr/>
          <p:nvPr/>
        </p:nvGrpSpPr>
        <p:grpSpPr>
          <a:xfrm>
            <a:off x="4387051" y="2790540"/>
            <a:ext cx="1024639" cy="1634780"/>
            <a:chOff x="3572125" y="2019551"/>
            <a:chExt cx="1024639" cy="163478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8873193-AFB7-32FD-77F8-1F04831F4682}"/>
                </a:ext>
              </a:extLst>
            </p:cNvPr>
            <p:cNvGrpSpPr/>
            <p:nvPr/>
          </p:nvGrpSpPr>
          <p:grpSpPr>
            <a:xfrm>
              <a:off x="3778527" y="2019551"/>
              <a:ext cx="611835" cy="499468"/>
              <a:chOff x="1691053" y="2019551"/>
              <a:chExt cx="611835" cy="4994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F3EBA8-4150-93DF-4F26-22375D6F4725}"/>
                  </a:ext>
                </a:extLst>
              </p:cNvPr>
              <p:cNvSpPr txBox="1"/>
              <p:nvPr/>
            </p:nvSpPr>
            <p:spPr>
              <a:xfrm>
                <a:off x="1747543" y="2019551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02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06ECF0C-757D-DF90-F278-C47A1FBE8C46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71E286-F197-AE31-14D8-1D100138B58A}"/>
                </a:ext>
              </a:extLst>
            </p:cNvPr>
            <p:cNvSpPr txBox="1"/>
            <p:nvPr/>
          </p:nvSpPr>
          <p:spPr>
            <a:xfrm>
              <a:off x="3572125" y="2692481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기능정의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F49D1E-3CBF-79C8-FA37-6C8E5DDC138E}"/>
                </a:ext>
              </a:extLst>
            </p:cNvPr>
            <p:cNvSpPr/>
            <p:nvPr/>
          </p:nvSpPr>
          <p:spPr>
            <a:xfrm>
              <a:off x="4011042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A150933-5116-EEDA-A989-6E226127BEF6}"/>
              </a:ext>
            </a:extLst>
          </p:cNvPr>
          <p:cNvGrpSpPr/>
          <p:nvPr/>
        </p:nvGrpSpPr>
        <p:grpSpPr>
          <a:xfrm>
            <a:off x="6677650" y="2790540"/>
            <a:ext cx="1234633" cy="1634780"/>
            <a:chOff x="6053175" y="2019551"/>
            <a:chExt cx="1234633" cy="163478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0A9607B-DB08-5859-FE94-B06067198E0E}"/>
                </a:ext>
              </a:extLst>
            </p:cNvPr>
            <p:cNvGrpSpPr/>
            <p:nvPr/>
          </p:nvGrpSpPr>
          <p:grpSpPr>
            <a:xfrm>
              <a:off x="6364573" y="2019551"/>
              <a:ext cx="611835" cy="499468"/>
              <a:chOff x="1691053" y="2019551"/>
              <a:chExt cx="611835" cy="499468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76307B-2C29-3982-344B-46362BBA7867}"/>
                  </a:ext>
                </a:extLst>
              </p:cNvPr>
              <p:cNvSpPr txBox="1"/>
              <p:nvPr/>
            </p:nvSpPr>
            <p:spPr>
              <a:xfrm>
                <a:off x="1747543" y="2019551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03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533060D8-0E6A-87EC-AF80-98B916144709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B2753C-D8AE-7154-B699-6FA520B6C6E8}"/>
                </a:ext>
              </a:extLst>
            </p:cNvPr>
            <p:cNvSpPr txBox="1"/>
            <p:nvPr/>
          </p:nvSpPr>
          <p:spPr>
            <a:xfrm>
              <a:off x="6053175" y="2692481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플로우차트</a:t>
              </a:r>
              <a:endPara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D34AF2-0F89-70A0-93B3-391F29C0E8F9}"/>
                </a:ext>
              </a:extLst>
            </p:cNvPr>
            <p:cNvSpPr/>
            <p:nvPr/>
          </p:nvSpPr>
          <p:spPr>
            <a:xfrm>
              <a:off x="6597088" y="3507530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5C2286-6F42-59D6-89B5-9C05B4854816}"/>
              </a:ext>
            </a:extLst>
          </p:cNvPr>
          <p:cNvGrpSpPr/>
          <p:nvPr/>
        </p:nvGrpSpPr>
        <p:grpSpPr>
          <a:xfrm>
            <a:off x="9372726" y="2790540"/>
            <a:ext cx="611835" cy="1639523"/>
            <a:chOff x="8860581" y="2019551"/>
            <a:chExt cx="611835" cy="163952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E5A1A1D-9EFC-770C-1C44-D7DA7D6F19BF}"/>
                </a:ext>
              </a:extLst>
            </p:cNvPr>
            <p:cNvGrpSpPr/>
            <p:nvPr/>
          </p:nvGrpSpPr>
          <p:grpSpPr>
            <a:xfrm>
              <a:off x="8860581" y="2019551"/>
              <a:ext cx="611835" cy="499468"/>
              <a:chOff x="1691053" y="2019551"/>
              <a:chExt cx="611835" cy="49946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6110E6-10CB-A5C7-BC6A-B13CE6CC601C}"/>
                  </a:ext>
                </a:extLst>
              </p:cNvPr>
              <p:cNvSpPr txBox="1"/>
              <p:nvPr/>
            </p:nvSpPr>
            <p:spPr>
              <a:xfrm>
                <a:off x="1747543" y="2019551"/>
                <a:ext cx="498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04</a:t>
                </a:r>
                <a:endParaRPr lang="ko-KR" altLang="en-US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81EEA07-3060-7A88-F25A-FD1447122E4B}"/>
                  </a:ext>
                </a:extLst>
              </p:cNvPr>
              <p:cNvCxnSpPr/>
              <p:nvPr/>
            </p:nvCxnSpPr>
            <p:spPr>
              <a:xfrm>
                <a:off x="1691053" y="2519019"/>
                <a:ext cx="611835" cy="0"/>
              </a:xfrm>
              <a:prstGeom prst="line">
                <a:avLst/>
              </a:prstGeom>
              <a:ln w="28575">
                <a:solidFill>
                  <a:srgbClr val="E085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2DBFFD-398F-C368-1638-D64BA94CF570}"/>
                </a:ext>
              </a:extLst>
            </p:cNvPr>
            <p:cNvSpPr txBox="1"/>
            <p:nvPr/>
          </p:nvSpPr>
          <p:spPr>
            <a:xfrm>
              <a:off x="9074132" y="2692481"/>
              <a:ext cx="184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DD9FAD3-98D1-7861-CF41-21728E5CD79B}"/>
                </a:ext>
              </a:extLst>
            </p:cNvPr>
            <p:cNvSpPr/>
            <p:nvPr/>
          </p:nvSpPr>
          <p:spPr>
            <a:xfrm>
              <a:off x="9093097" y="3512273"/>
              <a:ext cx="146801" cy="146801"/>
            </a:xfrm>
            <a:prstGeom prst="ellipse">
              <a:avLst/>
            </a:prstGeom>
            <a:solidFill>
              <a:srgbClr val="E08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FD0958C-9B40-09B7-9AC1-CE5C93BF3DA2}"/>
              </a:ext>
            </a:extLst>
          </p:cNvPr>
          <p:cNvSpPr txBox="1"/>
          <p:nvPr/>
        </p:nvSpPr>
        <p:spPr>
          <a:xfrm>
            <a:off x="8803452" y="3452808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다음주 작업 내용</a:t>
            </a:r>
          </a:p>
        </p:txBody>
      </p:sp>
    </p:spTree>
    <p:extLst>
      <p:ext uri="{BB962C8B-B14F-4D97-AF65-F5344CB8AC3E}">
        <p14:creationId xmlns:p14="http://schemas.microsoft.com/office/powerpoint/2010/main" val="24789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46739" y="45486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074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프로젝트의 전반적인 개발일정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723989" y="516420"/>
            <a:ext cx="112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랜덤밥스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팀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715BD6F-190D-71A5-17E6-32FF2129B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1295"/>
              </p:ext>
            </p:extLst>
          </p:nvPr>
        </p:nvGraphicFramePr>
        <p:xfrm>
          <a:off x="629728" y="1156056"/>
          <a:ext cx="10657881" cy="5080300"/>
        </p:xfrm>
        <a:graphic>
          <a:graphicData uri="http://schemas.openxmlformats.org/drawingml/2006/table">
            <a:tbl>
              <a:tblPr/>
              <a:tblGrid>
                <a:gridCol w="1797636">
                  <a:extLst>
                    <a:ext uri="{9D8B030D-6E8A-4147-A177-3AD203B41FA5}">
                      <a16:colId xmlns:a16="http://schemas.microsoft.com/office/drawing/2014/main" val="1876694352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172849538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730737170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196800521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1645476619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819349269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388291104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844971085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742322658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1427880856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756490622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1428135422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1437503654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290792856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4174018183"/>
                    </a:ext>
                  </a:extLst>
                </a:gridCol>
                <a:gridCol w="590683">
                  <a:extLst>
                    <a:ext uri="{9D8B030D-6E8A-4147-A177-3AD203B41FA5}">
                      <a16:colId xmlns:a16="http://schemas.microsoft.com/office/drawing/2014/main" val="1784230589"/>
                    </a:ext>
                  </a:extLst>
                </a:gridCol>
              </a:tblGrid>
              <a:tr h="5007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개발기간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 단위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26666"/>
                  </a:ext>
                </a:extLst>
              </a:tr>
              <a:tr h="417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03.08 ~ 06.14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28932"/>
                  </a:ext>
                </a:extLst>
              </a:tr>
              <a:tr h="4173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2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4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5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6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7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8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9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10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11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12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13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14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15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325910"/>
                  </a:ext>
                </a:extLst>
              </a:tr>
              <a:tr h="728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프로젝트 계획 단계</a:t>
                      </a:r>
                      <a:b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주제선정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요구사항 분석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기능정의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플로우차트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작성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29645"/>
                  </a:ext>
                </a:extLst>
              </a:tr>
              <a:tr h="728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데이터베이스 설계 및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구축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단계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(ERD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작성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테이블 구축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70789"/>
                  </a:ext>
                </a:extLst>
              </a:tr>
              <a:tr h="728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프로그램 제작 단계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코딩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중간점검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6605"/>
                  </a:ext>
                </a:extLst>
              </a:tr>
              <a:tr h="728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테스트 및 검토 단계</a:t>
                      </a:r>
                      <a:b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</a:b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리펙토링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테스트케이스 작성</a:t>
                      </a:r>
                      <a:r>
                        <a:rPr kumimoji="0" lang="en-US" altLang="ko-K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72150"/>
                  </a:ext>
                </a:extLst>
              </a:tr>
              <a:tr h="728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최종점검 및 마무리 발표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781231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D8EB0C-4C9F-4C9D-8E6E-856FE47BC497}"/>
              </a:ext>
            </a:extLst>
          </p:cNvPr>
          <p:cNvCxnSpPr/>
          <p:nvPr/>
        </p:nvCxnSpPr>
        <p:spPr>
          <a:xfrm>
            <a:off x="2570673" y="2855344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829BBB4-96A0-BCAD-11DB-29DA968A2135}"/>
              </a:ext>
            </a:extLst>
          </p:cNvPr>
          <p:cNvCxnSpPr/>
          <p:nvPr/>
        </p:nvCxnSpPr>
        <p:spPr>
          <a:xfrm>
            <a:off x="3171646" y="2855344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AEF0AE-B448-B890-EEF5-8948FDFA9F31}"/>
              </a:ext>
            </a:extLst>
          </p:cNvPr>
          <p:cNvCxnSpPr/>
          <p:nvPr/>
        </p:nvCxnSpPr>
        <p:spPr>
          <a:xfrm>
            <a:off x="3778371" y="3683480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E96DA9-C87A-6669-5AB9-86DE8EA47190}"/>
              </a:ext>
            </a:extLst>
          </p:cNvPr>
          <p:cNvCxnSpPr/>
          <p:nvPr/>
        </p:nvCxnSpPr>
        <p:spPr>
          <a:xfrm>
            <a:off x="4344839" y="3683480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0CC6E72-822F-857E-3EE9-DAAA85F64294}"/>
              </a:ext>
            </a:extLst>
          </p:cNvPr>
          <p:cNvCxnSpPr/>
          <p:nvPr/>
        </p:nvCxnSpPr>
        <p:spPr>
          <a:xfrm>
            <a:off x="4948688" y="3683480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93CE94-762B-869B-7FA2-5ECB47435444}"/>
              </a:ext>
            </a:extLst>
          </p:cNvPr>
          <p:cNvCxnSpPr/>
          <p:nvPr/>
        </p:nvCxnSpPr>
        <p:spPr>
          <a:xfrm>
            <a:off x="6096000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F17E61-F743-B2C5-0725-67D57E4FC20E}"/>
              </a:ext>
            </a:extLst>
          </p:cNvPr>
          <p:cNvCxnSpPr/>
          <p:nvPr/>
        </p:nvCxnSpPr>
        <p:spPr>
          <a:xfrm>
            <a:off x="6691222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CEE93CD-9218-07C4-073B-466BA461960B}"/>
              </a:ext>
            </a:extLst>
          </p:cNvPr>
          <p:cNvCxnSpPr/>
          <p:nvPr/>
        </p:nvCxnSpPr>
        <p:spPr>
          <a:xfrm>
            <a:off x="7269192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0FC3AF-1839-7940-2ACA-A2C94566EE16}"/>
              </a:ext>
            </a:extLst>
          </p:cNvPr>
          <p:cNvCxnSpPr/>
          <p:nvPr/>
        </p:nvCxnSpPr>
        <p:spPr>
          <a:xfrm>
            <a:off x="7898921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B4B387-7073-252F-462A-5DDAE0BE9D98}"/>
              </a:ext>
            </a:extLst>
          </p:cNvPr>
          <p:cNvCxnSpPr/>
          <p:nvPr/>
        </p:nvCxnSpPr>
        <p:spPr>
          <a:xfrm>
            <a:off x="8502770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92745A-5900-2FBF-5EEB-1AAE8CBA7F7B}"/>
              </a:ext>
            </a:extLst>
          </p:cNvPr>
          <p:cNvCxnSpPr/>
          <p:nvPr/>
        </p:nvCxnSpPr>
        <p:spPr>
          <a:xfrm>
            <a:off x="9080739" y="4425353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89C2F8B-2AD6-A2E6-0847-C77073E52D6F}"/>
              </a:ext>
            </a:extLst>
          </p:cNvPr>
          <p:cNvCxnSpPr/>
          <p:nvPr/>
        </p:nvCxnSpPr>
        <p:spPr>
          <a:xfrm>
            <a:off x="10245305" y="5167225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3B1285-247E-1D0D-5CC7-06C70FFA2F9D}"/>
              </a:ext>
            </a:extLst>
          </p:cNvPr>
          <p:cNvCxnSpPr/>
          <p:nvPr/>
        </p:nvCxnSpPr>
        <p:spPr>
          <a:xfrm>
            <a:off x="10857780" y="5891844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25F9FF0-5CEA-5526-BE0C-56E7C5C13218}"/>
              </a:ext>
            </a:extLst>
          </p:cNvPr>
          <p:cNvCxnSpPr/>
          <p:nvPr/>
        </p:nvCxnSpPr>
        <p:spPr>
          <a:xfrm>
            <a:off x="5532407" y="4425352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BCDD3F-D7E5-BE84-1B2D-FF35724D3B8E}"/>
              </a:ext>
            </a:extLst>
          </p:cNvPr>
          <p:cNvCxnSpPr/>
          <p:nvPr/>
        </p:nvCxnSpPr>
        <p:spPr>
          <a:xfrm>
            <a:off x="9673087" y="5167225"/>
            <a:ext cx="288000" cy="0"/>
          </a:xfrm>
          <a:prstGeom prst="straightConnector1">
            <a:avLst/>
          </a:prstGeom>
          <a:ln>
            <a:solidFill>
              <a:srgbClr val="E0856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34054D-EEF1-E7D7-CD89-BBFD66604666}"/>
              </a:ext>
            </a:extLst>
          </p:cNvPr>
          <p:cNvSpPr/>
          <p:nvPr/>
        </p:nvSpPr>
        <p:spPr>
          <a:xfrm>
            <a:off x="2491740" y="2644140"/>
            <a:ext cx="1066800" cy="46482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44FDB4-F0A8-80F1-5DBE-6FFA0635F178}"/>
              </a:ext>
            </a:extLst>
          </p:cNvPr>
          <p:cNvSpPr/>
          <p:nvPr/>
        </p:nvSpPr>
        <p:spPr>
          <a:xfrm>
            <a:off x="3665220" y="3368040"/>
            <a:ext cx="1661160" cy="563880"/>
          </a:xfrm>
          <a:prstGeom prst="rect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82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46739" y="45486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기능정의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243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프로젝트의 전반적인 기능 구현 정의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723989" y="516420"/>
            <a:ext cx="112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랜덤밥스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CDA071-A70A-4289-B0CE-3F71A6257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75884"/>
              </p:ext>
            </p:extLst>
          </p:nvPr>
        </p:nvGraphicFramePr>
        <p:xfrm>
          <a:off x="748800" y="1111541"/>
          <a:ext cx="10530551" cy="5310204"/>
        </p:xfrm>
        <a:graphic>
          <a:graphicData uri="http://schemas.openxmlformats.org/drawingml/2006/table">
            <a:tbl>
              <a:tblPr/>
              <a:tblGrid>
                <a:gridCol w="620078">
                  <a:extLst>
                    <a:ext uri="{9D8B030D-6E8A-4147-A177-3AD203B41FA5}">
                      <a16:colId xmlns:a16="http://schemas.microsoft.com/office/drawing/2014/main" val="1876694352"/>
                    </a:ext>
                  </a:extLst>
                </a:gridCol>
                <a:gridCol w="1563052">
                  <a:extLst>
                    <a:ext uri="{9D8B030D-6E8A-4147-A177-3AD203B41FA5}">
                      <a16:colId xmlns:a16="http://schemas.microsoft.com/office/drawing/2014/main" val="2172849538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388291104"/>
                    </a:ext>
                  </a:extLst>
                </a:gridCol>
                <a:gridCol w="6827231">
                  <a:extLst>
                    <a:ext uri="{9D8B030D-6E8A-4147-A177-3AD203B41FA5}">
                      <a16:colId xmlns:a16="http://schemas.microsoft.com/office/drawing/2014/main" val="1428135422"/>
                    </a:ext>
                  </a:extLst>
                </a:gridCol>
              </a:tblGrid>
              <a:tr h="5049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구분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메뉴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필요 기능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기능 설명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226666"/>
                  </a:ext>
                </a:extLst>
              </a:tr>
              <a:tr h="696286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 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회원가입 및 로그인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아이디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비밀번호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비밀번호 확인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전화번호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나이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작성받음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29645"/>
                  </a:ext>
                </a:extLst>
              </a:tr>
              <a:tr h="3353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데이터베이스 설계 및 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구축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단계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(ERD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작성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테이블 구축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음식 고르기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랜덤 음식 추천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종류에 상관없이 랜덤으로 음식을 추천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170789"/>
                  </a:ext>
                </a:extLst>
              </a:tr>
              <a:tr h="33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카테고리 선택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한식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중식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양식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클릭 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해당 음식을 판매하는 가게 정보 출력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955434"/>
                  </a:ext>
                </a:extLst>
              </a:tr>
              <a:tr h="33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거리순으로 보기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음식 선택 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현재 위치로부터 가장 가까운 순으로 가게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정보 출력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214981"/>
                  </a:ext>
                </a:extLst>
              </a:tr>
              <a:tr h="33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찜하기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클릭 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사용자의 찜 목록에 추가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456397"/>
                  </a:ext>
                </a:extLst>
              </a:tr>
              <a:tr h="3353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Best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메뉴 추천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사용자가 가장 많이 선택한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Best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메뉴를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개 출력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843550"/>
                  </a:ext>
                </a:extLst>
              </a:tr>
              <a:tr h="44490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프로그램 제작 단계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코딩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중간점검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)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마이페이지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회원정보관리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비밀번호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전화번호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이름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나이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를 수정함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826605"/>
                  </a:ext>
                </a:extLst>
              </a:tr>
              <a:tr h="444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찜 목록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클릭 시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찜한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 가게 리스트 출력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찜 삭제</a:t>
                      </a:r>
                      <a:endParaRPr kumimoji="0" lang="en-US" altLang="ko-KR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754398"/>
                  </a:ext>
                </a:extLst>
              </a:tr>
              <a:tr h="771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관리자</a:t>
                      </a:r>
                      <a:endParaRPr kumimoji="0" lang="ko-KR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85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 정보 관리 및 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 정보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조회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삭제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가게고유번호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가게타입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메뉴명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가격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가게위치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거리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336485"/>
                  </a:ext>
                </a:extLst>
              </a:tr>
              <a:tr h="771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 정보 관리 및 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 정보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조회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수정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삭제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회원고유번호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회원아이디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회원이름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회원전화번호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회원나이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],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회원가입일자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+mn-cs"/>
                        </a:rPr>
                        <a:t>]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329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E8AE303-80A2-BBE4-9C2C-0701742864B3}"/>
              </a:ext>
            </a:extLst>
          </p:cNvPr>
          <p:cNvSpPr/>
          <p:nvPr/>
        </p:nvSpPr>
        <p:spPr>
          <a:xfrm>
            <a:off x="0" y="375872"/>
            <a:ext cx="830438" cy="558094"/>
          </a:xfrm>
          <a:custGeom>
            <a:avLst/>
            <a:gdLst>
              <a:gd name="connsiteX0" fmla="*/ 0 w 830438"/>
              <a:gd name="connsiteY0" fmla="*/ 0 h 558094"/>
              <a:gd name="connsiteX1" fmla="*/ 551391 w 830438"/>
              <a:gd name="connsiteY1" fmla="*/ 0 h 558094"/>
              <a:gd name="connsiteX2" fmla="*/ 830438 w 830438"/>
              <a:gd name="connsiteY2" fmla="*/ 279047 h 558094"/>
              <a:gd name="connsiteX3" fmla="*/ 551391 w 830438"/>
              <a:gd name="connsiteY3" fmla="*/ 558094 h 558094"/>
              <a:gd name="connsiteX4" fmla="*/ 0 w 830438"/>
              <a:gd name="connsiteY4" fmla="*/ 558094 h 558094"/>
              <a:gd name="connsiteX5" fmla="*/ 0 w 830438"/>
              <a:gd name="connsiteY5" fmla="*/ 0 h 55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0438" h="558094">
                <a:moveTo>
                  <a:pt x="0" y="0"/>
                </a:moveTo>
                <a:lnTo>
                  <a:pt x="551391" y="0"/>
                </a:lnTo>
                <a:cubicBezTo>
                  <a:pt x="705504" y="0"/>
                  <a:pt x="830438" y="124934"/>
                  <a:pt x="830438" y="279047"/>
                </a:cubicBezTo>
                <a:cubicBezTo>
                  <a:pt x="830438" y="433160"/>
                  <a:pt x="705504" y="558094"/>
                  <a:pt x="551391" y="558094"/>
                </a:cubicBezTo>
                <a:lnTo>
                  <a:pt x="0" y="558094"/>
                </a:lnTo>
                <a:lnTo>
                  <a:pt x="0" y="0"/>
                </a:lnTo>
                <a:close/>
              </a:path>
            </a:pathLst>
          </a:custGeom>
          <a:solidFill>
            <a:srgbClr val="E08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166D-9883-8170-C910-302AE00807CC}"/>
              </a:ext>
            </a:extLst>
          </p:cNvPr>
          <p:cNvSpPr txBox="1"/>
          <p:nvPr/>
        </p:nvSpPr>
        <p:spPr>
          <a:xfrm>
            <a:off x="246739" y="454864"/>
            <a:ext cx="502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018B2-C895-D92D-D95C-D21F0DE56A91}"/>
              </a:ext>
            </a:extLst>
          </p:cNvPr>
          <p:cNvSpPr txBox="1"/>
          <p:nvPr/>
        </p:nvSpPr>
        <p:spPr>
          <a:xfrm>
            <a:off x="995540" y="375872"/>
            <a:ext cx="1373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Flowchart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ED921-221D-11A9-FB3B-6B931D72FCFC}"/>
              </a:ext>
            </a:extLst>
          </p:cNvPr>
          <p:cNvSpPr txBox="1"/>
          <p:nvPr/>
        </p:nvSpPr>
        <p:spPr>
          <a:xfrm>
            <a:off x="995540" y="699139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프로젝트의 순서도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BD4434-2321-8D6D-6F23-7102820A1297}"/>
              </a:ext>
            </a:extLst>
          </p:cNvPr>
          <p:cNvSpPr txBox="1"/>
          <p:nvPr/>
        </p:nvSpPr>
        <p:spPr>
          <a:xfrm>
            <a:off x="10723989" y="516420"/>
            <a:ext cx="11272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랜덤밥스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10550D-6288-6176-B35B-0785B945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84" y="894788"/>
            <a:ext cx="5437848" cy="57369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666DB9-4D63-AE96-51A8-59E28B24A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4" y="1897857"/>
            <a:ext cx="504826" cy="2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2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중국 여행 가면 꼭 먹어야 할 음식 BEST 5! : 네이버 포스트">
            <a:extLst>
              <a:ext uri="{FF2B5EF4-FFF2-40B4-BE49-F238E27FC236}">
                <a16:creationId xmlns:a16="http://schemas.microsoft.com/office/drawing/2014/main" id="{EA4E3454-1FFC-709F-2342-2ADF587FD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" y="-795867"/>
            <a:ext cx="12201260" cy="84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8264D8-BED7-549D-5E09-057D02CA1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602C89-D979-AD31-8813-506B97830486}"/>
              </a:ext>
            </a:extLst>
          </p:cNvPr>
          <p:cNvGrpSpPr/>
          <p:nvPr/>
        </p:nvGrpSpPr>
        <p:grpSpPr>
          <a:xfrm>
            <a:off x="1261985" y="1382286"/>
            <a:ext cx="9668031" cy="4093428"/>
            <a:chOff x="1261985" y="1382286"/>
            <a:chExt cx="9668031" cy="40934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954056-49C1-E165-171C-7CC3B99297AA}"/>
                </a:ext>
              </a:extLst>
            </p:cNvPr>
            <p:cNvSpPr txBox="1"/>
            <p:nvPr/>
          </p:nvSpPr>
          <p:spPr>
            <a:xfrm>
              <a:off x="1261985" y="1382286"/>
              <a:ext cx="9668031" cy="40934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60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[        ]</a:t>
              </a:r>
              <a:endParaRPr lang="ko-KR" altLang="en-US" sz="260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358F3-8027-4288-EBE5-DF0932A10284}"/>
                </a:ext>
              </a:extLst>
            </p:cNvPr>
            <p:cNvSpPr txBox="1"/>
            <p:nvPr/>
          </p:nvSpPr>
          <p:spPr>
            <a:xfrm>
              <a:off x="3483746" y="2875002"/>
              <a:ext cx="5224508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6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감사</a:t>
              </a:r>
              <a:r>
                <a:rPr lang="ko-KR" altLang="en-US" sz="6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ko-KR" altLang="en-US" sz="6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합니다</a:t>
              </a:r>
              <a:r>
                <a:rPr lang="ko-KR" altLang="en-US" sz="6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</a:t>
              </a:r>
              <a:r>
                <a:rPr lang="en-US" altLang="ko-KR" sz="66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sym typeface="Wingdings" panose="05000000000000000000" pitchFamily="2" charset="2"/>
                </a:rPr>
                <a:t></a:t>
              </a:r>
              <a:endParaRPr lang="ko-KR" altLang="en-US" sz="6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31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316</Words>
  <Application>Microsoft Office PowerPoint</Application>
  <PresentationFormat>와이드스크린</PresentationFormat>
  <Paragraphs>87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나눔스퀘어라운드 ExtraBold</vt:lpstr>
      <vt:lpstr>나눔스퀘어라운드 Bold</vt:lpstr>
      <vt:lpstr>Arial</vt:lpstr>
      <vt:lpstr>나눔스퀘어_ac ExtraBold</vt:lpstr>
      <vt:lpstr>나눔스퀘어_ac</vt:lpstr>
      <vt:lpstr>맑은 고딕</vt:lpstr>
      <vt:lpstr>나눔스퀘어 ExtraBold</vt:lpstr>
      <vt:lpstr>나눔스퀘어 Light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태석</dc:creator>
  <cp:lastModifiedBy>김준석</cp:lastModifiedBy>
  <cp:revision>30</cp:revision>
  <dcterms:created xsi:type="dcterms:W3CDTF">2023-03-01T03:53:58Z</dcterms:created>
  <dcterms:modified xsi:type="dcterms:W3CDTF">2023-03-16T08:11:44Z</dcterms:modified>
</cp:coreProperties>
</file>