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8" r:id="rId4"/>
    <p:sldId id="284" r:id="rId5"/>
    <p:sldId id="263" r:id="rId6"/>
    <p:sldId id="266" r:id="rId7"/>
    <p:sldId id="267" r:id="rId8"/>
    <p:sldId id="328" r:id="rId9"/>
    <p:sldId id="327" r:id="rId10"/>
    <p:sldId id="280" r:id="rId11"/>
    <p:sldId id="329" r:id="rId12"/>
    <p:sldId id="269" r:id="rId13"/>
    <p:sldId id="281" r:id="rId14"/>
    <p:sldId id="270" r:id="rId15"/>
    <p:sldId id="272" r:id="rId16"/>
    <p:sldId id="273" r:id="rId17"/>
    <p:sldId id="330" r:id="rId18"/>
    <p:sldId id="286" r:id="rId19"/>
    <p:sldId id="331" r:id="rId20"/>
    <p:sldId id="283" r:id="rId21"/>
  </p:sldIdLst>
  <p:sldSz cx="9144000" cy="5143500" type="screen16x9"/>
  <p:notesSz cx="6858000" cy="9144000"/>
  <p:embeddedFontLst>
    <p:embeddedFont>
      <p:font typeface="나눔스퀘어라운드 Bold" panose="020B0600000101010101" charset="-127"/>
      <p:bold r:id="rId23"/>
    </p:embeddedFont>
    <p:embeddedFont>
      <p:font typeface="Levenim MT" panose="02010502060101010101" pitchFamily="2" charset="-79"/>
      <p:regular r:id="rId24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 Light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85C4"/>
    <a:srgbClr val="EFD49C"/>
    <a:srgbClr val="DA6F6E"/>
    <a:srgbClr val="FFFFCC"/>
    <a:srgbClr val="42C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51" d="100"/>
          <a:sy n="151" d="100"/>
        </p:scale>
        <p:origin x="510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32676-E16C-45F7-BB49-06B723A8E03A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2D2C-477B-41A0-A6EC-1EA39E9E0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1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2D2C-477B-41A0-A6EC-1EA39E9E08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C2D2C-477B-41A0-A6EC-1EA39E9E08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9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imsunzun.tistory.com/entry/Strateg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925968">
            <a:off x="-635230" y="-783817"/>
            <a:ext cx="9284019" cy="5996990"/>
          </a:xfrm>
          <a:prstGeom prst="rect">
            <a:avLst/>
          </a:prstGeom>
          <a:solidFill>
            <a:srgbClr val="528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516" y="1020370"/>
            <a:ext cx="493254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패턴에 대해서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1482035"/>
            <a:ext cx="4032448" cy="239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1482035"/>
            <a:ext cx="3037171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3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컴퓨터정보공학특강 </a:t>
            </a:r>
            <a:r>
              <a:rPr lang="ko-KR" altLang="en-US" sz="11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발표</a:t>
            </a:r>
            <a:endParaRPr lang="ko-KR" altLang="en-US" sz="14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7F499-943C-43EB-BFF9-B5F504CF2903}"/>
              </a:ext>
            </a:extLst>
          </p:cNvPr>
          <p:cNvSpPr txBox="1"/>
          <p:nvPr/>
        </p:nvSpPr>
        <p:spPr>
          <a:xfrm>
            <a:off x="5724128" y="4866919"/>
            <a:ext cx="369041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201321074 </a:t>
            </a:r>
            <a:r>
              <a:rPr lang="ko-KR" altLang="en-US" sz="1100" spc="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이태현</a:t>
            </a:r>
            <a:endParaRPr lang="ko-KR" altLang="en-US" sz="11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27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9574D1-5E3E-436C-A81D-EBA94782DFA5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69824E-E702-4B7C-AEFA-CE386D383E5C}"/>
              </a:ext>
            </a:extLst>
          </p:cNvPr>
          <p:cNvGrpSpPr/>
          <p:nvPr/>
        </p:nvGrpSpPr>
        <p:grpSpPr>
          <a:xfrm>
            <a:off x="683568" y="843557"/>
            <a:ext cx="7920880" cy="426142"/>
            <a:chOff x="859671" y="1568597"/>
            <a:chExt cx="7384737" cy="5555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BE962F-ACA6-46AB-991D-84FB17BC42F3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이전에 나왔던 문제들을 해결하기 위해서는 초기의 설계를 바꿔야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C9BB01-3515-4C21-BFE7-4E86C352C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986137-29A0-49AD-87AC-ACF73B705D98}"/>
              </a:ext>
            </a:extLst>
          </p:cNvPr>
          <p:cNvGrpSpPr/>
          <p:nvPr/>
        </p:nvGrpSpPr>
        <p:grpSpPr>
          <a:xfrm>
            <a:off x="683568" y="1448025"/>
            <a:ext cx="7920880" cy="426142"/>
            <a:chOff x="859671" y="1568597"/>
            <a:chExt cx="7384737" cy="5555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9CADBA-6F9D-4A8E-B7DA-F8629738AE11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가장 먼저 생각해 볼 수 있는 것은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변경된 요구사항에서 어떤 부분이 변화했는가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?’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0DA18C4-637E-4545-B7D5-67C32F8D4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80BD1E-350A-41B6-A91E-5A03574B0C5F}"/>
              </a:ext>
            </a:extLst>
          </p:cNvPr>
          <p:cNvGrpSpPr/>
          <p:nvPr/>
        </p:nvGrpSpPr>
        <p:grpSpPr>
          <a:xfrm>
            <a:off x="683568" y="2057793"/>
            <a:ext cx="7920880" cy="795474"/>
            <a:chOff x="859671" y="1568597"/>
            <a:chExt cx="7384737" cy="10369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F1BD89-8898-42C3-BAC3-79992A22CFB2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03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변화되는 부분에 대해 캡슐화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이동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공격 방식에 대한 변경 혹은 추가에 대해 자유로워야 한다는 점을 파악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8C62BDE-D9DE-4705-A271-1DE047540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290D03-EA5C-4839-9F9B-CBCBBA3F01AB}"/>
              </a:ext>
            </a:extLst>
          </p:cNvPr>
          <p:cNvGrpSpPr/>
          <p:nvPr/>
        </p:nvGrpSpPr>
        <p:grpSpPr>
          <a:xfrm>
            <a:off x="683568" y="3028463"/>
            <a:ext cx="8064896" cy="1164806"/>
            <a:chOff x="859671" y="1568597"/>
            <a:chExt cx="7384737" cy="15184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DFEBFF-EBFF-4B12-A455-A23F73BFD548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51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구체적인 이동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공격 방식을 담은 클래스는 은닉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이동과 공격 기능을 위한 인터페이스 생성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이동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공격 기능의 변화는 클라이언트가 연관 관계를 이용하도록 해서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실제 코드에서의 변화는 없도록 설계하는 것이 좋은 설계라고 할 수 있다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B939B71-B508-4F13-8F22-FB001AEAA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5FEA7E-9767-459F-A1DB-8F3667795E2E}"/>
              </a:ext>
            </a:extLst>
          </p:cNvPr>
          <p:cNvGrpSpPr/>
          <p:nvPr/>
        </p:nvGrpSpPr>
        <p:grpSpPr>
          <a:xfrm>
            <a:off x="683568" y="4213395"/>
            <a:ext cx="7920880" cy="795474"/>
            <a:chOff x="859671" y="1568597"/>
            <a:chExt cx="7384737" cy="10369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8DA1C6-A9E6-419B-8981-A5FA9661A1ED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03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기능의 추가가 기존의 코드에 영향을 미치지 못하게 하므로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개방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폐쇄 원칙을 지키면서 코드의 중복도 피할 수 있게 되었다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750A976-D3BF-4B92-9C4C-B6F22BF0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81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9574D1-5E3E-436C-A81D-EBA94782DFA5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A31EC5-EFA3-4C20-BFA9-5F178F7C8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2" r="12667"/>
          <a:stretch/>
        </p:blipFill>
        <p:spPr>
          <a:xfrm rot="5400000">
            <a:off x="890292" y="-76201"/>
            <a:ext cx="3368973" cy="47905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7D4B27-C648-4D99-917C-FFD8F9D55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11020" r="1701" b="21299"/>
          <a:stretch/>
        </p:blipFill>
        <p:spPr>
          <a:xfrm>
            <a:off x="2483768" y="1563638"/>
            <a:ext cx="6552728" cy="34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148A5D-C3B1-4641-99CA-4C19638D8C04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FCAC9-0FAA-4BD0-A9AA-026E5B8A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8" y="634579"/>
            <a:ext cx="5134239" cy="40345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015A66-D8D9-47C8-A0D2-13AF78AD9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547" y="634455"/>
            <a:ext cx="3295650" cy="126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AA6F29-8E38-4F14-887E-7A573D081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547" y="1926680"/>
            <a:ext cx="3638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94AD64-C4DB-4853-936C-C2EEC2B84F14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08B5E3-7C69-449C-AAB1-9BD92E3D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3" y="699542"/>
            <a:ext cx="3400425" cy="838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44C412-AE4F-4117-8D89-37B7CF73B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83" y="1628951"/>
            <a:ext cx="5324475" cy="1323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12C018-9017-4092-BF8D-20C6C9018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83" y="3078452"/>
            <a:ext cx="5581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5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38AE0B-4B60-4D50-BB89-1D8D60842F9F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5B7C9E-3160-47EA-8D4C-8CFA6087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3248025" cy="781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6CF366-B2D4-4249-BCE0-28D5B1C0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7654"/>
            <a:ext cx="662940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575D6B-E490-4170-95BC-25F7FFBC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023592"/>
            <a:ext cx="7248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-5816" y="449913"/>
            <a:ext cx="5585928" cy="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D30B2B-DECF-48A4-BEFC-E19B7551C07A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40964-D559-4098-97D7-09F3F30A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2" y="666448"/>
            <a:ext cx="5328592" cy="40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EB20AB-9830-4D2D-803B-4BA07FAE10F7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패턴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89ADCC-BAC9-44B4-8E35-60E1DC511A9A}"/>
              </a:ext>
            </a:extLst>
          </p:cNvPr>
          <p:cNvGrpSpPr/>
          <p:nvPr/>
        </p:nvGrpSpPr>
        <p:grpSpPr>
          <a:xfrm>
            <a:off x="251520" y="937919"/>
            <a:ext cx="8064896" cy="1164806"/>
            <a:chOff x="859671" y="1568597"/>
            <a:chExt cx="7384737" cy="15184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F5DC8-B018-4065-8377-E07AA8D036E3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51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전략을 쉽게 바꿀 수 있도록 해주는 디자인 패턴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전략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어떤 목적을 달성하기 위해 일을 수행하는 방식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비즈니스 규칙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문제를 해결하는 알고리즘 등으로 이해할 수 있다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551BEA-A3EC-4FF1-9AE3-4C8CD4664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3678ADA-6A49-4BB2-8857-62CC05B34293}"/>
              </a:ext>
            </a:extLst>
          </p:cNvPr>
          <p:cNvGrpSpPr/>
          <p:nvPr/>
        </p:nvGrpSpPr>
        <p:grpSpPr>
          <a:xfrm>
            <a:off x="251520" y="2283717"/>
            <a:ext cx="8064896" cy="426142"/>
            <a:chOff x="859671" y="1568597"/>
            <a:chExt cx="7384737" cy="5555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98BD34-80E7-433C-BFC7-2442DB31AE11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동작 패턴의 한 종류로 분류된다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8741CA6-E15A-4ADF-BC18-EC84CE4EC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FE6BCF-4CB6-4D9D-A48B-A9C02DD0DDE7}"/>
              </a:ext>
            </a:extLst>
          </p:cNvPr>
          <p:cNvGrpSpPr/>
          <p:nvPr/>
        </p:nvGrpSpPr>
        <p:grpSpPr>
          <a:xfrm>
            <a:off x="251520" y="2890852"/>
            <a:ext cx="8712968" cy="795474"/>
            <a:chOff x="859671" y="1568597"/>
            <a:chExt cx="7384737" cy="10369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4BC89A-857F-4203-87B2-38735A5FB019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03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특정한 계열의 알고리즘들을 정의하고 </a:t>
              </a:r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캡슐화하여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같은 계열 안에서 상호 교체가 가능하도록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변화에 유연하다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F562AFC-0B30-4E9B-B602-B85E789A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461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EB20AB-9830-4D2D-803B-4BA07FAE10F7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패턴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6EC86-3164-4F50-99F6-8B0FA6462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7" r="20134"/>
          <a:stretch/>
        </p:blipFill>
        <p:spPr>
          <a:xfrm rot="5400000">
            <a:off x="778290" y="-166829"/>
            <a:ext cx="3080941" cy="46375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B0603F-A5F4-4FBB-8780-E71851584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1" r="30050"/>
          <a:stretch/>
        </p:blipFill>
        <p:spPr>
          <a:xfrm>
            <a:off x="4881661" y="708660"/>
            <a:ext cx="4258891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9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EB20AB-9830-4D2D-803B-4BA07FAE10F7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패턴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4DF8D3-0C44-4E74-B69E-1EB27DB307DA}"/>
              </a:ext>
            </a:extLst>
          </p:cNvPr>
          <p:cNvGrpSpPr/>
          <p:nvPr/>
        </p:nvGrpSpPr>
        <p:grpSpPr>
          <a:xfrm>
            <a:off x="251520" y="937919"/>
            <a:ext cx="8064896" cy="1164806"/>
            <a:chOff x="859671" y="1568597"/>
            <a:chExt cx="7384737" cy="15184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F1A0FC-C9D3-439A-B00E-65F5A9855250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51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장점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Context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클래스의 구현과 알고리즘의 구현을 서로 독립적으로 분리시킴으로 인해 이해하기 쉽고 유지 보수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확장도 쉬우며 동적으로 알고리즘 변경이 가능하다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7490930-9E74-44B4-BB81-23BCBB49A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4BC3C7-93BB-4F0A-B98C-EB98B8E8B07E}"/>
              </a:ext>
            </a:extLst>
          </p:cNvPr>
          <p:cNvGrpSpPr/>
          <p:nvPr/>
        </p:nvGrpSpPr>
        <p:grpSpPr>
          <a:xfrm>
            <a:off x="251520" y="2283718"/>
            <a:ext cx="8064896" cy="2272802"/>
            <a:chOff x="859671" y="1568597"/>
            <a:chExt cx="7384737" cy="29627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1A58DE-60DD-4EB5-A7AC-05D68A8933FD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2962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단점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Client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Strategy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하위 클래스들에 대해 서로 간의 차이를 알아야 하는데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이는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Client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에게 부담스러운 일이 될 수 있다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Strategy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하위 클래스들을 많이 생성하게 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Context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클래스와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Strategy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그 하위 클래스들은 데이터 참조를 위해 어떤 </a:t>
              </a:r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식으로든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연관 관계를 가질 수 밖에 없다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이는 결합도가 높아진다는 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5C268AA-C4E9-4322-93FC-02009493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06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EB20AB-9830-4D2D-803B-4BA07FAE10F7}"/>
              </a:ext>
            </a:extLst>
          </p:cNvPr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4DF8D3-0C44-4E74-B69E-1EB27DB307DA}"/>
              </a:ext>
            </a:extLst>
          </p:cNvPr>
          <p:cNvGrpSpPr/>
          <p:nvPr/>
        </p:nvGrpSpPr>
        <p:grpSpPr>
          <a:xfrm>
            <a:off x="251520" y="937918"/>
            <a:ext cx="8064896" cy="426142"/>
            <a:chOff x="859671" y="1568597"/>
            <a:chExt cx="7384737" cy="55550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F1A0FC-C9D3-439A-B00E-65F5A9855250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JAVA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객체 지향 디자인 패턴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6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한빛미디어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7490930-9E74-44B4-BB81-23BCBB49A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9870D2-8CEF-4244-BF6F-2ACE03727E34}"/>
              </a:ext>
            </a:extLst>
          </p:cNvPr>
          <p:cNvGrpSpPr/>
          <p:nvPr/>
        </p:nvGrpSpPr>
        <p:grpSpPr>
          <a:xfrm>
            <a:off x="251520" y="1452082"/>
            <a:ext cx="8064896" cy="795474"/>
            <a:chOff x="859671" y="1568597"/>
            <a:chExt cx="7384737" cy="10369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EF487B-26DD-4CE6-9091-3752F681ED22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03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3"/>
                </a:rPr>
                <a:t>https://en.wikipedia.org/wiki/Strategy_pattern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3"/>
                </a:rPr>
                <a:t>https://ko.wikipedia.org/wiki/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전략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_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패턴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A391796-E2AE-4EEC-AFD7-336B7C6F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D8B748-948D-41DE-922E-DC80EB238FE0}"/>
              </a:ext>
            </a:extLst>
          </p:cNvPr>
          <p:cNvGrpSpPr/>
          <p:nvPr/>
        </p:nvGrpSpPr>
        <p:grpSpPr>
          <a:xfrm>
            <a:off x="251520" y="2335578"/>
            <a:ext cx="8064896" cy="426142"/>
            <a:chOff x="859671" y="1568597"/>
            <a:chExt cx="7384737" cy="5555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FC968D-97A8-4646-808E-57B218F5DFA2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http://kimsunzun.tistory.com/entry/Strategy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전략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패턴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50A9CD9-2F45-45C6-969E-B6B50222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45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732240" cy="5143500"/>
          </a:xfrm>
          <a:prstGeom prst="rect">
            <a:avLst/>
          </a:prstGeom>
          <a:solidFill>
            <a:srgbClr val="528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03928" y="786999"/>
            <a:ext cx="2376264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pc="-150" dirty="0">
                <a:solidFill>
                  <a:srgbClr val="EFD4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Levenim MT" pitchFamily="2" charset="-79"/>
              </a:rPr>
              <a:t>Contents</a:t>
            </a:r>
            <a:endParaRPr lang="ko-KR" altLang="en-US" sz="2000" spc="-150" dirty="0">
              <a:solidFill>
                <a:srgbClr val="EFD49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Levenim MT" pitchFamily="2" charset="-79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843808" y="1310219"/>
            <a:ext cx="38884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8EF8FE-7DE0-45E4-9E4E-9CC83004B859}"/>
              </a:ext>
            </a:extLst>
          </p:cNvPr>
          <p:cNvGrpSpPr/>
          <p:nvPr/>
        </p:nvGrpSpPr>
        <p:grpSpPr>
          <a:xfrm>
            <a:off x="3107765" y="1563138"/>
            <a:ext cx="3364628" cy="1742745"/>
            <a:chOff x="2963768" y="1605767"/>
            <a:chExt cx="3364628" cy="1742745"/>
          </a:xfrm>
        </p:grpSpPr>
        <p:sp>
          <p:nvSpPr>
            <p:cNvPr id="15" name="TextBox 14"/>
            <p:cNvSpPr txBox="1"/>
            <p:nvPr/>
          </p:nvSpPr>
          <p:spPr>
            <a:xfrm>
              <a:off x="2963768" y="1605767"/>
              <a:ext cx="288032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로봇 만들기</a:t>
              </a:r>
              <a:endPara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65643" y="1963475"/>
              <a:ext cx="333454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문제점 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해결책</a:t>
              </a:r>
              <a:endPara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3768" y="3040735"/>
              <a:ext cx="288032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Q&amp;A</a:t>
              </a:r>
              <a:endPara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7F2DCC-E291-48C9-BBCB-113EB36C84A9}"/>
                </a:ext>
              </a:extLst>
            </p:cNvPr>
            <p:cNvSpPr txBox="1"/>
            <p:nvPr/>
          </p:nvSpPr>
          <p:spPr>
            <a:xfrm>
              <a:off x="2963768" y="2314293"/>
              <a:ext cx="247066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전략 패턴</a:t>
              </a:r>
              <a:endPara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95427B-BC99-47BE-A06A-29ADF0305D72}"/>
                </a:ext>
              </a:extLst>
            </p:cNvPr>
            <p:cNvSpPr txBox="1"/>
            <p:nvPr/>
          </p:nvSpPr>
          <p:spPr>
            <a:xfrm>
              <a:off x="2963768" y="2687377"/>
              <a:ext cx="3364628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</a:t>
              </a:r>
              <a:endPara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85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FA1525-9D40-4091-A8E4-F1E2B9E9A1F6}"/>
              </a:ext>
            </a:extLst>
          </p:cNvPr>
          <p:cNvSpPr/>
          <p:nvPr/>
        </p:nvSpPr>
        <p:spPr>
          <a:xfrm rot="20938868">
            <a:off x="8670013" y="-578437"/>
            <a:ext cx="2736304" cy="4717458"/>
          </a:xfrm>
          <a:prstGeom prst="rect">
            <a:avLst/>
          </a:prstGeom>
          <a:solidFill>
            <a:srgbClr val="528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822AA6-12CF-4219-AF4C-5C9A555F1065}"/>
              </a:ext>
            </a:extLst>
          </p:cNvPr>
          <p:cNvSpPr/>
          <p:nvPr/>
        </p:nvSpPr>
        <p:spPr>
          <a:xfrm rot="4702104">
            <a:off x="5725653" y="3673468"/>
            <a:ext cx="2736304" cy="4717458"/>
          </a:xfrm>
          <a:prstGeom prst="rect">
            <a:avLst/>
          </a:prstGeom>
          <a:solidFill>
            <a:srgbClr val="528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3C2507-DB24-4BA9-9EC6-A32EF7089508}"/>
              </a:ext>
            </a:extLst>
          </p:cNvPr>
          <p:cNvSpPr/>
          <p:nvPr/>
        </p:nvSpPr>
        <p:spPr>
          <a:xfrm rot="4702104">
            <a:off x="639467" y="-3227944"/>
            <a:ext cx="2736304" cy="4717458"/>
          </a:xfrm>
          <a:prstGeom prst="rect">
            <a:avLst/>
          </a:prstGeom>
          <a:solidFill>
            <a:srgbClr val="528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EDDF0-7F58-4A4A-B2AA-9D378B78E8D7}"/>
              </a:ext>
            </a:extLst>
          </p:cNvPr>
          <p:cNvSpPr/>
          <p:nvPr/>
        </p:nvSpPr>
        <p:spPr>
          <a:xfrm rot="20938868">
            <a:off x="-2260221" y="1164418"/>
            <a:ext cx="2736304" cy="4717458"/>
          </a:xfrm>
          <a:prstGeom prst="rect">
            <a:avLst/>
          </a:prstGeom>
          <a:solidFill>
            <a:srgbClr val="528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809C4-C618-4181-BFAC-D97CC9491FCF}"/>
              </a:ext>
            </a:extLst>
          </p:cNvPr>
          <p:cNvSpPr txBox="1"/>
          <p:nvPr/>
        </p:nvSpPr>
        <p:spPr>
          <a:xfrm>
            <a:off x="3984930" y="2139702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alpha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3200" dirty="0">
              <a:solidFill>
                <a:schemeClr val="tx1">
                  <a:alpha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71C747-4401-4E5D-916A-7B49616FDE29}"/>
              </a:ext>
            </a:extLst>
          </p:cNvPr>
          <p:cNvCxnSpPr/>
          <p:nvPr/>
        </p:nvCxnSpPr>
        <p:spPr>
          <a:xfrm>
            <a:off x="3513634" y="2898691"/>
            <a:ext cx="216024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8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15" idx="1"/>
          </p:cNvCxnSpPr>
          <p:nvPr/>
        </p:nvCxnSpPr>
        <p:spPr>
          <a:xfrm>
            <a:off x="-6896" y="449913"/>
            <a:ext cx="5010944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4048" y="267494"/>
            <a:ext cx="264958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로봇 만들기</a:t>
            </a:r>
          </a:p>
        </p:txBody>
      </p:sp>
      <p:cxnSp>
        <p:nvCxnSpPr>
          <p:cNvPr id="16" name="직선 연결선 15"/>
          <p:cNvCxnSpPr>
            <a:cxnSpLocks/>
            <a:stCxn id="15" idx="3"/>
          </p:cNvCxnSpPr>
          <p:nvPr/>
        </p:nvCxnSpPr>
        <p:spPr>
          <a:xfrm flipV="1">
            <a:off x="7653629" y="449916"/>
            <a:ext cx="1533262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79F1AA-CAB1-44DC-8E0D-C770AE4C8C93}"/>
              </a:ext>
            </a:extLst>
          </p:cNvPr>
          <p:cNvSpPr txBox="1"/>
          <p:nvPr/>
        </p:nvSpPr>
        <p:spPr>
          <a:xfrm>
            <a:off x="755576" y="3464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BF4C09-296D-430D-AE44-B3D65BCD02FC}"/>
              </a:ext>
            </a:extLst>
          </p:cNvPr>
          <p:cNvGrpSpPr/>
          <p:nvPr/>
        </p:nvGrpSpPr>
        <p:grpSpPr>
          <a:xfrm>
            <a:off x="5796136" y="1635646"/>
            <a:ext cx="2688693" cy="1534138"/>
            <a:chOff x="859671" y="1568597"/>
            <a:chExt cx="7384737" cy="19998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FF757C-14AB-4CAC-ABAB-AD571B87942C}"/>
                </a:ext>
              </a:extLst>
            </p:cNvPr>
            <p:cNvSpPr txBox="1"/>
            <p:nvPr/>
          </p:nvSpPr>
          <p:spPr>
            <a:xfrm>
              <a:off x="1331641" y="1568597"/>
              <a:ext cx="6912767" cy="199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전략 패턴에 학습하기에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앞서 이전에 배웠던 내용을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기반으로 로봇을 만들어보자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5570F04-84C8-4A5F-922B-7D014FC2B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CDA5325-41F6-4E64-9115-6E83CC46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71" y="3385828"/>
            <a:ext cx="342355" cy="298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E01014-919B-4B8B-A2EA-9EFF0F5C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912" y="-55831"/>
            <a:ext cx="4142455" cy="55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15" idx="1"/>
          </p:cNvCxnSpPr>
          <p:nvPr/>
        </p:nvCxnSpPr>
        <p:spPr>
          <a:xfrm flipV="1">
            <a:off x="-5816" y="436771"/>
            <a:ext cx="4649824" cy="1314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4008" y="267494"/>
            <a:ext cx="316835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로봇 만들기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7812360" y="449913"/>
            <a:ext cx="1331640" cy="0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69F394A-D733-41A5-B875-AE8C7AE4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246"/>
            <a:ext cx="3438525" cy="3114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60D367-7F1A-4F11-9F6C-DFA4900F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38" y="741377"/>
            <a:ext cx="6686550" cy="3362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085B37-64B7-4709-8B40-5E88363D5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013" y="1779662"/>
            <a:ext cx="72294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15" idx="1"/>
          </p:cNvCxnSpPr>
          <p:nvPr/>
        </p:nvCxnSpPr>
        <p:spPr>
          <a:xfrm flipV="1">
            <a:off x="-4718" y="460323"/>
            <a:ext cx="4577816" cy="1314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3098" y="291046"/>
            <a:ext cx="324036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로봇 만들기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7813458" y="483518"/>
            <a:ext cx="1330542" cy="0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F9E1799-B0B7-4613-8D91-1F6ECF0B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2580"/>
            <a:ext cx="6048375" cy="2962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E214D6-C465-4458-BA8D-B9E18DA75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3" r="1040" b="1"/>
          <a:stretch/>
        </p:blipFill>
        <p:spPr>
          <a:xfrm>
            <a:off x="4594235" y="2859791"/>
            <a:ext cx="4298245" cy="19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4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15" idx="1"/>
          </p:cNvCxnSpPr>
          <p:nvPr/>
        </p:nvCxnSpPr>
        <p:spPr>
          <a:xfrm>
            <a:off x="-5816" y="449913"/>
            <a:ext cx="5585928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0112" y="267494"/>
            <a:ext cx="22322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</a:t>
            </a:r>
          </a:p>
        </p:txBody>
      </p:sp>
      <p:cxnSp>
        <p:nvCxnSpPr>
          <p:cNvPr id="16" name="직선 연결선 15"/>
          <p:cNvCxnSpPr>
            <a:cxnSpLocks/>
            <a:stCxn id="15" idx="3"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AB4CF4-D036-429E-ABDD-FBD435720B78}"/>
              </a:ext>
            </a:extLst>
          </p:cNvPr>
          <p:cNvGrpSpPr/>
          <p:nvPr/>
        </p:nvGrpSpPr>
        <p:grpSpPr>
          <a:xfrm>
            <a:off x="395536" y="1131589"/>
            <a:ext cx="7776864" cy="426142"/>
            <a:chOff x="859671" y="1568597"/>
            <a:chExt cx="7384737" cy="5555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F95571-3530-44A6-B64A-AF86211B48AD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공격 또는 이동 방법을 수정해보자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어떤 변경 작업들이 필요한가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AD393BE-984A-4662-A575-BAE561A90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477196B-BA35-45EA-8C4A-1F61D908F36E}"/>
              </a:ext>
            </a:extLst>
          </p:cNvPr>
          <p:cNvGrpSpPr/>
          <p:nvPr/>
        </p:nvGrpSpPr>
        <p:grpSpPr>
          <a:xfrm>
            <a:off x="417116" y="1811019"/>
            <a:ext cx="7776864" cy="795474"/>
            <a:chOff x="859671" y="1568597"/>
            <a:chExt cx="7384737" cy="10369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E4534E-2EF1-4E41-AEF5-FC101C5BE55E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03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로봇이 추가되면서 새로운 공격 방식 혹은 새로운 이동 방법 등이 추가되거나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수정해야 한다면 어떤 변경 작업들이 필요한가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EB08525-4758-4D7F-B5DF-65B4C8C54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CA3BF1-0E9E-42E6-8334-389EEEDA12B9}"/>
              </a:ext>
            </a:extLst>
          </p:cNvPr>
          <p:cNvGrpSpPr/>
          <p:nvPr/>
        </p:nvGrpSpPr>
        <p:grpSpPr>
          <a:xfrm>
            <a:off x="417116" y="2790296"/>
            <a:ext cx="7776864" cy="795474"/>
            <a:chOff x="859671" y="1568597"/>
            <a:chExt cx="7384737" cy="10369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1C77D2-9BD6-4FD2-B4AD-901C93860A58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03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위에 나온 것들처럼 우리가 어떠한 소프트웨어를 만들고자 하거나 유지 보수 중일 때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클라이언트의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요구사항이 변하거나 추가되는 일은 비일비재하다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5C9724-C481-4B4E-AD0F-5A35ADDC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79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3281672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BA4D2B-5759-4FC4-BEEE-1DB07975325D}"/>
              </a:ext>
            </a:extLst>
          </p:cNvPr>
          <p:cNvSpPr txBox="1"/>
          <p:nvPr/>
        </p:nvSpPr>
        <p:spPr>
          <a:xfrm>
            <a:off x="3275856" y="267494"/>
            <a:ext cx="45365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로봇의 공격과 이동 방법을 수정하는 경우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72E4FA-3621-4740-9214-65C5CE3E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71550"/>
            <a:ext cx="7229475" cy="3209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348292-9384-41ED-AF39-E12FE87C5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15766"/>
            <a:ext cx="4343400" cy="10477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8EA1BE-80FC-49C7-8091-019B435DE656}"/>
              </a:ext>
            </a:extLst>
          </p:cNvPr>
          <p:cNvGrpSpPr/>
          <p:nvPr/>
        </p:nvGrpSpPr>
        <p:grpSpPr>
          <a:xfrm>
            <a:off x="251520" y="4116199"/>
            <a:ext cx="7776864" cy="426142"/>
            <a:chOff x="859671" y="1568597"/>
            <a:chExt cx="7384737" cy="5555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C9AB2-E16E-489C-8C63-5AF583792813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개방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폐쇄 원칙에 위배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!! +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코드 중복 발생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!!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0A21F2-AC17-48D7-9894-C00EF0A03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6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2921632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BA4D2B-5759-4FC4-BEEE-1DB07975325D}"/>
              </a:ext>
            </a:extLst>
          </p:cNvPr>
          <p:cNvSpPr txBox="1"/>
          <p:nvPr/>
        </p:nvSpPr>
        <p:spPr>
          <a:xfrm>
            <a:off x="2915816" y="267494"/>
            <a:ext cx="489654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2.2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로봇에 공격</a:t>
            </a:r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방법을 추가</a:t>
            </a:r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수정하는 경우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8EA1BE-80FC-49C7-8091-019B435DE656}"/>
              </a:ext>
            </a:extLst>
          </p:cNvPr>
          <p:cNvGrpSpPr/>
          <p:nvPr/>
        </p:nvGrpSpPr>
        <p:grpSpPr>
          <a:xfrm>
            <a:off x="251520" y="4116199"/>
            <a:ext cx="7776864" cy="426142"/>
            <a:chOff x="859671" y="1568597"/>
            <a:chExt cx="7384737" cy="5555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C9AB2-E16E-489C-8C63-5AF583792813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코드 중복 발생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!!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0A21F2-AC17-48D7-9894-C00EF0A03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1DD231C-4438-4BF0-B3B1-BE38DBE2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" r="30513"/>
          <a:stretch/>
        </p:blipFill>
        <p:spPr>
          <a:xfrm rot="5400000">
            <a:off x="1873011" y="-621980"/>
            <a:ext cx="3192058" cy="60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0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  <a:endCxn id="7" idx="1"/>
          </p:cNvCxnSpPr>
          <p:nvPr/>
        </p:nvCxnSpPr>
        <p:spPr>
          <a:xfrm>
            <a:off x="-5816" y="449913"/>
            <a:ext cx="3137656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7812360" y="449916"/>
            <a:ext cx="1375611" cy="2244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BA4D2B-5759-4FC4-BEEE-1DB07975325D}"/>
              </a:ext>
            </a:extLst>
          </p:cNvPr>
          <p:cNvSpPr txBox="1"/>
          <p:nvPr/>
        </p:nvSpPr>
        <p:spPr>
          <a:xfrm>
            <a:off x="3131840" y="267494"/>
            <a:ext cx="468052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개방</a:t>
            </a:r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폐쇄 원칙 위배</a:t>
            </a:r>
            <a:r>
              <a:rPr lang="en-US" altLang="ko-KR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중복을 피해야 하는 이유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8EA1BE-80FC-49C7-8091-019B435DE656}"/>
              </a:ext>
            </a:extLst>
          </p:cNvPr>
          <p:cNvGrpSpPr/>
          <p:nvPr/>
        </p:nvGrpSpPr>
        <p:grpSpPr>
          <a:xfrm>
            <a:off x="251520" y="2078561"/>
            <a:ext cx="8064896" cy="426142"/>
            <a:chOff x="859671" y="1568597"/>
            <a:chExt cx="7384737" cy="5555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C9AB2-E16E-489C-8C63-5AF583792813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동일 코드 반복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-&gt;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불필요한 노동력 소모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0A21F2-AC17-48D7-9894-C00EF0A03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280EA9E-F515-4661-B524-B10B572355A8}"/>
              </a:ext>
            </a:extLst>
          </p:cNvPr>
          <p:cNvGrpSpPr/>
          <p:nvPr/>
        </p:nvGrpSpPr>
        <p:grpSpPr>
          <a:xfrm>
            <a:off x="251520" y="1652420"/>
            <a:ext cx="8064896" cy="426142"/>
            <a:chOff x="859671" y="1568597"/>
            <a:chExt cx="7384737" cy="5555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89DBB9-6BC3-4C81-A2E2-D989FEF42388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재사용성 하락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962B01A-B0A6-48CA-9E07-FBD57240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59A32EC-35C3-4B08-A1F8-9330CECA6337}"/>
              </a:ext>
            </a:extLst>
          </p:cNvPr>
          <p:cNvGrpSpPr/>
          <p:nvPr/>
        </p:nvGrpSpPr>
        <p:grpSpPr>
          <a:xfrm>
            <a:off x="251520" y="937919"/>
            <a:ext cx="8064896" cy="795474"/>
            <a:chOff x="859671" y="1568597"/>
            <a:chExt cx="7384737" cy="10369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DE6FE0-0C28-4DFA-B6E5-55FBC2F3B41A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03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기능으로 변경하기 위해 기존 코드의 내용을 수정해야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이는 객체지향 프로그래밍의 장점들인 유연성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재사용성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유지보수성 등을 포기해야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A6D8340-0035-4970-AADE-AB0B23CF5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3BE52D-3227-43A5-86E4-7AAB4E0FC20A}"/>
              </a:ext>
            </a:extLst>
          </p:cNvPr>
          <p:cNvGrpSpPr/>
          <p:nvPr/>
        </p:nvGrpSpPr>
        <p:grpSpPr>
          <a:xfrm>
            <a:off x="246038" y="2571749"/>
            <a:ext cx="8064896" cy="426142"/>
            <a:chOff x="859671" y="1568597"/>
            <a:chExt cx="7384737" cy="55550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C7DCCC-FB77-4B3F-8BC2-CC2E29BE79A4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555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중복 코드를 수정해야 한다면 중복된 횟수만큼 반복 작업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AC74914-6789-484D-B203-A2F36069D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8965E2B-4F35-4F0E-9B66-28B91B325026}"/>
              </a:ext>
            </a:extLst>
          </p:cNvPr>
          <p:cNvGrpSpPr/>
          <p:nvPr/>
        </p:nvGrpSpPr>
        <p:grpSpPr>
          <a:xfrm>
            <a:off x="240308" y="2995187"/>
            <a:ext cx="8064896" cy="795474"/>
            <a:chOff x="859671" y="1568597"/>
            <a:chExt cx="7384737" cy="10369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D55EC2-D824-4744-86EB-2FB7DA0754EE}"/>
                </a:ext>
              </a:extLst>
            </p:cNvPr>
            <p:cNvSpPr txBox="1"/>
            <p:nvPr/>
          </p:nvSpPr>
          <p:spPr>
            <a:xfrm>
              <a:off x="1331642" y="1568597"/>
              <a:ext cx="6912766" cy="103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중복 코드가 여러 위치에 흩어져 있기 때문에 전체 위치에 동일하게 정확한 수정이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이루어지지 않으면 같은 기능을 하던 코드들이 다른 방식으로 동작하게 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74A1BB5-E0A5-481C-9E26-78F8DAD7F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671" y="1707654"/>
              <a:ext cx="342355" cy="298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6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529</Words>
  <Application>Microsoft Office PowerPoint</Application>
  <PresentationFormat>화면 슬라이드 쇼(16:9)</PresentationFormat>
  <Paragraphs>70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나눔스퀘어 Light</vt:lpstr>
      <vt:lpstr>Levenim MT</vt:lpstr>
      <vt:lpstr>나눔스퀘어 ExtraBold</vt:lpstr>
      <vt:lpstr>나눔스퀘어</vt:lpstr>
      <vt:lpstr>나눔스퀘어라운드 Bold</vt:lpstr>
      <vt:lpstr>Arial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 Tae Hyun</cp:lastModifiedBy>
  <cp:revision>127</cp:revision>
  <dcterms:created xsi:type="dcterms:W3CDTF">2006-10-05T04:04:58Z</dcterms:created>
  <dcterms:modified xsi:type="dcterms:W3CDTF">2018-10-07T11:31:01Z</dcterms:modified>
</cp:coreProperties>
</file>