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22" r:id="rId3"/>
    <p:sldId id="433" r:id="rId4"/>
    <p:sldId id="454" r:id="rId5"/>
    <p:sldId id="455" r:id="rId6"/>
    <p:sldId id="457" r:id="rId7"/>
    <p:sldId id="456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B0F0"/>
    <a:srgbClr val="9BBB59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12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B7D8-68C5-47D9-BE85-6084DE3E90C6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6DBF-E94A-4B04-8ECD-EBD5F49D1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5DAE-FBED-4F7C-A843-F95F795A6AD5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066800" y="204788"/>
            <a:ext cx="2133600" cy="36512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7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21E0-8F7D-4675-904A-C2C165A2462C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D6C-1EAA-4900-8A0D-C70AF031FFFC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42D-9F8F-483C-B83A-1BE5497B910C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0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460-6C4A-4D41-BDF0-EC785F7C3178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9A7-5A30-44AD-AA3E-871E604916DD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F7AE-539E-4EA2-9421-F80395FEFE2E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414-94CB-4361-A17D-FC4FB894D910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08A-CE6E-4DBA-99D1-EB21AFF5CE1B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1F6-44F1-48FF-B81F-6E391397CD40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257-59F5-4C12-9AEF-55F817B3C0EB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E333-667A-4340-9DA2-708F5CE4C009}" type="datetime1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7908" y="558783"/>
            <a:ext cx="794238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49" tIns="11174" rIns="22349" bIns="11174">
            <a:spAutoFit/>
          </a:bodyPr>
          <a:lstStyle/>
          <a:p>
            <a:pPr algn="just"/>
            <a:r>
              <a:rPr lang="ko-KR" altLang="en-US" sz="1700" b="1" dirty="0" err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주담대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심사</a:t>
            </a:r>
            <a:r>
              <a:rPr lang="en-US" altLang="ko-KR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0" lang="en-US" altLang="ko-KR" sz="1700" b="1" dirty="0">
              <a:solidFill>
                <a:srgbClr val="5365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39"/>
          <p:cNvSpPr>
            <a:spLocks noChangeShapeType="1"/>
          </p:cNvSpPr>
          <p:nvPr/>
        </p:nvSpPr>
        <p:spPr bwMode="auto">
          <a:xfrm>
            <a:off x="275492" y="928670"/>
            <a:ext cx="8569569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61277"/>
              </p:ext>
            </p:extLst>
          </p:nvPr>
        </p:nvGraphicFramePr>
        <p:xfrm>
          <a:off x="1152223" y="1916113"/>
          <a:ext cx="6556461" cy="869778"/>
        </p:xfrm>
        <a:graphic>
          <a:graphicData uri="http://schemas.openxmlformats.org/drawingml/2006/table">
            <a:tbl>
              <a:tblPr/>
              <a:tblGrid>
                <a:gridCol w="9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주담대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주택담보 대출 신청 페이지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개선에 따른 관리자 기능 개발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Dept.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운영기획팀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Anchor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이상규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2024-06-19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37152"/>
              </p:ext>
            </p:extLst>
          </p:nvPr>
        </p:nvGraphicFramePr>
        <p:xfrm>
          <a:off x="1163946" y="3297240"/>
          <a:ext cx="6556522" cy="2170132"/>
        </p:xfrm>
        <a:graphic>
          <a:graphicData uri="http://schemas.openxmlformats.org/drawingml/2006/table">
            <a:tbl>
              <a:tblPr/>
              <a:tblGrid>
                <a:gridCol w="92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        자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2024-06-19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162596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Overview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272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대출 신청 심사 리스트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20240619</a:t>
            </a:r>
            <a:endParaRPr lang="ko-KR" altLang="en-US" sz="9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35442"/>
              </p:ext>
            </p:extLst>
          </p:nvPr>
        </p:nvGraphicFramePr>
        <p:xfrm>
          <a:off x="179511" y="715794"/>
          <a:ext cx="8424937" cy="1152128"/>
        </p:xfrm>
        <a:graphic>
          <a:graphicData uri="http://schemas.openxmlformats.org/drawingml/2006/table">
            <a:tbl>
              <a:tblPr/>
              <a:tblGrid>
                <a:gridCol w="936105">
                  <a:extLst>
                    <a:ext uri="{9D8B030D-6E8A-4147-A177-3AD203B41FA5}">
                      <a16:colId xmlns:a16="http://schemas.microsoft.com/office/drawing/2014/main" val="3281257149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35035914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27745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6982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6300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13089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503" y="768457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773148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65837" y="773148"/>
            <a:ext cx="48202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당일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69893" y="773148"/>
            <a:ext cx="48202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전일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73949" y="773148"/>
            <a:ext cx="48202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당월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78005" y="773148"/>
            <a:ext cx="48202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82061" y="773148"/>
            <a:ext cx="48202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전체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05503" y="1043965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구분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37867" y="1043965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상태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70231" y="1043444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계약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05503" y="1346651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937867" y="1346651"/>
            <a:ext cx="140764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05503" y="1636766"/>
            <a:ext cx="675283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867" y="1636766"/>
            <a:ext cx="1407647" cy="1963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70206" y="1925276"/>
            <a:ext cx="643545" cy="238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504" y="219557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일시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구분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주소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아파트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고객명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상태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계약</a:t>
            </a:r>
            <a:r>
              <a:rPr lang="ko-KR" altLang="en-US" u="sng" dirty="0"/>
              <a:t> </a:t>
            </a:r>
            <a:r>
              <a:rPr lang="ko-KR" altLang="en-US" sz="9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□ 관리</a:t>
            </a:r>
            <a:r>
              <a:rPr lang="ko-KR" altLang="en-US" u="sng" dirty="0"/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69166"/>
              </p:ext>
            </p:extLst>
          </p:nvPr>
        </p:nvGraphicFramePr>
        <p:xfrm>
          <a:off x="179511" y="2603612"/>
          <a:ext cx="8424936" cy="1689488"/>
        </p:xfrm>
        <a:graphic>
          <a:graphicData uri="http://schemas.openxmlformats.org/drawingml/2006/table">
            <a:tbl>
              <a:tblPr/>
              <a:tblGrid>
                <a:gridCol w="569674">
                  <a:extLst>
                    <a:ext uri="{9D8B030D-6E8A-4147-A177-3AD203B41FA5}">
                      <a16:colId xmlns:a16="http://schemas.microsoft.com/office/drawing/2014/main" val="4090411786"/>
                    </a:ext>
                  </a:extLst>
                </a:gridCol>
                <a:gridCol w="432665">
                  <a:extLst>
                    <a:ext uri="{9D8B030D-6E8A-4147-A177-3AD203B41FA5}">
                      <a16:colId xmlns:a16="http://schemas.microsoft.com/office/drawing/2014/main" val="3440506320"/>
                    </a:ext>
                  </a:extLst>
                </a:gridCol>
                <a:gridCol w="1528748">
                  <a:extLst>
                    <a:ext uri="{9D8B030D-6E8A-4147-A177-3AD203B41FA5}">
                      <a16:colId xmlns:a16="http://schemas.microsoft.com/office/drawing/2014/main" val="1386470931"/>
                    </a:ext>
                  </a:extLst>
                </a:gridCol>
                <a:gridCol w="2096018">
                  <a:extLst>
                    <a:ext uri="{9D8B030D-6E8A-4147-A177-3AD203B41FA5}">
                      <a16:colId xmlns:a16="http://schemas.microsoft.com/office/drawing/2014/main" val="1413138727"/>
                    </a:ext>
                  </a:extLst>
                </a:gridCol>
                <a:gridCol w="346132">
                  <a:extLst>
                    <a:ext uri="{9D8B030D-6E8A-4147-A177-3AD203B41FA5}">
                      <a16:colId xmlns:a16="http://schemas.microsoft.com/office/drawing/2014/main" val="257533394"/>
                    </a:ext>
                  </a:extLst>
                </a:gridCol>
                <a:gridCol w="673034">
                  <a:extLst>
                    <a:ext uri="{9D8B030D-6E8A-4147-A177-3AD203B41FA5}">
                      <a16:colId xmlns:a16="http://schemas.microsoft.com/office/drawing/2014/main" val="1524253143"/>
                    </a:ext>
                  </a:extLst>
                </a:gridCol>
                <a:gridCol w="461508">
                  <a:extLst>
                    <a:ext uri="{9D8B030D-6E8A-4147-A177-3AD203B41FA5}">
                      <a16:colId xmlns:a16="http://schemas.microsoft.com/office/drawing/2014/main" val="3837037343"/>
                    </a:ext>
                  </a:extLst>
                </a:gridCol>
                <a:gridCol w="673034">
                  <a:extLst>
                    <a:ext uri="{9D8B030D-6E8A-4147-A177-3AD203B41FA5}">
                      <a16:colId xmlns:a16="http://schemas.microsoft.com/office/drawing/2014/main" val="2498833932"/>
                    </a:ext>
                  </a:extLst>
                </a:gridCol>
                <a:gridCol w="461508">
                  <a:extLst>
                    <a:ext uri="{9D8B030D-6E8A-4147-A177-3AD203B41FA5}">
                      <a16:colId xmlns:a16="http://schemas.microsoft.com/office/drawing/2014/main" val="554830262"/>
                    </a:ext>
                  </a:extLst>
                </a:gridCol>
                <a:gridCol w="461508">
                  <a:extLst>
                    <a:ext uri="{9D8B030D-6E8A-4147-A177-3AD203B41FA5}">
                      <a16:colId xmlns:a16="http://schemas.microsoft.com/office/drawing/2014/main" val="3193739404"/>
                    </a:ext>
                  </a:extLst>
                </a:gridCol>
                <a:gridCol w="461508">
                  <a:extLst>
                    <a:ext uri="{9D8B030D-6E8A-4147-A177-3AD203B41FA5}">
                      <a16:colId xmlns:a16="http://schemas.microsoft.com/office/drawing/2014/main" val="2686188529"/>
                    </a:ext>
                  </a:extLst>
                </a:gridCol>
                <a:gridCol w="259599">
                  <a:extLst>
                    <a:ext uri="{9D8B030D-6E8A-4147-A177-3AD203B41FA5}">
                      <a16:colId xmlns:a16="http://schemas.microsoft.com/office/drawing/2014/main" val="1859248503"/>
                    </a:ext>
                  </a:extLst>
                </a:gridCol>
              </a:tblGrid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희망대출금액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금리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금액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금리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93401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신청취소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송파구 잠실동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잠실트리지움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9.22%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46751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송파구 잠실동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잠실트리지움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9.22%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31815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2024-06-18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송파구 잠실동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리센츠아파트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9.22%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9.45%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심사중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0948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2024-06-18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강서구 양천로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한강동아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202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정우성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9.79%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9.79%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689233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2024-06-18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인천광역시 부평구 부개동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501-1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부개주공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단지아파트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607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김태희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10.93%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11.00%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850280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2024-06-18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부천시 원미구 상동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527-3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진달래마을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효성센트럴타운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2229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이정재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9.22%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9.45%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취소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097828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2024-06-18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경기도 부천시 원미구 상동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527-3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진달래마을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효성센트럴타운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2229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115m²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이병헌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9.22%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50,000,000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9.45%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741012"/>
                  </a:ext>
                </a:extLst>
              </a:tr>
            </a:tbl>
          </a:graphicData>
        </a:graphic>
      </p:graphicFrame>
      <p:sp>
        <p:nvSpPr>
          <p:cNvPr id="5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3528" y="92120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5945"/>
              </p:ext>
            </p:extLst>
          </p:nvPr>
        </p:nvGraphicFramePr>
        <p:xfrm>
          <a:off x="179511" y="4941168"/>
          <a:ext cx="8607993" cy="1733364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신청취소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심사중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 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취소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0506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2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심사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7" y="514350"/>
            <a:ext cx="2627783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1064"/>
              </p:ext>
            </p:extLst>
          </p:nvPr>
        </p:nvGraphicFramePr>
        <p:xfrm>
          <a:off x="6516216" y="747456"/>
          <a:ext cx="2627785" cy="5230278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2339753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상태 값 표시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정보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프론트에서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입력한 내용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첨부한 서류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차주 정보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휴대폰 본인인증 정보와 적정성 검사 내용 노출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- ID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주민등록번호</a:t>
                      </a:r>
                      <a:r>
                        <a:rPr lang="en-US" altLang="ko-KR" sz="800" baseline="0" dirty="0" smtClean="0"/>
                        <a:t>, KYC </a:t>
                      </a:r>
                      <a:r>
                        <a:rPr lang="ko-KR" altLang="en-US" sz="800" baseline="0" dirty="0" smtClean="0"/>
                        <a:t>정보는 회원가입 완료 시 </a:t>
                      </a:r>
                      <a:r>
                        <a:rPr lang="ko-KR" altLang="en-US" sz="800" baseline="0" dirty="0" smtClean="0"/>
                        <a:t>노출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등기부등본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등기부등본 열람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 버튼 선택 시 고객이 입력한 주소 기준으로 등기부등본 열람 조회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열람하시겠습니까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?”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선택 시 조회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열람 시 조회 일자 기입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등기부등본 파일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조회 시 </a:t>
                      </a:r>
                      <a:r>
                        <a:rPr lang="ko-KR" altLang="en-US" sz="800" baseline="0" dirty="0" err="1" smtClean="0"/>
                        <a:t>선순위</a:t>
                      </a:r>
                      <a:r>
                        <a:rPr lang="ko-KR" altLang="en-US" sz="800" baseline="0" dirty="0" smtClean="0"/>
                        <a:t> 정보 확인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err="1" smtClean="0"/>
                        <a:t>선순위</a:t>
                      </a:r>
                      <a:r>
                        <a:rPr lang="ko-KR" altLang="en-US" sz="800" baseline="0" dirty="0" smtClean="0"/>
                        <a:t> 정보 전체 노출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다수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등기부등본 기준으로 </a:t>
                      </a:r>
                      <a:r>
                        <a:rPr lang="en-US" altLang="ko-KR" sz="800" baseline="0" dirty="0" smtClean="0"/>
                        <a:t>LTV, </a:t>
                      </a:r>
                      <a:r>
                        <a:rPr lang="ko-KR" altLang="en-US" sz="800" baseline="0" dirty="0" smtClean="0"/>
                        <a:t>심사 금리 확인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시세 </a:t>
                      </a:r>
                      <a:r>
                        <a:rPr lang="ko-KR" altLang="en-US" sz="800" baseline="0" dirty="0" err="1" smtClean="0"/>
                        <a:t>일반가</a:t>
                      </a:r>
                      <a:r>
                        <a:rPr lang="ko-KR" altLang="en-US" sz="800" baseline="0" dirty="0" smtClean="0"/>
                        <a:t> 기준과 하한가 </a:t>
                      </a:r>
                      <a:r>
                        <a:rPr lang="ko-KR" altLang="en-US" sz="800" baseline="0" dirty="0" err="1" smtClean="0"/>
                        <a:t>기준중에서</a:t>
                      </a:r>
                      <a:r>
                        <a:rPr lang="ko-KR" altLang="en-US" sz="800" baseline="0" dirty="0" smtClean="0"/>
                        <a:t> 선택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선택한 시세 기준으로 심사 진행 및 결과 통보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20240619</a:t>
            </a:r>
            <a:endParaRPr lang="ko-KR" altLang="en-US" sz="9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43340"/>
              </p:ext>
            </p:extLst>
          </p:nvPr>
        </p:nvGraphicFramePr>
        <p:xfrm>
          <a:off x="251521" y="836712"/>
          <a:ext cx="6120679" cy="2802255"/>
        </p:xfrm>
        <a:graphic>
          <a:graphicData uri="http://schemas.openxmlformats.org/drawingml/2006/table">
            <a:tbl>
              <a:tblPr/>
              <a:tblGrid>
                <a:gridCol w="1068892">
                  <a:extLst>
                    <a:ext uri="{9D8B030D-6E8A-4147-A177-3AD203B41FA5}">
                      <a16:colId xmlns:a16="http://schemas.microsoft.com/office/drawing/2014/main" val="966619272"/>
                    </a:ext>
                  </a:extLst>
                </a:gridCol>
                <a:gridCol w="878019">
                  <a:extLst>
                    <a:ext uri="{9D8B030D-6E8A-4147-A177-3AD203B41FA5}">
                      <a16:colId xmlns:a16="http://schemas.microsoft.com/office/drawing/2014/main" val="991724867"/>
                    </a:ext>
                  </a:extLst>
                </a:gridCol>
                <a:gridCol w="967092">
                  <a:extLst>
                    <a:ext uri="{9D8B030D-6E8A-4147-A177-3AD203B41FA5}">
                      <a16:colId xmlns:a16="http://schemas.microsoft.com/office/drawing/2014/main" val="2578648420"/>
                    </a:ext>
                  </a:extLst>
                </a:gridCol>
                <a:gridCol w="977273">
                  <a:extLst>
                    <a:ext uri="{9D8B030D-6E8A-4147-A177-3AD203B41FA5}">
                      <a16:colId xmlns:a16="http://schemas.microsoft.com/office/drawing/2014/main" val="4127533031"/>
                    </a:ext>
                  </a:extLst>
                </a:gridCol>
                <a:gridCol w="1327408">
                  <a:extLst>
                    <a:ext uri="{9D8B030D-6E8A-4147-A177-3AD203B41FA5}">
                      <a16:colId xmlns:a16="http://schemas.microsoft.com/office/drawing/2014/main" val="1643386178"/>
                    </a:ext>
                  </a:extLst>
                </a:gridCol>
                <a:gridCol w="901995">
                  <a:extLst>
                    <a:ext uri="{9D8B030D-6E8A-4147-A177-3AD203B41FA5}">
                      <a16:colId xmlns:a16="http://schemas.microsoft.com/office/drawing/2014/main" val="3483174156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신청취소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계약취소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2195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65674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78907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송파구 잠실동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잠실트리지움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104m²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기준일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9057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2,400,000,000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하한가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매매가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2,450,000,000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8478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대지권 등기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7867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선순위 대출금액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1,500,000,000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대출한도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신청금액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4349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7265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금리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수수료율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수수료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64115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제출서류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이상규 제출서류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.pdf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 제출서류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.pdf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 제출서류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.pdf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4855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90910"/>
              </p:ext>
            </p:extLst>
          </p:nvPr>
        </p:nvGraphicFramePr>
        <p:xfrm>
          <a:off x="263042" y="3621268"/>
          <a:ext cx="6109158" cy="1276350"/>
        </p:xfrm>
        <a:graphic>
          <a:graphicData uri="http://schemas.openxmlformats.org/drawingml/2006/table">
            <a:tbl>
              <a:tblPr/>
              <a:tblGrid>
                <a:gridCol w="1066880">
                  <a:extLst>
                    <a:ext uri="{9D8B030D-6E8A-4147-A177-3AD203B41FA5}">
                      <a16:colId xmlns:a16="http://schemas.microsoft.com/office/drawing/2014/main" val="4190367297"/>
                    </a:ext>
                  </a:extLst>
                </a:gridCol>
                <a:gridCol w="876366">
                  <a:extLst>
                    <a:ext uri="{9D8B030D-6E8A-4147-A177-3AD203B41FA5}">
                      <a16:colId xmlns:a16="http://schemas.microsoft.com/office/drawing/2014/main" val="3986303495"/>
                    </a:ext>
                  </a:extLst>
                </a:gridCol>
                <a:gridCol w="965272">
                  <a:extLst>
                    <a:ext uri="{9D8B030D-6E8A-4147-A177-3AD203B41FA5}">
                      <a16:colId xmlns:a16="http://schemas.microsoft.com/office/drawing/2014/main" val="1529615922"/>
                    </a:ext>
                  </a:extLst>
                </a:gridCol>
                <a:gridCol w="975433">
                  <a:extLst>
                    <a:ext uri="{9D8B030D-6E8A-4147-A177-3AD203B41FA5}">
                      <a16:colId xmlns:a16="http://schemas.microsoft.com/office/drawing/2014/main" val="1346941523"/>
                    </a:ext>
                  </a:extLst>
                </a:gridCol>
                <a:gridCol w="1138005">
                  <a:extLst>
                    <a:ext uri="{9D8B030D-6E8A-4147-A177-3AD203B41FA5}">
                      <a16:colId xmlns:a16="http://schemas.microsoft.com/office/drawing/2014/main" val="3421023641"/>
                    </a:ext>
                  </a:extLst>
                </a:gridCol>
                <a:gridCol w="1087202">
                  <a:extLst>
                    <a:ext uri="{9D8B030D-6E8A-4147-A177-3AD203B41FA5}">
                      <a16:colId xmlns:a16="http://schemas.microsoft.com/office/drawing/2014/main" val="849371316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3612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010-8894-4740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연소득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3839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자산규모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순자산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 규모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10051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변제 방법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 지출비용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617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850909-*******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KYC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98265"/>
                  </a:ext>
                </a:extLst>
              </a:tr>
            </a:tbl>
          </a:graphicData>
        </a:graphic>
      </p:graphicFrame>
      <p:sp>
        <p:nvSpPr>
          <p:cNvPr id="53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0" y="75047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0" y="124531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0" y="350100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6421"/>
              </p:ext>
            </p:extLst>
          </p:nvPr>
        </p:nvGraphicFramePr>
        <p:xfrm>
          <a:off x="251520" y="4869160"/>
          <a:ext cx="6120681" cy="1970891"/>
        </p:xfrm>
        <a:graphic>
          <a:graphicData uri="http://schemas.openxmlformats.org/drawingml/2006/table">
            <a:tbl>
              <a:tblPr/>
              <a:tblGrid>
                <a:gridCol w="1068893">
                  <a:extLst>
                    <a:ext uri="{9D8B030D-6E8A-4147-A177-3AD203B41FA5}">
                      <a16:colId xmlns:a16="http://schemas.microsoft.com/office/drawing/2014/main" val="2344855723"/>
                    </a:ext>
                  </a:extLst>
                </a:gridCol>
                <a:gridCol w="878019">
                  <a:extLst>
                    <a:ext uri="{9D8B030D-6E8A-4147-A177-3AD203B41FA5}">
                      <a16:colId xmlns:a16="http://schemas.microsoft.com/office/drawing/2014/main" val="1700900595"/>
                    </a:ext>
                  </a:extLst>
                </a:gridCol>
                <a:gridCol w="967093">
                  <a:extLst>
                    <a:ext uri="{9D8B030D-6E8A-4147-A177-3AD203B41FA5}">
                      <a16:colId xmlns:a16="http://schemas.microsoft.com/office/drawing/2014/main" val="3155842777"/>
                    </a:ext>
                  </a:extLst>
                </a:gridCol>
                <a:gridCol w="977272">
                  <a:extLst>
                    <a:ext uri="{9D8B030D-6E8A-4147-A177-3AD203B41FA5}">
                      <a16:colId xmlns:a16="http://schemas.microsoft.com/office/drawing/2014/main" val="3183794870"/>
                    </a:ext>
                  </a:extLst>
                </a:gridCol>
                <a:gridCol w="1140152">
                  <a:extLst>
                    <a:ext uri="{9D8B030D-6E8A-4147-A177-3AD203B41FA5}">
                      <a16:colId xmlns:a16="http://schemas.microsoft.com/office/drawing/2014/main" val="1429311834"/>
                    </a:ext>
                  </a:extLst>
                </a:gridCol>
                <a:gridCol w="1089252">
                  <a:extLst>
                    <a:ext uri="{9D8B030D-6E8A-4147-A177-3AD203B41FA5}">
                      <a16:colId xmlns:a16="http://schemas.microsoft.com/office/drawing/2014/main" val="382168781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0746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등기부등본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 일자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2024-06-25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등기부등본 파일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3843"/>
                  </a:ext>
                </a:extLst>
              </a:tr>
              <a:tr h="13753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금융업체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채무자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등기목적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선순위 대출원금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채권최고액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885048"/>
                  </a:ext>
                </a:extLst>
              </a:tr>
              <a:tr h="17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근저당권설정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1,500,000,000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25394"/>
                  </a:ext>
                </a:extLst>
              </a:tr>
              <a:tr h="131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1,800,000,000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06736"/>
                  </a:ext>
                </a:extLst>
              </a:tr>
              <a:tr h="25527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등기부등본 기준 계산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시세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하한가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48019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 기준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채권최고액 기준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원금 기준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채권최고액 기준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71683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34046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금리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6155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1547663" y="5142419"/>
            <a:ext cx="504056" cy="2276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열람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175208" y="505618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73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6713" y="536955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5760133" y="5142419"/>
            <a:ext cx="504056" cy="2276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다운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심사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2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7" y="514350"/>
            <a:ext cx="2627784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23589"/>
              </p:ext>
            </p:extLst>
          </p:nvPr>
        </p:nvGraphicFramePr>
        <p:xfrm>
          <a:off x="6516216" y="747456"/>
          <a:ext cx="2627785" cy="3943257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2339753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심사정보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 서류 확인 기능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첨부서류 확인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값 미확인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값이 미확인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인 경우 심사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비활성화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신용점수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플랫폼 </a:t>
                      </a:r>
                      <a:r>
                        <a:rPr lang="ko-KR" altLang="en-US" sz="800" baseline="0" dirty="0" err="1" smtClean="0"/>
                        <a:t>이용료율은</a:t>
                      </a:r>
                      <a:r>
                        <a:rPr lang="ko-KR" altLang="en-US" sz="800" baseline="0" dirty="0" smtClean="0"/>
                        <a:t> 수기 입력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신용점수는</a:t>
                      </a:r>
                      <a:r>
                        <a:rPr lang="ko-KR" altLang="en-US" sz="800" baseline="0" dirty="0" smtClean="0"/>
                        <a:t> 신용인증송부 조회 후 입력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플랫폼 </a:t>
                      </a:r>
                      <a:r>
                        <a:rPr lang="ko-KR" altLang="en-US" sz="800" baseline="0" dirty="0" err="1" smtClean="0"/>
                        <a:t>이용료율</a:t>
                      </a:r>
                      <a:r>
                        <a:rPr lang="ko-KR" altLang="en-US" sz="800" baseline="0" dirty="0" smtClean="0"/>
                        <a:t> 입력 시 플랫폼 이용료 자동 계산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소수점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자리까지 입력 가능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심사 부결 시 </a:t>
                      </a:r>
                      <a:r>
                        <a:rPr lang="ko-KR" altLang="en-US" sz="800" dirty="0" err="1" smtClean="0"/>
                        <a:t>부결사유</a:t>
                      </a:r>
                      <a:r>
                        <a:rPr lang="ko-KR" altLang="en-US" sz="800" dirty="0" smtClean="0"/>
                        <a:t> 활성화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부결 사유 필수 선택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1. </a:t>
                      </a:r>
                      <a:r>
                        <a:rPr lang="ko-KR" altLang="en-US" sz="800" dirty="0" err="1" smtClean="0"/>
                        <a:t>선순위</a:t>
                      </a:r>
                      <a:r>
                        <a:rPr lang="ko-KR" altLang="en-US" sz="800" dirty="0" smtClean="0"/>
                        <a:t> 대출금액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원금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다르게 입력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2. </a:t>
                      </a:r>
                      <a:r>
                        <a:rPr lang="ko-KR" altLang="en-US" sz="800" baseline="0" dirty="0" smtClean="0"/>
                        <a:t>제출서류 누락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baseline="0" dirty="0" smtClean="0"/>
                        <a:t>1~8 </a:t>
                      </a:r>
                      <a:r>
                        <a:rPr lang="ko-KR" altLang="en-US" sz="800" baseline="0" dirty="0" err="1" smtClean="0"/>
                        <a:t>서류명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3. </a:t>
                      </a:r>
                      <a:r>
                        <a:rPr lang="ko-KR" altLang="en-US" sz="800" baseline="0" dirty="0" smtClean="0"/>
                        <a:t>보유대출금액 과다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4. </a:t>
                      </a:r>
                      <a:r>
                        <a:rPr lang="ko-KR" altLang="en-US" sz="800" baseline="0" dirty="0" smtClean="0"/>
                        <a:t>기타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* </a:t>
                      </a:r>
                      <a:r>
                        <a:rPr lang="ko-KR" altLang="en-US" sz="800" baseline="0" dirty="0" smtClean="0"/>
                        <a:t>기타 선택 시 사유 입력 필드 추가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심사 승인 </a:t>
                      </a:r>
                      <a:r>
                        <a:rPr lang="en-US" altLang="ko-KR" sz="800" dirty="0" smtClean="0"/>
                        <a:t>or </a:t>
                      </a:r>
                      <a:r>
                        <a:rPr lang="ko-KR" altLang="en-US" sz="800" baseline="0" dirty="0" smtClean="0"/>
                        <a:t>부결 </a:t>
                      </a:r>
                      <a:r>
                        <a:rPr lang="en-US" altLang="ko-KR" sz="800" baseline="0" dirty="0" smtClean="0"/>
                        <a:t>or </a:t>
                      </a:r>
                      <a:r>
                        <a:rPr lang="ko-KR" altLang="en-US" sz="800" baseline="0" dirty="0" smtClean="0"/>
                        <a:t>보완 선택 후 저장 시 문자 또는 </a:t>
                      </a:r>
                      <a:r>
                        <a:rPr lang="ko-KR" altLang="en-US" sz="800" baseline="0" dirty="0" err="1" smtClean="0"/>
                        <a:t>알림톡</a:t>
                      </a:r>
                      <a:r>
                        <a:rPr lang="ko-KR" altLang="en-US" sz="800" baseline="0" dirty="0" smtClean="0"/>
                        <a:t> 발송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 smtClean="0"/>
                        <a:t>발송 시 링크 삽입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/>
              <a:t>20240619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3101"/>
              </p:ext>
            </p:extLst>
          </p:nvPr>
        </p:nvGraphicFramePr>
        <p:xfrm>
          <a:off x="186705" y="548680"/>
          <a:ext cx="6257505" cy="3980085"/>
        </p:xfrm>
        <a:graphic>
          <a:graphicData uri="http://schemas.openxmlformats.org/drawingml/2006/table">
            <a:tbl>
              <a:tblPr/>
              <a:tblGrid>
                <a:gridCol w="1092787">
                  <a:extLst>
                    <a:ext uri="{9D8B030D-6E8A-4147-A177-3AD203B41FA5}">
                      <a16:colId xmlns:a16="http://schemas.microsoft.com/office/drawing/2014/main" val="3730772365"/>
                    </a:ext>
                  </a:extLst>
                </a:gridCol>
                <a:gridCol w="897646">
                  <a:extLst>
                    <a:ext uri="{9D8B030D-6E8A-4147-A177-3AD203B41FA5}">
                      <a16:colId xmlns:a16="http://schemas.microsoft.com/office/drawing/2014/main" val="4019321612"/>
                    </a:ext>
                  </a:extLst>
                </a:gridCol>
                <a:gridCol w="988712">
                  <a:extLst>
                    <a:ext uri="{9D8B030D-6E8A-4147-A177-3AD203B41FA5}">
                      <a16:colId xmlns:a16="http://schemas.microsoft.com/office/drawing/2014/main" val="3836864966"/>
                    </a:ext>
                  </a:extLst>
                </a:gridCol>
                <a:gridCol w="999119">
                  <a:extLst>
                    <a:ext uri="{9D8B030D-6E8A-4147-A177-3AD203B41FA5}">
                      <a16:colId xmlns:a16="http://schemas.microsoft.com/office/drawing/2014/main" val="793604985"/>
                    </a:ext>
                  </a:extLst>
                </a:gridCol>
                <a:gridCol w="1165640">
                  <a:extLst>
                    <a:ext uri="{9D8B030D-6E8A-4147-A177-3AD203B41FA5}">
                      <a16:colId xmlns:a16="http://schemas.microsoft.com/office/drawing/2014/main" val="3585118348"/>
                    </a:ext>
                  </a:extLst>
                </a:gridCol>
                <a:gridCol w="1113601">
                  <a:extLst>
                    <a:ext uri="{9D8B030D-6E8A-4147-A177-3AD203B41FA5}">
                      <a16:colId xmlns:a16="http://schemas.microsoft.com/office/drawing/2014/main" val="3774397003"/>
                    </a:ext>
                  </a:extLst>
                </a:gridCol>
              </a:tblGrid>
              <a:tr h="3076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19300"/>
                  </a:ext>
                </a:extLst>
              </a:tr>
              <a:tr h="307671"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주민등록등본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93044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주민등록초본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75868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지방세납세증명서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52682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국세납세증명서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79559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소득금액증명원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4376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 완납증명서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13870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건강보험자격득실확인서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○ 확인  ○ 미확인  ○ 보완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0013"/>
                  </a:ext>
                </a:extLst>
              </a:tr>
              <a:tr h="3076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 및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대출정보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확인  ○ 미확인  ○ 보완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07828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신용점수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이용료율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이용료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(vat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04605"/>
                  </a:ext>
                </a:extLst>
              </a:tr>
              <a:tr h="4713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의견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6063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승인  ○ 부결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보완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3700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403648" y="3650875"/>
            <a:ext cx="4968552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</a:rPr>
              <a:t>심사 의견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99792" y="4193035"/>
            <a:ext cx="1224136" cy="2520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부결 사유  ▽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03055" y="4193035"/>
            <a:ext cx="2369145" cy="2520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부결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기타 사유 입력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03648" y="3367188"/>
            <a:ext cx="576064" cy="2194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6655" y="3367188"/>
            <a:ext cx="727273" cy="2194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98926" y="908726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14699" y="324834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14699" y="4067280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99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심사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7" y="514350"/>
            <a:ext cx="2627784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17311"/>
              </p:ext>
            </p:extLst>
          </p:nvPr>
        </p:nvGraphicFramePr>
        <p:xfrm>
          <a:off x="6516216" y="747456"/>
          <a:ext cx="2627784" cy="5596038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승인 후 고객이 회원가입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KYC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진행한 경우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상태 변경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계약취소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승인 시에만 상태 변경 가능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승인 상태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대출계약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 상태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작성 완료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 상태로 변경 시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글로싸인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전자계약서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수동 발송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(API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미연동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글로싸인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연동된 경우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KYC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까지 완료 시 자동으로 전자서명 계약서 발송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상태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진행중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 시 계약서 발송 활성화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상태값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미발송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발송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글로싸인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홈페이지에서 발송 후 발송했는지 여부 체크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글로싸인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 시 계약서 바로 보기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계약 완료 후 상품 포스팅 완료 후 매칭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상품 검색 팝업에서 상품 선택 시 나머지 정보 기입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해당 신청 건 로그 정보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dirty="0" smtClean="0"/>
                        <a:t>한도 조회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대출신청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심사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계약상태</a:t>
                      </a:r>
                      <a:r>
                        <a:rPr lang="ko-KR" altLang="en-US" sz="800" dirty="0" smtClean="0"/>
                        <a:t> 변경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계약서 발송 등 기록</a:t>
                      </a: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/>
              <a:t>20240619</a:t>
            </a:r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80175"/>
              </p:ext>
            </p:extLst>
          </p:nvPr>
        </p:nvGraphicFramePr>
        <p:xfrm>
          <a:off x="251522" y="908720"/>
          <a:ext cx="6192686" cy="1669152"/>
        </p:xfrm>
        <a:graphic>
          <a:graphicData uri="http://schemas.openxmlformats.org/drawingml/2006/table">
            <a:tbl>
              <a:tblPr/>
              <a:tblGrid>
                <a:gridCol w="1081467">
                  <a:extLst>
                    <a:ext uri="{9D8B030D-6E8A-4147-A177-3AD203B41FA5}">
                      <a16:colId xmlns:a16="http://schemas.microsoft.com/office/drawing/2014/main" val="2077604072"/>
                    </a:ext>
                  </a:extLst>
                </a:gridCol>
                <a:gridCol w="888348">
                  <a:extLst>
                    <a:ext uri="{9D8B030D-6E8A-4147-A177-3AD203B41FA5}">
                      <a16:colId xmlns:a16="http://schemas.microsoft.com/office/drawing/2014/main" val="2023788197"/>
                    </a:ext>
                  </a:extLst>
                </a:gridCol>
                <a:gridCol w="978470">
                  <a:extLst>
                    <a:ext uri="{9D8B030D-6E8A-4147-A177-3AD203B41FA5}">
                      <a16:colId xmlns:a16="http://schemas.microsoft.com/office/drawing/2014/main" val="1647602675"/>
                    </a:ext>
                  </a:extLst>
                </a:gridCol>
                <a:gridCol w="988770">
                  <a:extLst>
                    <a:ext uri="{9D8B030D-6E8A-4147-A177-3AD203B41FA5}">
                      <a16:colId xmlns:a16="http://schemas.microsoft.com/office/drawing/2014/main" val="658667865"/>
                    </a:ext>
                  </a:extLst>
                </a:gridCol>
                <a:gridCol w="1153565">
                  <a:extLst>
                    <a:ext uri="{9D8B030D-6E8A-4147-A177-3AD203B41FA5}">
                      <a16:colId xmlns:a16="http://schemas.microsoft.com/office/drawing/2014/main" val="1856071577"/>
                    </a:ext>
                  </a:extLst>
                </a:gridCol>
                <a:gridCol w="1102066">
                  <a:extLst>
                    <a:ext uri="{9D8B030D-6E8A-4147-A177-3AD203B41FA5}">
                      <a16:colId xmlns:a16="http://schemas.microsoft.com/office/drawing/2014/main" val="259141439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45042"/>
                  </a:ext>
                </a:extLst>
              </a:tr>
              <a:tr h="3928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731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9776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8109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6094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이율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7459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242"/>
              </p:ext>
            </p:extLst>
          </p:nvPr>
        </p:nvGraphicFramePr>
        <p:xfrm>
          <a:off x="251521" y="3049508"/>
          <a:ext cx="6192686" cy="1531620"/>
        </p:xfrm>
        <a:graphic>
          <a:graphicData uri="http://schemas.openxmlformats.org/drawingml/2006/table">
            <a:tbl>
              <a:tblPr/>
              <a:tblGrid>
                <a:gridCol w="1081467">
                  <a:extLst>
                    <a:ext uri="{9D8B030D-6E8A-4147-A177-3AD203B41FA5}">
                      <a16:colId xmlns:a16="http://schemas.microsoft.com/office/drawing/2014/main" val="3244511514"/>
                    </a:ext>
                  </a:extLst>
                </a:gridCol>
                <a:gridCol w="888348">
                  <a:extLst>
                    <a:ext uri="{9D8B030D-6E8A-4147-A177-3AD203B41FA5}">
                      <a16:colId xmlns:a16="http://schemas.microsoft.com/office/drawing/2014/main" val="3843580702"/>
                    </a:ext>
                  </a:extLst>
                </a:gridCol>
                <a:gridCol w="978470">
                  <a:extLst>
                    <a:ext uri="{9D8B030D-6E8A-4147-A177-3AD203B41FA5}">
                      <a16:colId xmlns:a16="http://schemas.microsoft.com/office/drawing/2014/main" val="4049331946"/>
                    </a:ext>
                  </a:extLst>
                </a:gridCol>
                <a:gridCol w="988770">
                  <a:extLst>
                    <a:ext uri="{9D8B030D-6E8A-4147-A177-3AD203B41FA5}">
                      <a16:colId xmlns:a16="http://schemas.microsoft.com/office/drawing/2014/main" val="2584441202"/>
                    </a:ext>
                  </a:extLst>
                </a:gridCol>
                <a:gridCol w="1153565">
                  <a:extLst>
                    <a:ext uri="{9D8B030D-6E8A-4147-A177-3AD203B41FA5}">
                      <a16:colId xmlns:a16="http://schemas.microsoft.com/office/drawing/2014/main" val="1388008452"/>
                    </a:ext>
                  </a:extLst>
                </a:gridCol>
                <a:gridCol w="1102066">
                  <a:extLst>
                    <a:ext uri="{9D8B030D-6E8A-4147-A177-3AD203B41FA5}">
                      <a16:colId xmlns:a16="http://schemas.microsoft.com/office/drawing/2014/main" val="370731321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8484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008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승인 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9754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부결 완료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부결사유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 누락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16687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7085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대출한도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46927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951820" y="2636912"/>
            <a:ext cx="792088" cy="28803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저장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73427" y="1251255"/>
            <a:ext cx="774154" cy="2194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대기      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69486" y="1251254"/>
            <a:ext cx="774154" cy="2194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미발송</a:t>
            </a:r>
            <a:r>
              <a:rPr lang="ko-KR" altLang="en-US" sz="900" dirty="0" smtClean="0">
                <a:solidFill>
                  <a:schemeClr val="tx1"/>
                </a:solidFill>
              </a:rPr>
              <a:t>   ▽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13630" y="2124906"/>
            <a:ext cx="725999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6714" y="1078780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3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139629" y="107597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4097111" y="107597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3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6615" y="174208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4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1159" y="289623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900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심사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16217" y="514350"/>
            <a:ext cx="2627784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38547"/>
              </p:ext>
            </p:extLst>
          </p:nvPr>
        </p:nvGraphicFramePr>
        <p:xfrm>
          <a:off x="6516216" y="747456"/>
          <a:ext cx="2627784" cy="3177834"/>
        </p:xfrm>
        <a:graphic>
          <a:graphicData uri="http://schemas.openxmlformats.org/drawingml/2006/table">
            <a:tbl>
              <a:tblPr/>
              <a:tblGrid>
                <a:gridCol w="288032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2339752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상품검색 팝업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 조건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차주명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상품명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검색 시 결과 노출 후 선택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/>
              <a:t>20240619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1268760"/>
            <a:ext cx="4464496" cy="201622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82267"/>
              </p:ext>
            </p:extLst>
          </p:nvPr>
        </p:nvGraphicFramePr>
        <p:xfrm>
          <a:off x="1366592" y="1340768"/>
          <a:ext cx="4145366" cy="1669152"/>
        </p:xfrm>
        <a:graphic>
          <a:graphicData uri="http://schemas.openxmlformats.org/drawingml/2006/table">
            <a:tbl>
              <a:tblPr/>
              <a:tblGrid>
                <a:gridCol w="880654">
                  <a:extLst>
                    <a:ext uri="{9D8B030D-6E8A-4147-A177-3AD203B41FA5}">
                      <a16:colId xmlns:a16="http://schemas.microsoft.com/office/drawing/2014/main" val="2077604072"/>
                    </a:ext>
                  </a:extLst>
                </a:gridCol>
                <a:gridCol w="723395">
                  <a:extLst>
                    <a:ext uri="{9D8B030D-6E8A-4147-A177-3AD203B41FA5}">
                      <a16:colId xmlns:a16="http://schemas.microsoft.com/office/drawing/2014/main" val="2023788197"/>
                    </a:ext>
                  </a:extLst>
                </a:gridCol>
                <a:gridCol w="796782">
                  <a:extLst>
                    <a:ext uri="{9D8B030D-6E8A-4147-A177-3AD203B41FA5}">
                      <a16:colId xmlns:a16="http://schemas.microsoft.com/office/drawing/2014/main" val="1647602675"/>
                    </a:ext>
                  </a:extLst>
                </a:gridCol>
                <a:gridCol w="805170">
                  <a:extLst>
                    <a:ext uri="{9D8B030D-6E8A-4147-A177-3AD203B41FA5}">
                      <a16:colId xmlns:a16="http://schemas.microsoft.com/office/drawing/2014/main" val="658667865"/>
                    </a:ext>
                  </a:extLst>
                </a:gridCol>
                <a:gridCol w="939365">
                  <a:extLst>
                    <a:ext uri="{9D8B030D-6E8A-4147-A177-3AD203B41FA5}">
                      <a16:colId xmlns:a16="http://schemas.microsoft.com/office/drawing/2014/main" val="1856071577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45042"/>
                  </a:ext>
                </a:extLst>
              </a:tr>
              <a:tr h="3928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731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9776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8109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094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1745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374703" y="1663130"/>
            <a:ext cx="864096" cy="2520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차주명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  ▽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10810" y="1663130"/>
            <a:ext cx="2160238" cy="2520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3241" y="2067332"/>
            <a:ext cx="612068" cy="21602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검색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심사 문자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55255"/>
              </p:ext>
            </p:extLst>
          </p:nvPr>
        </p:nvGraphicFramePr>
        <p:xfrm>
          <a:off x="7222406" y="747456"/>
          <a:ext cx="1921594" cy="375190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정보 저장 시 안내 문자 또는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 요청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고객은 링크 선택 시 휴대폰 본인인증 후 진행사항 확인 페이지 이동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알림톡</a:t>
                      </a:r>
                      <a:r>
                        <a:rPr lang="ko-KR" altLang="en-US" sz="800" baseline="0" dirty="0" smtClean="0"/>
                        <a:t> 양식 승인 절차 필요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문구 확정 시 </a:t>
                      </a:r>
                      <a:r>
                        <a:rPr lang="ko-KR" altLang="en-US" sz="800" baseline="0" dirty="0" err="1" smtClean="0"/>
                        <a:t>알림톡</a:t>
                      </a:r>
                      <a:r>
                        <a:rPr lang="ko-KR" altLang="en-US" sz="800" baseline="0" dirty="0" smtClean="0"/>
                        <a:t> 진행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/>
              <a:t>20240619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78900" y="908720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4457" y="908720"/>
            <a:ext cx="209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헬로펀딩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대출심사 결과 안내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대출심사 결과 승인되었습니다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홈페이지에서 확인해주세요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링크</a:t>
            </a:r>
            <a:r>
              <a:rPr lang="en-US" altLang="ko-KR" sz="900" dirty="0" smtClean="0"/>
              <a:t>) hellofunding.co.kr/loan_123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2550219" y="908720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55776" y="908720"/>
            <a:ext cx="209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헬로펀딩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대출심사 결과 안내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대출심사 결과 부결되었습니다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홈페이지에서 확인해주세요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링크</a:t>
            </a:r>
            <a:r>
              <a:rPr lang="en-US" altLang="ko-KR" sz="900" dirty="0" smtClean="0"/>
              <a:t>) hellofunding.co.kr/loan_123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5015981" y="908720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21538" y="908720"/>
            <a:ext cx="2094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헬로펀딩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대출심사 보완 요청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대출심사를 위한 서류 중 일부 보완 서류가 필요합니다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r>
              <a:rPr lang="ko-KR" altLang="en-US" sz="900" dirty="0" smtClean="0"/>
              <a:t>홈페이지에서 확인해주세요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링크</a:t>
            </a:r>
            <a:r>
              <a:rPr lang="en-US" altLang="ko-KR" sz="900" dirty="0" smtClean="0"/>
              <a:t>) hellofunding.co.kr/loan_123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553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116387</TotalTime>
  <Words>1298</Words>
  <Application>Microsoft Office PowerPoint</Application>
  <PresentationFormat>화면 슬라이드 쇼(4:3)</PresentationFormat>
  <Paragraphs>556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</dc:creator>
  <cp:lastModifiedBy>leesanggyu</cp:lastModifiedBy>
  <cp:revision>1172</cp:revision>
  <cp:lastPrinted>2022-06-14T09:11:38Z</cp:lastPrinted>
  <dcterms:created xsi:type="dcterms:W3CDTF">2016-09-15T05:56:30Z</dcterms:created>
  <dcterms:modified xsi:type="dcterms:W3CDTF">2024-06-25T07:30:07Z</dcterms:modified>
</cp:coreProperties>
</file>