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34" r:id="rId3"/>
    <p:sldId id="436" r:id="rId4"/>
    <p:sldId id="439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4F81BD"/>
    <a:srgbClr val="C0504D"/>
    <a:srgbClr val="00B0F0"/>
    <a:srgbClr val="9BBB59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56" autoAdjust="0"/>
  </p:normalViewPr>
  <p:slideViewPr>
    <p:cSldViewPr snapToGrid="0">
      <p:cViewPr varScale="1">
        <p:scale>
          <a:sx n="115" d="100"/>
          <a:sy n="115" d="100"/>
        </p:scale>
        <p:origin x="13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B7D8-68C5-47D9-BE85-6084DE3E90C6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26DBF-E94A-4B04-8ECD-EBD5F49D1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8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5DAE-FBED-4F7C-A843-F95F795A6AD5}" type="datetime1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-1066800" y="204788"/>
            <a:ext cx="2133600" cy="36512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97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21E0-8F7D-4675-904A-C2C165A2462C}" type="datetime1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1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D6C-1EAA-4900-8A0D-C70AF031FFFC}" type="datetime1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8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242D-9F8F-483C-B83A-1BE5497B910C}" type="datetime1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504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A460-6C4A-4D41-BDF0-EC785F7C3178}" type="datetime1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4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59A7-5A30-44AD-AA3E-871E604916DD}" type="datetime1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2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F7AE-539E-4EA2-9421-F80395FEFE2E}" type="datetime1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40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414-94CB-4361-A17D-FC4FB894D910}" type="datetime1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23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808A-CE6E-4DBA-99D1-EB21AFF5CE1B}" type="datetime1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1F6-44F1-48FF-B81F-6E391397CD40}" type="datetime1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5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257-59F5-4C12-9AEF-55F817B3C0EB}" type="datetime1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E333-667A-4340-9DA2-708F5CE4C009}" type="datetime1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7908" y="558783"/>
            <a:ext cx="794238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349" tIns="11174" rIns="22349" bIns="11174">
            <a:spAutoFit/>
          </a:bodyPr>
          <a:lstStyle/>
          <a:p>
            <a:pPr algn="just"/>
            <a:r>
              <a:rPr lang="en-US" altLang="ko-KR" sz="1700" b="1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SCF </a:t>
            </a:r>
            <a:r>
              <a:rPr lang="ko-KR" altLang="en-US" sz="1700" b="1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대출신청</a:t>
            </a:r>
            <a:endParaRPr kumimoji="0" lang="en-US" altLang="ko-KR" sz="1700" b="1" dirty="0">
              <a:solidFill>
                <a:srgbClr val="5365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Line 239"/>
          <p:cNvSpPr>
            <a:spLocks noChangeShapeType="1"/>
          </p:cNvSpPr>
          <p:nvPr/>
        </p:nvSpPr>
        <p:spPr bwMode="auto">
          <a:xfrm>
            <a:off x="275492" y="928670"/>
            <a:ext cx="8569569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lIns="56766" tIns="28383" rIns="56766" bIns="28383"/>
          <a:lstStyle/>
          <a:p>
            <a:pPr defTabSz="1031608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60408"/>
              </p:ext>
            </p:extLst>
          </p:nvPr>
        </p:nvGraphicFramePr>
        <p:xfrm>
          <a:off x="1152223" y="1916113"/>
          <a:ext cx="6556461" cy="869778"/>
        </p:xfrm>
        <a:graphic>
          <a:graphicData uri="http://schemas.openxmlformats.org/drawingml/2006/table">
            <a:tbl>
              <a:tblPr/>
              <a:tblGrid>
                <a:gridCol w="93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SCF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대출신청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Solution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금액요청 전산화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Dept.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운영기획팀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Anchor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이철규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2024-06-10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3686"/>
              </p:ext>
            </p:extLst>
          </p:nvPr>
        </p:nvGraphicFramePr>
        <p:xfrm>
          <a:off x="1163946" y="3297240"/>
          <a:ext cx="6556522" cy="2568940"/>
        </p:xfrm>
        <a:graphic>
          <a:graphicData uri="http://schemas.openxmlformats.org/drawingml/2006/table">
            <a:tbl>
              <a:tblPr/>
              <a:tblGrid>
                <a:gridCol w="92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        자</a:t>
                      </a:r>
                    </a:p>
                  </a:txBody>
                  <a:tcPr marL="199385" marR="53169" marT="28800" marB="28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199385" marR="53169" marT="28800" marB="28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199385" marR="53169" marT="28800" marB="28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2024-06-04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수정조건 설정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일괄승인 추가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동일차주 다건 대출 기능 추가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차주관리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2024-06-11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 메모 입력 기능 추가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91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563416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681469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1538" y="162596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Overview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71538" y="30272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History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9999" y="556818"/>
            <a:ext cx="8096596" cy="40150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</a:t>
            </a:r>
            <a:endParaRPr lang="ko-KR" altLang="en-US"/>
          </a:p>
        </p:txBody>
      </p:sp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/>
                <a:t>이철규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114608" y="352425"/>
              <a:ext cx="943740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smtClean="0"/>
                <a:t>20240604</a:t>
              </a:r>
              <a:endParaRPr lang="ko-KR" altLang="en-US" sz="9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smtClean="0">
                <a:latin typeface="굴림" charset="-127"/>
                <a:ea typeface="굴림" charset="-127"/>
              </a:rPr>
              <a:t>외부 신청 </a:t>
            </a:r>
            <a:r>
              <a:rPr lang="en-US" altLang="ko-KR" sz="900" smtClean="0">
                <a:latin typeface="굴림" charset="-127"/>
                <a:ea typeface="굴림" charset="-127"/>
              </a:rPr>
              <a:t>URL - </a:t>
            </a:r>
            <a:r>
              <a:rPr lang="ko-KR" altLang="en-US" sz="900" smtClean="0">
                <a:latin typeface="굴림" charset="-127"/>
                <a:ea typeface="굴림" charset="-127"/>
              </a:rPr>
              <a:t>로그인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4157" y="4791254"/>
            <a:ext cx="8612035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57716"/>
              </p:ext>
            </p:extLst>
          </p:nvPr>
        </p:nvGraphicFramePr>
        <p:xfrm>
          <a:off x="278199" y="5024360"/>
          <a:ext cx="8607993" cy="1733364"/>
        </p:xfrm>
        <a:graphic>
          <a:graphicData uri="http://schemas.openxmlformats.org/drawingml/2006/table">
            <a:tbl>
              <a:tblPr/>
              <a:tblGrid>
                <a:gridCol w="432049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8175944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 로그인 페이지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ID, PW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일치하지 않는 경우 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‘ID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확인해주세요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얼럿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0506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87" y="653938"/>
            <a:ext cx="808994" cy="23517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108959" y="1700120"/>
            <a:ext cx="2635135" cy="1691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9" name="TextBox 18"/>
          <p:cNvSpPr txBox="1"/>
          <p:nvPr/>
        </p:nvSpPr>
        <p:spPr>
          <a:xfrm>
            <a:off x="3638347" y="1840902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헬로펀딩 매출채권 대출신청</a:t>
            </a:r>
            <a:endParaRPr lang="ko-KR" altLang="en-US" sz="900"/>
          </a:p>
        </p:txBody>
      </p:sp>
      <p:sp>
        <p:nvSpPr>
          <p:cNvPr id="20" name="TextBox 19"/>
          <p:cNvSpPr txBox="1"/>
          <p:nvPr/>
        </p:nvSpPr>
        <p:spPr>
          <a:xfrm>
            <a:off x="3226980" y="217551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ID</a:t>
            </a:r>
            <a:endParaRPr lang="ko-KR" altLang="en-US" sz="900"/>
          </a:p>
        </p:txBody>
      </p:sp>
      <p:sp>
        <p:nvSpPr>
          <p:cNvPr id="30" name="TextBox 29"/>
          <p:cNvSpPr txBox="1"/>
          <p:nvPr/>
        </p:nvSpPr>
        <p:spPr>
          <a:xfrm>
            <a:off x="3195722" y="2491941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PW</a:t>
            </a:r>
            <a:endParaRPr lang="ko-KR" altLang="en-US" sz="900"/>
          </a:p>
        </p:txBody>
      </p:sp>
      <p:sp>
        <p:nvSpPr>
          <p:cNvPr id="31" name="직사각형 30"/>
          <p:cNvSpPr/>
          <p:nvPr/>
        </p:nvSpPr>
        <p:spPr>
          <a:xfrm>
            <a:off x="3556718" y="2172050"/>
            <a:ext cx="1813070" cy="23552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2" name="직사각형 31"/>
          <p:cNvSpPr/>
          <p:nvPr/>
        </p:nvSpPr>
        <p:spPr>
          <a:xfrm>
            <a:off x="3556718" y="2499962"/>
            <a:ext cx="1813070" cy="23552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23" name="그룹 22"/>
          <p:cNvGrpSpPr/>
          <p:nvPr/>
        </p:nvGrpSpPr>
        <p:grpSpPr>
          <a:xfrm>
            <a:off x="3827445" y="2879507"/>
            <a:ext cx="1271613" cy="236553"/>
            <a:chOff x="3692957" y="3361452"/>
            <a:chExt cx="1813070" cy="236553"/>
          </a:xfrm>
        </p:grpSpPr>
        <p:sp>
          <p:nvSpPr>
            <p:cNvPr id="33" name="직사각형 32"/>
            <p:cNvSpPr/>
            <p:nvPr/>
          </p:nvSpPr>
          <p:spPr>
            <a:xfrm>
              <a:off x="3692957" y="3362478"/>
              <a:ext cx="1813070" cy="23552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9782" y="3361452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로그인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3128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/>
                <a:t>이철규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114608" y="352425"/>
              <a:ext cx="943740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smtClean="0"/>
                <a:t>20240604</a:t>
              </a:r>
              <a:endParaRPr lang="ko-KR" altLang="en-US" sz="9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mtClean="0"/>
                <a:t>20240612</a:t>
              </a: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>
                <a:latin typeface="굴림" charset="-127"/>
                <a:ea typeface="굴림" charset="-127"/>
              </a:rPr>
              <a:t>외부 신청 </a:t>
            </a:r>
            <a:r>
              <a:rPr lang="en-US" altLang="ko-KR" sz="900">
                <a:latin typeface="굴림" charset="-127"/>
                <a:ea typeface="굴림" charset="-127"/>
              </a:rPr>
              <a:t>URL </a:t>
            </a:r>
            <a:r>
              <a:rPr lang="en-US" altLang="ko-KR" sz="90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smtClean="0">
                <a:latin typeface="굴림" charset="-127"/>
                <a:ea typeface="굴림" charset="-127"/>
              </a:rPr>
              <a:t>메인페이지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75469" y="3908040"/>
            <a:ext cx="8612035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84732"/>
              </p:ext>
            </p:extLst>
          </p:nvPr>
        </p:nvGraphicFramePr>
        <p:xfrm>
          <a:off x="179511" y="4141148"/>
          <a:ext cx="8607993" cy="2668928"/>
        </p:xfrm>
        <a:graphic>
          <a:graphicData uri="http://schemas.openxmlformats.org/drawingml/2006/table">
            <a:tbl>
              <a:tblPr/>
              <a:tblGrid>
                <a:gridCol w="432049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8175944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139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6606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 대출신청 영역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신청일자는 당일 표시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텍스트로만 표시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수정불가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신청금액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숫자만 입력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우측정렬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좌측정렬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대출신청 클릭 시 하단 리스트 생성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6606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대출기록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단위 페이징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모집금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헬로펀딩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adm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담당자가 입력한 금액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1.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최초 신청 시 공란 표시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2.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담당자가 헬로펀딩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adm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입력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시 입력된 금액 표시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(4P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참조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1131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차주 신청 관리 버튼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팝업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1.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일자는 신청일 표시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텍스트로만 표시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수정불가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2.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해당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일 신청 금액 표시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우측정렬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3.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박스 수정 후 수정 클릭 시 신청금액 변경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4.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신청취소 클릭 시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대출신청을 취소하시겠습니까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?’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아니요 얼럿 후 예 클릭 시 행 삭제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버튼 활성화 기준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모집금액 입력 여부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음영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어두운 배경색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33" y="844668"/>
            <a:ext cx="808994" cy="235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0897" y="879778"/>
            <a:ext cx="1289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상호명님 안녕하세요</a:t>
            </a:r>
            <a:r>
              <a:rPr lang="en-US" altLang="ko-KR" sz="900" smtClean="0"/>
              <a:t>.</a:t>
            </a:r>
            <a:endParaRPr lang="ko-KR" altLang="en-US" sz="900"/>
          </a:p>
        </p:txBody>
      </p:sp>
      <p:sp>
        <p:nvSpPr>
          <p:cNvPr id="6" name="TextBox 5"/>
          <p:cNvSpPr txBox="1"/>
          <p:nvPr/>
        </p:nvSpPr>
        <p:spPr>
          <a:xfrm>
            <a:off x="4384574" y="827610"/>
            <a:ext cx="64633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로그아웃</a:t>
            </a:r>
            <a:endParaRPr lang="ko-KR" altLang="en-US" sz="90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77979"/>
              </p:ext>
            </p:extLst>
          </p:nvPr>
        </p:nvGraphicFramePr>
        <p:xfrm>
          <a:off x="1084933" y="1551407"/>
          <a:ext cx="3737467" cy="1018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608">
                  <a:extLst>
                    <a:ext uri="{9D8B030D-6E8A-4147-A177-3AD203B41FA5}">
                      <a16:colId xmlns:a16="http://schemas.microsoft.com/office/drawing/2014/main" val="349145109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60558697"/>
                    </a:ext>
                  </a:extLst>
                </a:gridCol>
                <a:gridCol w="1075251">
                  <a:extLst>
                    <a:ext uri="{9D8B030D-6E8A-4147-A177-3AD203B41FA5}">
                      <a16:colId xmlns:a16="http://schemas.microsoft.com/office/drawing/2014/main" val="1154624179"/>
                    </a:ext>
                  </a:extLst>
                </a:gridCol>
                <a:gridCol w="540328">
                  <a:extLst>
                    <a:ext uri="{9D8B030D-6E8A-4147-A177-3AD203B41FA5}">
                      <a16:colId xmlns:a16="http://schemas.microsoft.com/office/drawing/2014/main" val="3458513575"/>
                    </a:ext>
                  </a:extLst>
                </a:gridCol>
              </a:tblGrid>
              <a:tr h="254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신청일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신청금액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effectLst/>
                        </a:rPr>
                        <a:t>모집금액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비고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94960"/>
                  </a:ext>
                </a:extLst>
              </a:tr>
              <a:tr h="25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</a:rPr>
                        <a:t>24-06-04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화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207,890,000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643733"/>
                  </a:ext>
                </a:extLst>
              </a:tr>
              <a:tr h="25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</a:rPr>
                        <a:t>24-06-03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월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364,110,000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smtClean="0">
                          <a:effectLst/>
                        </a:rPr>
                        <a:t>364,110,000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558153"/>
                  </a:ext>
                </a:extLst>
              </a:tr>
              <a:tr h="25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</a:rPr>
                        <a:t>24-05-31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금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230,100,000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230,090,000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5558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372940" y="1823738"/>
            <a:ext cx="36420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관리</a:t>
            </a:r>
            <a:endParaRPr lang="ko-KR" altLang="en-US" sz="700"/>
          </a:p>
        </p:txBody>
      </p:sp>
      <p:sp>
        <p:nvSpPr>
          <p:cNvPr id="40" name="오른쪽 화살표 39"/>
          <p:cNvSpPr/>
          <p:nvPr/>
        </p:nvSpPr>
        <p:spPr>
          <a:xfrm>
            <a:off x="3918301" y="1298693"/>
            <a:ext cx="186997" cy="2000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41" name="오른쪽 화살표 40"/>
          <p:cNvSpPr/>
          <p:nvPr/>
        </p:nvSpPr>
        <p:spPr>
          <a:xfrm>
            <a:off x="904562" y="1531113"/>
            <a:ext cx="186997" cy="2000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6313866" y="2221822"/>
            <a:ext cx="2131185" cy="16179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338806" y="2773836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신청금액</a:t>
            </a:r>
            <a:endParaRPr lang="ko-KR" altLang="en-US" sz="900"/>
          </a:p>
        </p:txBody>
      </p:sp>
      <p:sp>
        <p:nvSpPr>
          <p:cNvPr id="57" name="직사각형 56"/>
          <p:cNvSpPr/>
          <p:nvPr/>
        </p:nvSpPr>
        <p:spPr>
          <a:xfrm>
            <a:off x="7171660" y="2782435"/>
            <a:ext cx="969373" cy="1923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207,890,000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34" idx="3"/>
            <a:endCxn id="56" idx="1"/>
          </p:cNvCxnSpPr>
          <p:nvPr/>
        </p:nvCxnSpPr>
        <p:spPr>
          <a:xfrm>
            <a:off x="4737142" y="1923766"/>
            <a:ext cx="1601664" cy="9654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17883" y="2289032"/>
            <a:ext cx="1523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대출신청수정</a:t>
            </a:r>
            <a:endParaRPr lang="en-US" altLang="ko-KR" sz="900" smtClean="0"/>
          </a:p>
        </p:txBody>
      </p:sp>
      <p:sp>
        <p:nvSpPr>
          <p:cNvPr id="63" name="직사각형 62"/>
          <p:cNvSpPr/>
          <p:nvPr/>
        </p:nvSpPr>
        <p:spPr>
          <a:xfrm>
            <a:off x="886611" y="700999"/>
            <a:ext cx="4394880" cy="24162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>
            <a:off x="4159661" y="1787190"/>
            <a:ext cx="186997" cy="2000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/>
              <a:t>3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6332167" y="2546485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신청일자</a:t>
            </a:r>
            <a:endParaRPr lang="ko-KR" altLang="en-US" sz="900"/>
          </a:p>
        </p:txBody>
      </p:sp>
      <p:sp>
        <p:nvSpPr>
          <p:cNvPr id="74" name="TextBox 73"/>
          <p:cNvSpPr txBox="1"/>
          <p:nvPr/>
        </p:nvSpPr>
        <p:spPr>
          <a:xfrm>
            <a:off x="7126304" y="2546485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24-06-04</a:t>
            </a:r>
            <a:r>
              <a:rPr lang="en-US" altLang="ko-KR" sz="900"/>
              <a:t>(</a:t>
            </a:r>
            <a:r>
              <a:rPr lang="ko-KR" altLang="en-US" sz="900"/>
              <a:t>화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76" name="TextBox 75"/>
          <p:cNvSpPr txBox="1"/>
          <p:nvPr/>
        </p:nvSpPr>
        <p:spPr>
          <a:xfrm>
            <a:off x="7202640" y="3179960"/>
            <a:ext cx="1228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smtClean="0"/>
              <a:t>최소 가능금액 </a:t>
            </a:r>
            <a:r>
              <a:rPr lang="en-US" altLang="ko-KR" sz="700" smtClean="0"/>
              <a:t>1</a:t>
            </a:r>
            <a:r>
              <a:rPr lang="ko-KR" altLang="en-US" sz="700" smtClean="0"/>
              <a:t>만원</a:t>
            </a:r>
            <a:endParaRPr lang="en-US" altLang="ko-KR" sz="700" smtClean="0"/>
          </a:p>
          <a:p>
            <a:pPr algn="r"/>
            <a:r>
              <a:rPr lang="ko-KR" altLang="en-US" sz="700" smtClean="0"/>
              <a:t>모집가능 금액 </a:t>
            </a:r>
            <a:r>
              <a:rPr lang="en-US" altLang="ko-KR" sz="700" smtClean="0"/>
              <a:t>1</a:t>
            </a:r>
            <a:r>
              <a:rPr lang="ko-KR" altLang="en-US" sz="700" smtClean="0"/>
              <a:t>만원 단위</a:t>
            </a:r>
            <a:endParaRPr lang="ko-KR" altLang="en-US" sz="700"/>
          </a:p>
        </p:txBody>
      </p:sp>
      <p:sp>
        <p:nvSpPr>
          <p:cNvPr id="81" name="TextBox 80"/>
          <p:cNvSpPr txBox="1"/>
          <p:nvPr/>
        </p:nvSpPr>
        <p:spPr>
          <a:xfrm>
            <a:off x="4227365" y="1263279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/>
              <a:t>대출신청</a:t>
            </a:r>
            <a:endParaRPr lang="ko-KR" altLang="en-US" sz="800"/>
          </a:p>
        </p:txBody>
      </p:sp>
      <p:sp>
        <p:nvSpPr>
          <p:cNvPr id="88" name="TextBox 87"/>
          <p:cNvSpPr txBox="1"/>
          <p:nvPr/>
        </p:nvSpPr>
        <p:spPr>
          <a:xfrm>
            <a:off x="8151564" y="2757210"/>
            <a:ext cx="236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원</a:t>
            </a:r>
            <a:endParaRPr lang="en-US" altLang="ko-KR" sz="900" smtClean="0"/>
          </a:p>
        </p:txBody>
      </p:sp>
      <p:sp>
        <p:nvSpPr>
          <p:cNvPr id="90" name="TextBox 89"/>
          <p:cNvSpPr txBox="1"/>
          <p:nvPr/>
        </p:nvSpPr>
        <p:spPr>
          <a:xfrm>
            <a:off x="8203384" y="2234028"/>
            <a:ext cx="236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X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869925" y="3566420"/>
            <a:ext cx="41549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수정</a:t>
            </a:r>
            <a:endParaRPr lang="ko-KR" altLang="en-US" sz="900"/>
          </a:p>
        </p:txBody>
      </p:sp>
      <p:sp>
        <p:nvSpPr>
          <p:cNvPr id="58" name="TextBox 57"/>
          <p:cNvSpPr txBox="1"/>
          <p:nvPr/>
        </p:nvSpPr>
        <p:spPr>
          <a:xfrm>
            <a:off x="7331488" y="3566420"/>
            <a:ext cx="64633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신청취소</a:t>
            </a:r>
            <a:endParaRPr lang="ko-KR" altLang="en-US" sz="900"/>
          </a:p>
        </p:txBody>
      </p:sp>
      <p:sp>
        <p:nvSpPr>
          <p:cNvPr id="68" name="TextBox 67"/>
          <p:cNvSpPr txBox="1"/>
          <p:nvPr/>
        </p:nvSpPr>
        <p:spPr>
          <a:xfrm>
            <a:off x="4372940" y="2084542"/>
            <a:ext cx="364202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관리</a:t>
            </a:r>
            <a:endParaRPr lang="ko-KR" altLang="en-US" sz="700"/>
          </a:p>
        </p:txBody>
      </p:sp>
      <p:sp>
        <p:nvSpPr>
          <p:cNvPr id="71" name="TextBox 70"/>
          <p:cNvSpPr txBox="1"/>
          <p:nvPr/>
        </p:nvSpPr>
        <p:spPr>
          <a:xfrm>
            <a:off x="4372940" y="2335497"/>
            <a:ext cx="364202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관리</a:t>
            </a:r>
            <a:endParaRPr lang="ko-KR" altLang="en-US" sz="70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730" y="2627667"/>
            <a:ext cx="1360602" cy="217282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6323131" y="602244"/>
            <a:ext cx="2131185" cy="15355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331445" y="1079440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신청금액</a:t>
            </a:r>
            <a:endParaRPr lang="ko-KR" altLang="en-US" sz="900"/>
          </a:p>
        </p:txBody>
      </p:sp>
      <p:sp>
        <p:nvSpPr>
          <p:cNvPr id="82" name="직사각형 81"/>
          <p:cNvSpPr/>
          <p:nvPr/>
        </p:nvSpPr>
        <p:spPr>
          <a:xfrm>
            <a:off x="7180925" y="1079726"/>
            <a:ext cx="969373" cy="1923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207,890,000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27148" y="669453"/>
            <a:ext cx="1523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대출신청</a:t>
            </a:r>
            <a:endParaRPr lang="en-US" altLang="ko-KR" sz="900" smtClean="0"/>
          </a:p>
        </p:txBody>
      </p:sp>
      <p:sp>
        <p:nvSpPr>
          <p:cNvPr id="85" name="TextBox 84"/>
          <p:cNvSpPr txBox="1"/>
          <p:nvPr/>
        </p:nvSpPr>
        <p:spPr>
          <a:xfrm>
            <a:off x="6341432" y="843776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신청일자</a:t>
            </a:r>
            <a:endParaRPr lang="ko-KR" altLang="en-US" sz="900"/>
          </a:p>
        </p:txBody>
      </p:sp>
      <p:sp>
        <p:nvSpPr>
          <p:cNvPr id="87" name="TextBox 86"/>
          <p:cNvSpPr txBox="1"/>
          <p:nvPr/>
        </p:nvSpPr>
        <p:spPr>
          <a:xfrm>
            <a:off x="7135569" y="843776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24-06-04</a:t>
            </a:r>
            <a:r>
              <a:rPr lang="en-US" altLang="ko-KR" sz="900"/>
              <a:t>(</a:t>
            </a:r>
            <a:r>
              <a:rPr lang="ko-KR" altLang="en-US" sz="900"/>
              <a:t>화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89" name="TextBox 88"/>
          <p:cNvSpPr txBox="1"/>
          <p:nvPr/>
        </p:nvSpPr>
        <p:spPr>
          <a:xfrm>
            <a:off x="7211905" y="1501226"/>
            <a:ext cx="1228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smtClean="0"/>
              <a:t>최소 가능금액 </a:t>
            </a:r>
            <a:r>
              <a:rPr lang="en-US" altLang="ko-KR" sz="700" smtClean="0"/>
              <a:t>1</a:t>
            </a:r>
            <a:r>
              <a:rPr lang="ko-KR" altLang="en-US" sz="700" smtClean="0"/>
              <a:t>만원</a:t>
            </a:r>
            <a:endParaRPr lang="en-US" altLang="ko-KR" sz="700" smtClean="0"/>
          </a:p>
          <a:p>
            <a:pPr algn="r"/>
            <a:r>
              <a:rPr lang="ko-KR" altLang="en-US" sz="700" smtClean="0"/>
              <a:t>모집가능 금액 </a:t>
            </a:r>
            <a:r>
              <a:rPr lang="en-US" altLang="ko-KR" sz="700" smtClean="0"/>
              <a:t>1</a:t>
            </a:r>
            <a:r>
              <a:rPr lang="ko-KR" altLang="en-US" sz="700" smtClean="0"/>
              <a:t>만원 단위</a:t>
            </a:r>
            <a:endParaRPr lang="ko-KR" altLang="en-US" sz="700"/>
          </a:p>
        </p:txBody>
      </p:sp>
      <p:sp>
        <p:nvSpPr>
          <p:cNvPr id="91" name="TextBox 90"/>
          <p:cNvSpPr txBox="1"/>
          <p:nvPr/>
        </p:nvSpPr>
        <p:spPr>
          <a:xfrm>
            <a:off x="8160829" y="1054503"/>
            <a:ext cx="236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원</a:t>
            </a:r>
            <a:endParaRPr lang="en-US" altLang="ko-KR" sz="90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212649" y="614449"/>
            <a:ext cx="236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X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171660" y="1838734"/>
            <a:ext cx="41549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신청</a:t>
            </a:r>
            <a:endParaRPr lang="ko-KR" altLang="en-US" sz="900"/>
          </a:p>
        </p:txBody>
      </p:sp>
      <p:sp>
        <p:nvSpPr>
          <p:cNvPr id="95" name="TextBox 94"/>
          <p:cNvSpPr txBox="1"/>
          <p:nvPr/>
        </p:nvSpPr>
        <p:spPr>
          <a:xfrm>
            <a:off x="6331445" y="1281852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메모</a:t>
            </a:r>
            <a:endParaRPr lang="ko-KR" altLang="en-US" sz="900"/>
          </a:p>
        </p:txBody>
      </p:sp>
      <p:sp>
        <p:nvSpPr>
          <p:cNvPr id="96" name="직사각형 95"/>
          <p:cNvSpPr/>
          <p:nvPr/>
        </p:nvSpPr>
        <p:spPr>
          <a:xfrm>
            <a:off x="7180925" y="1306442"/>
            <a:ext cx="969373" cy="1923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45018" y="2986564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메모</a:t>
            </a:r>
            <a:endParaRPr lang="en-US" altLang="ko-KR" sz="900" smtClean="0"/>
          </a:p>
        </p:txBody>
      </p:sp>
      <p:sp>
        <p:nvSpPr>
          <p:cNvPr id="98" name="직사각형 97"/>
          <p:cNvSpPr/>
          <p:nvPr/>
        </p:nvSpPr>
        <p:spPr>
          <a:xfrm>
            <a:off x="7176925" y="3021243"/>
            <a:ext cx="969373" cy="1923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81" idx="3"/>
            <a:endCxn id="95" idx="1"/>
          </p:cNvCxnSpPr>
          <p:nvPr/>
        </p:nvCxnSpPr>
        <p:spPr>
          <a:xfrm>
            <a:off x="4822400" y="1371001"/>
            <a:ext cx="1509045" cy="26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/>
                <a:t>이철규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114608" y="352425"/>
              <a:ext cx="943740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smtClean="0"/>
                <a:t>20240604</a:t>
              </a:r>
              <a:endParaRPr lang="ko-KR" altLang="en-US" sz="9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mtClean="0"/>
                <a:t>20240612</a:t>
              </a:r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smtClean="0">
                <a:latin typeface="굴림" charset="-127"/>
                <a:ea typeface="굴림" charset="-127"/>
              </a:rPr>
              <a:t>헬로펀딩 </a:t>
            </a:r>
            <a:r>
              <a:rPr lang="en-US" altLang="ko-KR" sz="900" smtClean="0">
                <a:latin typeface="굴림" charset="-127"/>
                <a:ea typeface="굴림" charset="-127"/>
              </a:rPr>
              <a:t>adm – SCF – </a:t>
            </a:r>
            <a:r>
              <a:rPr lang="ko-KR" altLang="en-US" sz="900" smtClean="0">
                <a:latin typeface="굴림" charset="-127"/>
                <a:ea typeface="굴림" charset="-127"/>
              </a:rPr>
              <a:t>대출신청 리스트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38504"/>
              </p:ext>
            </p:extLst>
          </p:nvPr>
        </p:nvGraphicFramePr>
        <p:xfrm>
          <a:off x="490450" y="2084668"/>
          <a:ext cx="5203768" cy="1045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169">
                  <a:extLst>
                    <a:ext uri="{9D8B030D-6E8A-4147-A177-3AD203B41FA5}">
                      <a16:colId xmlns:a16="http://schemas.microsoft.com/office/drawing/2014/main" val="1042270825"/>
                    </a:ext>
                  </a:extLst>
                </a:gridCol>
                <a:gridCol w="270541">
                  <a:extLst>
                    <a:ext uri="{9D8B030D-6E8A-4147-A177-3AD203B41FA5}">
                      <a16:colId xmlns:a16="http://schemas.microsoft.com/office/drawing/2014/main" val="352420540"/>
                    </a:ext>
                  </a:extLst>
                </a:gridCol>
                <a:gridCol w="859466">
                  <a:extLst>
                    <a:ext uri="{9D8B030D-6E8A-4147-A177-3AD203B41FA5}">
                      <a16:colId xmlns:a16="http://schemas.microsoft.com/office/drawing/2014/main" val="4027362319"/>
                    </a:ext>
                  </a:extLst>
                </a:gridCol>
                <a:gridCol w="1235519">
                  <a:extLst>
                    <a:ext uri="{9D8B030D-6E8A-4147-A177-3AD203B41FA5}">
                      <a16:colId xmlns:a16="http://schemas.microsoft.com/office/drawing/2014/main" val="1041882096"/>
                    </a:ext>
                  </a:extLst>
                </a:gridCol>
                <a:gridCol w="720487">
                  <a:extLst>
                    <a:ext uri="{9D8B030D-6E8A-4147-A177-3AD203B41FA5}">
                      <a16:colId xmlns:a16="http://schemas.microsoft.com/office/drawing/2014/main" val="2595342737"/>
                    </a:ext>
                  </a:extLst>
                </a:gridCol>
                <a:gridCol w="682028">
                  <a:extLst>
                    <a:ext uri="{9D8B030D-6E8A-4147-A177-3AD203B41FA5}">
                      <a16:colId xmlns:a16="http://schemas.microsoft.com/office/drawing/2014/main" val="3397635023"/>
                    </a:ext>
                  </a:extLst>
                </a:gridCol>
                <a:gridCol w="737205">
                  <a:extLst>
                    <a:ext uri="{9D8B030D-6E8A-4147-A177-3AD203B41FA5}">
                      <a16:colId xmlns:a16="http://schemas.microsoft.com/office/drawing/2014/main" val="2057252011"/>
                    </a:ext>
                  </a:extLst>
                </a:gridCol>
                <a:gridCol w="520353">
                  <a:extLst>
                    <a:ext uri="{9D8B030D-6E8A-4147-A177-3AD203B41FA5}">
                      <a16:colId xmlns:a16="http://schemas.microsoft.com/office/drawing/2014/main" val="2963056465"/>
                    </a:ext>
                  </a:extLst>
                </a:gridCol>
              </a:tblGrid>
              <a:tr h="2246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신청일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차주명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비고</a:t>
                      </a:r>
                      <a:endParaRPr lang="ko-KR" altLang="en-US" sz="9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신청금액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effectLst/>
                        </a:rPr>
                        <a:t>모집금액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비고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57047"/>
                  </a:ext>
                </a:extLst>
              </a:tr>
              <a:tr h="126963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802,090,000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63250"/>
                  </a:ext>
                </a:extLst>
              </a:tr>
              <a:tr h="2246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</a:rPr>
                        <a:t>2024-06-04 (</a:t>
                      </a:r>
                      <a:r>
                        <a:rPr lang="ko-KR" altLang="en-US" sz="900" u="none" strike="noStrike">
                          <a:effectLst/>
                        </a:rPr>
                        <a:t>화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이지플랫전자결제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207,890,000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207,890,000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65115"/>
                  </a:ext>
                </a:extLst>
              </a:tr>
              <a:tr h="2246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</a:rPr>
                        <a:t>2024-06-03 (</a:t>
                      </a:r>
                      <a:r>
                        <a:rPr lang="ko-KR" altLang="en-US" sz="900" u="none" strike="noStrike">
                          <a:effectLst/>
                        </a:rPr>
                        <a:t>월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유한회사 지원코리아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364,110,000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364,110,000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649732"/>
                  </a:ext>
                </a:extLst>
              </a:tr>
              <a:tr h="2246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</a:rPr>
                        <a:t>2024-05-31 (</a:t>
                      </a:r>
                      <a:r>
                        <a:rPr lang="ko-KR" altLang="en-US" sz="900" u="none" strike="noStrike">
                          <a:effectLst/>
                        </a:rPr>
                        <a:t>금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주식회사 페이원트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230,100,000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230,090,000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029757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2" y="1933745"/>
            <a:ext cx="895003" cy="12294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74157" y="3842663"/>
            <a:ext cx="8612035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7478"/>
              </p:ext>
            </p:extLst>
          </p:nvPr>
        </p:nvGraphicFramePr>
        <p:xfrm>
          <a:off x="278199" y="4075767"/>
          <a:ext cx="8607993" cy="2708539"/>
        </p:xfrm>
        <a:graphic>
          <a:graphicData uri="http://schemas.openxmlformats.org/drawingml/2006/table">
            <a:tbl>
              <a:tblPr/>
              <a:tblGrid>
                <a:gridCol w="432049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8175944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160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6681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검색필드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기간검색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당일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(like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차주명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일괄승인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데이터필드 체크박스 체크 후 일괄승인 클릭 시 해당행의 신청금액을 해당행의 모집금액에 입력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910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필드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기준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모집금액만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합계표시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30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단위 페이징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신청금액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차입자가 입력한 금액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모집금액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헬로펀딩 담당자가 입력한 금액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 최초 신청 시 공란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9103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신청관리 팝업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1.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차입자 정보 및 신청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정보 표시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(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수정불가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승인금액 입력 후 저장시 대출신청 리스트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차입자 로그인 메인페이지 표시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3.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승인 클릭 시 차주 신청금액 그대로 모집금액에 입력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4.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신청취소 클릭 시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대출신청을 취소하시겠습니까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?’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아니요 얼럿 후 예 클릭 시 행 삭제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</a:tbl>
          </a:graphicData>
        </a:graphic>
      </p:graphicFrame>
      <p:sp>
        <p:nvSpPr>
          <p:cNvPr id="50" name="오른쪽 화살표 49"/>
          <p:cNvSpPr/>
          <p:nvPr/>
        </p:nvSpPr>
        <p:spPr>
          <a:xfrm>
            <a:off x="180658" y="813089"/>
            <a:ext cx="186997" cy="2000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8910" y="2469956"/>
            <a:ext cx="338554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smtClean="0"/>
              <a:t>관리</a:t>
            </a:r>
            <a:endParaRPr lang="ko-KR" altLang="en-US" sz="600"/>
          </a:p>
        </p:txBody>
      </p:sp>
      <p:sp>
        <p:nvSpPr>
          <p:cNvPr id="53" name="TextBox 52"/>
          <p:cNvSpPr txBox="1"/>
          <p:nvPr/>
        </p:nvSpPr>
        <p:spPr>
          <a:xfrm>
            <a:off x="5258910" y="2693922"/>
            <a:ext cx="338554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smtClean="0"/>
              <a:t>관리</a:t>
            </a:r>
            <a:endParaRPr lang="ko-KR" altLang="en-US" sz="600"/>
          </a:p>
        </p:txBody>
      </p:sp>
      <p:sp>
        <p:nvSpPr>
          <p:cNvPr id="60" name="TextBox 59"/>
          <p:cNvSpPr txBox="1"/>
          <p:nvPr/>
        </p:nvSpPr>
        <p:spPr>
          <a:xfrm>
            <a:off x="5258910" y="2925630"/>
            <a:ext cx="338554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smtClean="0"/>
              <a:t>관리</a:t>
            </a:r>
            <a:endParaRPr lang="ko-KR" altLang="en-US" sz="600"/>
          </a:p>
        </p:txBody>
      </p:sp>
      <p:sp>
        <p:nvSpPr>
          <p:cNvPr id="65" name="오른쪽 화살표 64"/>
          <p:cNvSpPr/>
          <p:nvPr/>
        </p:nvSpPr>
        <p:spPr>
          <a:xfrm>
            <a:off x="180658" y="2092980"/>
            <a:ext cx="186997" cy="2000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2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2" y="660664"/>
            <a:ext cx="5019043" cy="133989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5065411" y="2465231"/>
            <a:ext cx="186997" cy="2000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3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367654" y="576553"/>
            <a:ext cx="5388357" cy="30173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657515" y="1337230"/>
            <a:ext cx="2168765" cy="21528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8" name="TextBox 27"/>
          <p:cNvSpPr txBox="1"/>
          <p:nvPr/>
        </p:nvSpPr>
        <p:spPr>
          <a:xfrm>
            <a:off x="6657516" y="2461357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모집금액</a:t>
            </a:r>
            <a:endParaRPr lang="ko-KR" altLang="en-US" sz="900"/>
          </a:p>
        </p:txBody>
      </p:sp>
      <p:sp>
        <p:nvSpPr>
          <p:cNvPr id="29" name="직사각형 28"/>
          <p:cNvSpPr/>
          <p:nvPr/>
        </p:nvSpPr>
        <p:spPr>
          <a:xfrm>
            <a:off x="7506996" y="2494895"/>
            <a:ext cx="967725" cy="1852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51583" y="3079492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저장</a:t>
            </a:r>
            <a:endParaRPr lang="ko-KR" altLang="en-US" sz="900"/>
          </a:p>
        </p:txBody>
      </p:sp>
      <p:sp>
        <p:nvSpPr>
          <p:cNvPr id="31" name="TextBox 30"/>
          <p:cNvSpPr txBox="1"/>
          <p:nvPr/>
        </p:nvSpPr>
        <p:spPr>
          <a:xfrm>
            <a:off x="6951571" y="1385430"/>
            <a:ext cx="1523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대출신청관리</a:t>
            </a:r>
            <a:endParaRPr lang="en-US" altLang="ko-KR" sz="90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663105" y="1729783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신청일자</a:t>
            </a:r>
            <a:endParaRPr lang="ko-KR" altLang="en-US" sz="900"/>
          </a:p>
        </p:txBody>
      </p:sp>
      <p:sp>
        <p:nvSpPr>
          <p:cNvPr id="33" name="TextBox 32"/>
          <p:cNvSpPr txBox="1"/>
          <p:nvPr/>
        </p:nvSpPr>
        <p:spPr>
          <a:xfrm>
            <a:off x="7403729" y="1726390"/>
            <a:ext cx="979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2024-06-04(</a:t>
            </a:r>
            <a:r>
              <a:rPr lang="ko-KR" altLang="en-US" sz="900"/>
              <a:t>화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34" name="TextBox 33"/>
          <p:cNvSpPr txBox="1"/>
          <p:nvPr/>
        </p:nvSpPr>
        <p:spPr>
          <a:xfrm>
            <a:off x="6657514" y="1973236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차주명</a:t>
            </a:r>
            <a:endParaRPr lang="ko-KR" altLang="en-US" sz="900"/>
          </a:p>
        </p:txBody>
      </p:sp>
      <p:sp>
        <p:nvSpPr>
          <p:cNvPr id="35" name="TextBox 34"/>
          <p:cNvSpPr txBox="1"/>
          <p:nvPr/>
        </p:nvSpPr>
        <p:spPr>
          <a:xfrm>
            <a:off x="7398138" y="196984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이지플랫전자결제</a:t>
            </a:r>
            <a:endParaRPr lang="ko-KR" altLang="en-US" sz="900"/>
          </a:p>
        </p:txBody>
      </p:sp>
      <p:sp>
        <p:nvSpPr>
          <p:cNvPr id="36" name="TextBox 35"/>
          <p:cNvSpPr txBox="1"/>
          <p:nvPr/>
        </p:nvSpPr>
        <p:spPr>
          <a:xfrm>
            <a:off x="6657514" y="2208334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신청금액</a:t>
            </a:r>
            <a:endParaRPr lang="ko-KR" altLang="en-US" sz="900"/>
          </a:p>
        </p:txBody>
      </p:sp>
      <p:sp>
        <p:nvSpPr>
          <p:cNvPr id="37" name="TextBox 36"/>
          <p:cNvSpPr txBox="1"/>
          <p:nvPr/>
        </p:nvSpPr>
        <p:spPr>
          <a:xfrm>
            <a:off x="7398138" y="2204941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207,890,000</a:t>
            </a:r>
            <a:endParaRPr lang="ko-KR" altLang="en-US" sz="900"/>
          </a:p>
        </p:txBody>
      </p:sp>
      <p:sp>
        <p:nvSpPr>
          <p:cNvPr id="38" name="TextBox 37"/>
          <p:cNvSpPr txBox="1"/>
          <p:nvPr/>
        </p:nvSpPr>
        <p:spPr>
          <a:xfrm>
            <a:off x="8329904" y="2204941"/>
            <a:ext cx="43763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승인</a:t>
            </a:r>
            <a:endParaRPr lang="ko-KR" altLang="en-US" sz="900"/>
          </a:p>
        </p:txBody>
      </p:sp>
      <p:sp>
        <p:nvSpPr>
          <p:cNvPr id="39" name="TextBox 38"/>
          <p:cNvSpPr txBox="1"/>
          <p:nvPr/>
        </p:nvSpPr>
        <p:spPr>
          <a:xfrm>
            <a:off x="8535735" y="1378644"/>
            <a:ext cx="236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9843" y="3077387"/>
            <a:ext cx="64633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신청취소</a:t>
            </a:r>
            <a:endParaRPr lang="ko-KR" altLang="en-US" sz="900"/>
          </a:p>
        </p:txBody>
      </p:sp>
      <p:cxnSp>
        <p:nvCxnSpPr>
          <p:cNvPr id="20" name="꺾인 연결선 19"/>
          <p:cNvCxnSpPr>
            <a:stCxn id="51" idx="3"/>
            <a:endCxn id="36" idx="1"/>
          </p:cNvCxnSpPr>
          <p:nvPr/>
        </p:nvCxnSpPr>
        <p:spPr>
          <a:xfrm flipV="1">
            <a:off x="5597464" y="2323750"/>
            <a:ext cx="1060050" cy="238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251" y="3281645"/>
            <a:ext cx="1305162" cy="20842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657514" y="2710433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메모</a:t>
            </a:r>
            <a:endParaRPr lang="ko-KR" altLang="en-US" sz="900"/>
          </a:p>
        </p:txBody>
      </p:sp>
      <p:sp>
        <p:nvSpPr>
          <p:cNvPr id="45" name="직사각형 44"/>
          <p:cNvSpPr/>
          <p:nvPr/>
        </p:nvSpPr>
        <p:spPr>
          <a:xfrm>
            <a:off x="7506994" y="2735023"/>
            <a:ext cx="969373" cy="1923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210755</TotalTime>
  <Words>561</Words>
  <Application>Microsoft Office PowerPoint</Application>
  <PresentationFormat>화면 슬라이드 쇼(4:3)</PresentationFormat>
  <Paragraphs>214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</dc:creator>
  <cp:lastModifiedBy>헬로핀테크</cp:lastModifiedBy>
  <cp:revision>1462</cp:revision>
  <cp:lastPrinted>2022-06-14T09:11:38Z</cp:lastPrinted>
  <dcterms:created xsi:type="dcterms:W3CDTF">2016-09-15T05:56:30Z</dcterms:created>
  <dcterms:modified xsi:type="dcterms:W3CDTF">2024-06-12T00:45:06Z</dcterms:modified>
</cp:coreProperties>
</file>