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35" r:id="rId3"/>
    <p:sldId id="443" r:id="rId4"/>
    <p:sldId id="444" r:id="rId5"/>
    <p:sldId id="422" r:id="rId6"/>
    <p:sldId id="433" r:id="rId7"/>
    <p:sldId id="423" r:id="rId8"/>
    <p:sldId id="424" r:id="rId9"/>
    <p:sldId id="425" r:id="rId10"/>
    <p:sldId id="448" r:id="rId11"/>
    <p:sldId id="429" r:id="rId12"/>
    <p:sldId id="445" r:id="rId13"/>
    <p:sldId id="427" r:id="rId14"/>
    <p:sldId id="436" r:id="rId15"/>
    <p:sldId id="446" r:id="rId16"/>
    <p:sldId id="431" r:id="rId17"/>
    <p:sldId id="449" r:id="rId18"/>
    <p:sldId id="437" r:id="rId19"/>
    <p:sldId id="442" r:id="rId20"/>
    <p:sldId id="451" r:id="rId21"/>
    <p:sldId id="450" r:id="rId2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BC9FA8-2B72-4B4C-AA74-03E01F29C0E9}">
          <p14:sldIdLst>
            <p14:sldId id="256"/>
            <p14:sldId id="435"/>
            <p14:sldId id="443"/>
            <p14:sldId id="444"/>
            <p14:sldId id="422"/>
          </p14:sldIdLst>
        </p14:section>
        <p14:section name="한도 조회 시 본인인증 필수" id="{2B879956-87F5-48BF-B142-772B578DA702}">
          <p14:sldIdLst>
            <p14:sldId id="433"/>
          </p14:sldIdLst>
        </p14:section>
        <p14:section name="한도 조회" id="{2A1B433B-666B-44F8-93FC-DDEB0F8983DF}">
          <p14:sldIdLst>
            <p14:sldId id="423"/>
            <p14:sldId id="424"/>
            <p14:sldId id="425"/>
            <p14:sldId id="448"/>
          </p14:sldIdLst>
        </p14:section>
        <p14:section name="대출 신청 시 회원가입" id="{731FD66D-AC7A-478F-9716-B34A87656331}">
          <p14:sldIdLst>
            <p14:sldId id="429"/>
            <p14:sldId id="445"/>
          </p14:sldIdLst>
        </p14:section>
        <p14:section name="신청서 작성 및 서류 첨부" id="{3010CBA7-9238-4826-918D-E754C59C64C5}">
          <p14:sldIdLst>
            <p14:sldId id="427"/>
            <p14:sldId id="436"/>
            <p14:sldId id="446"/>
          </p14:sldIdLst>
        </p14:section>
        <p14:section name="대출 진행상황 안내" id="{201CF4B8-E560-4A8B-B163-724FD71A3743}">
          <p14:sldIdLst>
            <p14:sldId id="431"/>
            <p14:sldId id="449"/>
            <p14:sldId id="437"/>
            <p14:sldId id="442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00B0F0"/>
    <a:srgbClr val="9BBB59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B7D8-68C5-47D9-BE85-6084DE3E90C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26DBF-E94A-4B04-8ECD-EBD5F49D1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5DAE-FBED-4F7C-A843-F95F795A6AD5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1066800" y="204788"/>
            <a:ext cx="2133600" cy="36512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97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21E0-8F7D-4675-904A-C2C165A2462C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D6C-1EAA-4900-8A0D-C70AF031FFFC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242D-9F8F-483C-B83A-1BE5497B910C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0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460-6C4A-4D41-BDF0-EC785F7C3178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9A7-5A30-44AD-AA3E-871E604916DD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2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F7AE-539E-4EA2-9421-F80395FEFE2E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4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414-94CB-4361-A17D-FC4FB894D910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08A-CE6E-4DBA-99D1-EB21AFF5CE1B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1F6-44F1-48FF-B81F-6E391397CD40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257-59F5-4C12-9AEF-55F817B3C0EB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E333-667A-4340-9DA2-708F5CE4C009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7908" y="558783"/>
            <a:ext cx="794238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349" tIns="11174" rIns="22349" bIns="11174">
            <a:spAutoFit/>
          </a:bodyPr>
          <a:lstStyle/>
          <a:p>
            <a:pPr algn="just"/>
            <a:r>
              <a:rPr lang="ko-KR" altLang="en-US" sz="1700" b="1" dirty="0" err="1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주담대</a:t>
            </a:r>
            <a:r>
              <a:rPr lang="ko-KR" altLang="en-US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 신청</a:t>
            </a:r>
            <a:r>
              <a:rPr lang="en-US" altLang="ko-KR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프론트</a:t>
            </a:r>
            <a:endParaRPr kumimoji="0" lang="en-US" altLang="ko-KR" sz="1700" b="1" dirty="0">
              <a:solidFill>
                <a:srgbClr val="5365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239"/>
          <p:cNvSpPr>
            <a:spLocks noChangeShapeType="1"/>
          </p:cNvSpPr>
          <p:nvPr/>
        </p:nvSpPr>
        <p:spPr bwMode="auto">
          <a:xfrm>
            <a:off x="275492" y="928670"/>
            <a:ext cx="8569569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66365"/>
              </p:ext>
            </p:extLst>
          </p:nvPr>
        </p:nvGraphicFramePr>
        <p:xfrm>
          <a:off x="1152223" y="1916113"/>
          <a:ext cx="6556461" cy="869778"/>
        </p:xfrm>
        <a:graphic>
          <a:graphicData uri="http://schemas.openxmlformats.org/drawingml/2006/table">
            <a:tbl>
              <a:tblPr/>
              <a:tblGrid>
                <a:gridCol w="93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주담대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프론트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Solution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주택담보 대출 신청 페이지 개선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Dept.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운영기획팀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Anchor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이상규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2024-05-23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24754"/>
              </p:ext>
            </p:extLst>
          </p:nvPr>
        </p:nvGraphicFramePr>
        <p:xfrm>
          <a:off x="1163946" y="3297240"/>
          <a:ext cx="6556522" cy="2254573"/>
        </p:xfrm>
        <a:graphic>
          <a:graphicData uri="http://schemas.openxmlformats.org/drawingml/2006/table">
            <a:tbl>
              <a:tblPr/>
              <a:tblGrid>
                <a:gridCol w="92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        자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2024-05-23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본인인증 최우선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 서류 수동 업로드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신분증 본인확인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1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인증 추가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본인인증 후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한도조회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신청 시 회원가입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후 신청서 제출 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91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162596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Overview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30272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History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예상 한도 조회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56871"/>
              </p:ext>
            </p:extLst>
          </p:nvPr>
        </p:nvGraphicFramePr>
        <p:xfrm>
          <a:off x="7222406" y="747456"/>
          <a:ext cx="1921594" cy="3472536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 등기부등본 열람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조회하여 해당 부동산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선순위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 합계금액 반영 하여 최대 대출 한도 산출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타 금융기관 대출 금액 입력 시 원금 기준 또는 채권최고액 기준에 따라 대출한도가 달라질 수 있음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74892" y="1268760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 대출 한도 조회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80366" y="155297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주소만으로 예상 대출 한도를 확인해보세요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신용 점수에 영향을 주지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2068133" y="1988840"/>
            <a:ext cx="3096344" cy="338437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49407" y="213644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서울 송파구 잠실동 </a:t>
            </a:r>
            <a:r>
              <a:rPr lang="en-US" altLang="ko-KR" sz="900" dirty="0" smtClean="0"/>
              <a:t>22 </a:t>
            </a:r>
            <a:r>
              <a:rPr lang="ko-KR" altLang="en-US" sz="900" dirty="0" err="1" smtClean="0"/>
              <a:t>리센츠</a:t>
            </a:r>
            <a:r>
              <a:rPr lang="ko-KR" altLang="en-US" sz="900" dirty="0" smtClean="0"/>
              <a:t> 아파트</a:t>
            </a:r>
            <a:endParaRPr lang="en-US" altLang="ko-KR" sz="900" dirty="0" smtClean="0"/>
          </a:p>
          <a:p>
            <a:r>
              <a:rPr lang="en-US" altLang="ko-KR" sz="900" dirty="0" smtClean="0"/>
              <a:t>201</a:t>
            </a:r>
            <a:r>
              <a:rPr lang="ko-KR" altLang="en-US" sz="900" dirty="0" smtClean="0"/>
              <a:t>동 </a:t>
            </a:r>
            <a:r>
              <a:rPr lang="en-US" altLang="ko-KR" sz="900" dirty="0" smtClean="0"/>
              <a:t>501</a:t>
            </a:r>
            <a:r>
              <a:rPr lang="ko-KR" altLang="en-US" sz="900" dirty="0" smtClean="0"/>
              <a:t>호 </a:t>
            </a:r>
            <a:r>
              <a:rPr lang="en-US" altLang="ko-KR" sz="900" dirty="0" smtClean="0"/>
              <a:t>42C</a:t>
            </a:r>
            <a:r>
              <a:rPr lang="ko-KR" altLang="en-US" sz="900" dirty="0" smtClean="0"/>
              <a:t>㎡ </a:t>
            </a:r>
            <a:r>
              <a:rPr lang="en-US" altLang="ko-KR" sz="900" dirty="0" smtClean="0"/>
              <a:t>(12</a:t>
            </a:r>
            <a:r>
              <a:rPr lang="ko-KR" altLang="en-US" sz="900" dirty="0" smtClean="0"/>
              <a:t>평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981423" y="5481228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대출신청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9407" y="265337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최대 대출 한도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149407" y="3168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희망 대출금액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067944" y="2653376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smtClean="0"/>
              <a:t>1,277,000,000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1437" y="358946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0.0%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9407" y="358946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예상 대출금리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149406" y="4597573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조회하신 대출 조건과 대출 가능 여부는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심사과정에서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차이가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있을 수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9632" y="3445445"/>
            <a:ext cx="1774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최소 희망 대출금액은 </a:t>
            </a:r>
            <a:r>
              <a:rPr lang="en-US" altLang="ko-KR" sz="700" dirty="0" smtClean="0">
                <a:solidFill>
                  <a:srgbClr val="FF0000"/>
                </a:solidFill>
              </a:rPr>
              <a:t>1,000</a:t>
            </a:r>
            <a:r>
              <a:rPr lang="ko-KR" altLang="en-US" sz="700" dirty="0" smtClean="0">
                <a:solidFill>
                  <a:srgbClr val="FF0000"/>
                </a:solidFill>
              </a:rPr>
              <a:t>만원입니다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77029" y="3140968"/>
            <a:ext cx="1477952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금액을 입력해주세요  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만원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92587" y="382796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155905" y="382796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월 </a:t>
            </a:r>
            <a:r>
              <a:rPr lang="ko-KR" altLang="en-US" sz="900" dirty="0" err="1" smtClean="0"/>
              <a:t>예상이자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657935" y="403860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0.0%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2155905" y="4038601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플랫폼 </a:t>
            </a:r>
            <a:r>
              <a:rPr lang="ko-KR" altLang="en-US" sz="900" dirty="0" err="1" smtClean="0"/>
              <a:t>이용료율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4799085" y="42771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2162403" y="427710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플랫폼 이용료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204808" y="117209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안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9407" y="286143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타금융기관</a:t>
            </a:r>
            <a:r>
              <a:rPr lang="ko-KR" altLang="en-US" sz="900" dirty="0" smtClean="0"/>
              <a:t> 부동산 대출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157711" y="2861434"/>
            <a:ext cx="92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300,000,000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4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68537" y="287440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31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3627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진행한 본인인증 시 회원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없으면 회원가입 진행 후 완료 처리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err="1" smtClean="0"/>
                        <a:t>대출회원</a:t>
                      </a:r>
                      <a:r>
                        <a:rPr lang="ko-KR" altLang="en-US" sz="800" baseline="0" dirty="0" smtClean="0"/>
                        <a:t> 값 입력 후 약관 동의 시 버튼 활성화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37222" y="1268760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신청서 작성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42320" y="1738006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대출회원</a:t>
            </a:r>
            <a:r>
              <a:rPr lang="ko-KR" altLang="en-US" sz="900" dirty="0" smtClean="0"/>
              <a:t> 가입 후 신청이 가능합니다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대출 신청을 위하여 약관을 확인하시고 동의해주세요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1/2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047297" y="220486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대출회원</a:t>
            </a:r>
            <a:r>
              <a:rPr lang="ko-KR" altLang="en-US" sz="900" dirty="0" smtClean="0"/>
              <a:t> 가입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2047297" y="2204864"/>
            <a:ext cx="3096344" cy="410445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47297" y="2526621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대출회원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ID</a:t>
            </a:r>
            <a:endParaRPr lang="ko-KR" altLang="en-US" sz="900" dirty="0"/>
          </a:p>
        </p:txBody>
      </p:sp>
      <p:sp>
        <p:nvSpPr>
          <p:cNvPr id="93" name="직사각형 92"/>
          <p:cNvSpPr/>
          <p:nvPr/>
        </p:nvSpPr>
        <p:spPr>
          <a:xfrm>
            <a:off x="3235443" y="2508099"/>
            <a:ext cx="1239241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아이디를 입력해주세요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47297" y="28315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235443" y="2813025"/>
            <a:ext cx="1850420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비밀번호를 입력해주세요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47297" y="313396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확인</a:t>
            </a:r>
            <a:endParaRPr lang="ko-KR" altLang="en-US" sz="900" dirty="0"/>
          </a:p>
        </p:txBody>
      </p:sp>
      <p:sp>
        <p:nvSpPr>
          <p:cNvPr id="97" name="직사각형 96"/>
          <p:cNvSpPr/>
          <p:nvPr/>
        </p:nvSpPr>
        <p:spPr>
          <a:xfrm>
            <a:off x="3235443" y="3115446"/>
            <a:ext cx="1850420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비밀번호를 한번 더 입력해주세요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47297" y="34388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이메일</a:t>
            </a:r>
            <a:endParaRPr lang="ko-KR" altLang="en-US" sz="900" dirty="0"/>
          </a:p>
        </p:txBody>
      </p:sp>
      <p:sp>
        <p:nvSpPr>
          <p:cNvPr id="99" name="직사각형 98"/>
          <p:cNvSpPr/>
          <p:nvPr/>
        </p:nvSpPr>
        <p:spPr>
          <a:xfrm>
            <a:off x="3235443" y="3420372"/>
            <a:ext cx="1850420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올바른 이메일 주소를 입력해주세요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47297" y="374137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약관동의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047297" y="3933056"/>
            <a:ext cx="19159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헬로펀딩</a:t>
            </a:r>
            <a:r>
              <a:rPr lang="ko-KR" altLang="en-US" sz="900" dirty="0" smtClean="0"/>
              <a:t> 이용약관 동의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서비스 이용약관</a:t>
            </a:r>
            <a:endParaRPr lang="en-US" altLang="ko-KR" sz="900" dirty="0" smtClean="0"/>
          </a:p>
          <a:p>
            <a:r>
              <a:rPr lang="ko-KR" altLang="en-US" sz="900" dirty="0" smtClean="0"/>
              <a:t> □ </a:t>
            </a:r>
            <a:r>
              <a:rPr lang="ko-KR" altLang="en-US" sz="900" dirty="0"/>
              <a:t>전자금융거래 </a:t>
            </a:r>
            <a:r>
              <a:rPr lang="ko-KR" altLang="en-US" sz="900" dirty="0" err="1"/>
              <a:t>기본약관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온라인연계대출약관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□ </a:t>
            </a:r>
            <a:r>
              <a:rPr lang="ko-KR" altLang="en-US" sz="900" dirty="0" smtClean="0"/>
              <a:t>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수집 및 이용</a:t>
            </a:r>
            <a:endParaRPr lang="en-US" altLang="ko-KR" sz="900" dirty="0" smtClean="0"/>
          </a:p>
          <a:p>
            <a:r>
              <a:rPr lang="ko-KR" altLang="en-US" sz="900" dirty="0" smtClean="0"/>
              <a:t> □ 개인정보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</a:t>
            </a:r>
            <a:endParaRPr lang="en-US" altLang="ko-KR" sz="900" dirty="0" smtClean="0"/>
          </a:p>
          <a:p>
            <a:r>
              <a:rPr lang="ko-KR" altLang="en-US" sz="900" dirty="0" smtClean="0"/>
              <a:t> □ 고유식별정보 처리</a:t>
            </a:r>
            <a:endParaRPr lang="ko-KR" altLang="en-US" sz="900" dirty="0"/>
          </a:p>
        </p:txBody>
      </p:sp>
      <p:sp>
        <p:nvSpPr>
          <p:cNvPr id="56" name="직사각형 55"/>
          <p:cNvSpPr/>
          <p:nvPr/>
        </p:nvSpPr>
        <p:spPr>
          <a:xfrm>
            <a:off x="2757686" y="6417332"/>
            <a:ext cx="1675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다음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32462" y="2509165"/>
            <a:ext cx="553401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중복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확인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7297" y="5801489"/>
            <a:ext cx="20714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선택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마케팅 정보 수집 및 활용</a:t>
            </a:r>
            <a:endParaRPr lang="en-US" altLang="ko-KR" sz="900" dirty="0" smtClean="0"/>
          </a:p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선택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마케팅 </a:t>
            </a:r>
            <a:r>
              <a:rPr lang="ko-KR" altLang="en-US" sz="900" dirty="0" err="1" smtClean="0"/>
              <a:t>정보수신</a:t>
            </a:r>
            <a:r>
              <a:rPr lang="ko-KR" altLang="en-US" sz="900" dirty="0" smtClean="0"/>
              <a:t> 전체 동의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□ 문자  □ 이메일</a:t>
            </a:r>
            <a:endParaRPr lang="ko-KR" altLang="en-US" sz="900" dirty="0"/>
          </a:p>
        </p:txBody>
      </p:sp>
      <p:sp>
        <p:nvSpPr>
          <p:cNvPr id="4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7683" y="221278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43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318685" y="649455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47297" y="4994885"/>
            <a:ext cx="33153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대출거래</a:t>
            </a:r>
            <a:r>
              <a:rPr lang="ko-KR" altLang="en-US" sz="900" dirty="0" smtClean="0"/>
              <a:t>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동의               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조회 동의서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대출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□ 개인</a:t>
            </a:r>
            <a:r>
              <a:rPr lang="en-US" altLang="ko-KR" sz="900" dirty="0"/>
              <a:t>(</a:t>
            </a:r>
            <a:r>
              <a:rPr lang="ko-KR" altLang="en-US" sz="900" dirty="0"/>
              <a:t>신용</a:t>
            </a:r>
            <a:r>
              <a:rPr lang="en-US" altLang="ko-KR" sz="900" dirty="0"/>
              <a:t>)</a:t>
            </a:r>
            <a:r>
              <a:rPr lang="ko-KR" altLang="en-US" sz="900" dirty="0"/>
              <a:t>정보 조회 동의서</a:t>
            </a:r>
            <a:r>
              <a:rPr lang="en-US" altLang="ko-KR" sz="900" dirty="0"/>
              <a:t>(</a:t>
            </a:r>
            <a:r>
              <a:rPr lang="ko-KR" altLang="en-US" sz="900" dirty="0" smtClean="0"/>
              <a:t>안심차단정보 </a:t>
            </a:r>
            <a:r>
              <a:rPr lang="ko-KR" altLang="en-US" sz="900" dirty="0"/>
              <a:t>조회</a:t>
            </a:r>
            <a:r>
              <a:rPr lang="en-US" altLang="ko-KR" sz="900" dirty="0"/>
              <a:t>)</a:t>
            </a:r>
            <a:r>
              <a:rPr lang="ko-KR" altLang="en-US" sz="900" dirty="0" smtClean="0"/>
              <a:t>      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수집</a:t>
            </a:r>
            <a:r>
              <a:rPr lang="ko-KR" altLang="en-US" sz="900" dirty="0"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〮이용 동의서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대출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900" dirty="0" smtClean="0"/>
              <a:t>  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 동의서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대출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       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0868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진행한 본인인증 시 회원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있으면 약관 동의 후 완료 처리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37222" y="1268760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신청서 작성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42320" y="1738006"/>
            <a:ext cx="2924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신청을 위하여 약관을 확인하시고 동의해주세요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en-US" altLang="ko-KR" sz="900" dirty="0" smtClean="0"/>
              <a:t>/2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2047297" y="2132856"/>
            <a:ext cx="3096344" cy="25562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57686" y="4905164"/>
            <a:ext cx="1675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다음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7683" y="177576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47297" y="21074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약관동의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047297" y="2299108"/>
            <a:ext cx="19159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헬로펀딩</a:t>
            </a:r>
            <a:r>
              <a:rPr lang="ko-KR" altLang="en-US" sz="900" dirty="0" smtClean="0"/>
              <a:t> 이용약관 동의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서비스 이용약관</a:t>
            </a:r>
            <a:endParaRPr lang="en-US" altLang="ko-KR" sz="900" dirty="0" smtClean="0"/>
          </a:p>
          <a:p>
            <a:r>
              <a:rPr lang="ko-KR" altLang="en-US" sz="900" dirty="0" smtClean="0"/>
              <a:t> □ </a:t>
            </a:r>
            <a:r>
              <a:rPr lang="ko-KR" altLang="en-US" sz="900" dirty="0"/>
              <a:t>전자금융거래 </a:t>
            </a:r>
            <a:r>
              <a:rPr lang="ko-KR" altLang="en-US" sz="900" dirty="0" err="1"/>
              <a:t>기본약관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온라인연계대출약관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□ </a:t>
            </a:r>
            <a:r>
              <a:rPr lang="ko-KR" altLang="en-US" sz="900" dirty="0" smtClean="0"/>
              <a:t>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수집 및 이용</a:t>
            </a:r>
            <a:endParaRPr lang="en-US" altLang="ko-KR" sz="900" dirty="0" smtClean="0"/>
          </a:p>
          <a:p>
            <a:r>
              <a:rPr lang="ko-KR" altLang="en-US" sz="900" dirty="0" smtClean="0"/>
              <a:t> □ 개인정보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</a:t>
            </a:r>
            <a:endParaRPr lang="en-US" altLang="ko-KR" sz="900" dirty="0" smtClean="0"/>
          </a:p>
          <a:p>
            <a:r>
              <a:rPr lang="ko-KR" altLang="en-US" sz="900" dirty="0" smtClean="0"/>
              <a:t> □ 고유식별정보 처리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047297" y="4145305"/>
            <a:ext cx="20714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선택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마케팅 정보 수집 및 활용</a:t>
            </a:r>
            <a:endParaRPr lang="en-US" altLang="ko-KR" sz="900" dirty="0" smtClean="0"/>
          </a:p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선택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마케팅 </a:t>
            </a:r>
            <a:r>
              <a:rPr lang="ko-KR" altLang="en-US" sz="900" dirty="0" err="1" smtClean="0"/>
              <a:t>정보수신</a:t>
            </a:r>
            <a:r>
              <a:rPr lang="ko-KR" altLang="en-US" sz="900" dirty="0" smtClean="0"/>
              <a:t> 전체 동의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□ 문자  □ 이메일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047297" y="3360937"/>
            <a:ext cx="28344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대출거래</a:t>
            </a:r>
            <a:r>
              <a:rPr lang="ko-KR" altLang="en-US" sz="900" dirty="0" smtClean="0"/>
              <a:t>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동의               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조회 동의서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대출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        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□ 개인</a:t>
            </a:r>
            <a:r>
              <a:rPr lang="en-US" altLang="ko-KR" sz="900" dirty="0"/>
              <a:t>(</a:t>
            </a:r>
            <a:r>
              <a:rPr lang="ko-KR" altLang="en-US" sz="900" dirty="0"/>
              <a:t>신용</a:t>
            </a:r>
            <a:r>
              <a:rPr lang="en-US" altLang="ko-KR" sz="900" dirty="0"/>
              <a:t>)</a:t>
            </a:r>
            <a:r>
              <a:rPr lang="ko-KR" altLang="en-US" sz="900" dirty="0"/>
              <a:t>정보 조회 동의서</a:t>
            </a:r>
            <a:r>
              <a:rPr lang="en-US" altLang="ko-KR" sz="900" dirty="0"/>
              <a:t>(</a:t>
            </a:r>
            <a:r>
              <a:rPr lang="ko-KR" altLang="en-US" sz="900" dirty="0" smtClean="0"/>
              <a:t>안심차단정보 </a:t>
            </a:r>
            <a:r>
              <a:rPr lang="ko-KR" altLang="en-US" sz="900" dirty="0"/>
              <a:t>조회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수집</a:t>
            </a:r>
            <a:r>
              <a:rPr lang="ko-KR" altLang="en-US" sz="900" dirty="0"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〮이용 동의서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대출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900" dirty="0" smtClean="0"/>
              <a:t>  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 동의서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대출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   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693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>
                <a:latin typeface="굴림" charset="-127"/>
                <a:ea typeface="굴림" charset="-127"/>
              </a:rPr>
              <a:t>2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12268"/>
              </p:ext>
            </p:extLst>
          </p:nvPr>
        </p:nvGraphicFramePr>
        <p:xfrm>
          <a:off x="7222406" y="747456"/>
          <a:ext cx="1921594" cy="5301336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조건 및 추가 정보 입력 화면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입력한 대출 관련 정보 재확인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목적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생활비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 상환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사업자금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대출 상환 자금 출처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근로소득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퇴직소득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사업소득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부동산 임대소득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부동산 양도소득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이자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배당소득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상속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증여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타기관</a:t>
                      </a:r>
                      <a:r>
                        <a:rPr lang="ko-KR" altLang="en-US" sz="800" baseline="0" dirty="0" smtClean="0"/>
                        <a:t> 대출</a:t>
                      </a:r>
                      <a:endParaRPr lang="en-US" altLang="ko-KR" sz="800" baseline="0" dirty="0" smtClean="0"/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 및 직종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자영업자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공무원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가정주부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연소득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숫자만 입력 가능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심사 서류 첨부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(?) </a:t>
                      </a:r>
                      <a:r>
                        <a:rPr lang="ko-KR" altLang="en-US" sz="800" baseline="0" dirty="0" smtClean="0"/>
                        <a:t>선택 시 안내 팝업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추가 정보 및 서류 첨부 시 버튼 활성화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신청서 제출 시 신용점수 조회 </a:t>
                      </a:r>
                      <a:r>
                        <a:rPr lang="ko-KR" altLang="en-US" sz="800" dirty="0" smtClean="0"/>
                        <a:t>진행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신용점수 조회 </a:t>
                      </a:r>
                      <a:r>
                        <a:rPr lang="en-US" altLang="ko-KR" sz="800" dirty="0" smtClean="0"/>
                        <a:t>API </a:t>
                      </a:r>
                      <a:r>
                        <a:rPr lang="ko-KR" altLang="en-US" sz="800" dirty="0" smtClean="0"/>
                        <a:t>연동 안된 경우 관리자에서 </a:t>
                      </a:r>
                      <a:r>
                        <a:rPr lang="ko-KR" altLang="en-US" sz="800" dirty="0" err="1" smtClean="0"/>
                        <a:t>수동조회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기존 방식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37222" y="1268760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신청서 작성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12735" y="173385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조건을 확인 하시고 대출 심사를 위한</a:t>
            </a:r>
            <a:endParaRPr lang="en-US" altLang="ko-KR" sz="900" dirty="0" smtClean="0"/>
          </a:p>
          <a:p>
            <a:r>
              <a:rPr lang="ko-KR" altLang="en-US" sz="900" dirty="0" smtClean="0"/>
              <a:t>추가정보 입력 및 심사 서류를 첨부해주세요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208984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조건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en-US" altLang="ko-KR" sz="900" dirty="0" smtClean="0"/>
              <a:t>/2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2051720" y="2089840"/>
            <a:ext cx="3096344" cy="227526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1720" y="241159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담보 주소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015831" y="241159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서울 송파구 잠실동 </a:t>
            </a:r>
            <a:r>
              <a:rPr lang="en-US" altLang="ko-KR" sz="900" dirty="0" smtClean="0"/>
              <a:t>22 </a:t>
            </a:r>
            <a:r>
              <a:rPr lang="ko-KR" altLang="en-US" sz="900" dirty="0" err="1" smtClean="0"/>
              <a:t>리센츠</a:t>
            </a:r>
            <a:r>
              <a:rPr lang="ko-KR" altLang="en-US" sz="900" dirty="0" smtClean="0"/>
              <a:t> 아파트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201</a:t>
            </a:r>
            <a:r>
              <a:rPr lang="ko-KR" altLang="en-US" sz="900" dirty="0" smtClean="0"/>
              <a:t>동 </a:t>
            </a:r>
            <a:r>
              <a:rPr lang="en-US" altLang="ko-KR" sz="900" dirty="0" smtClean="0"/>
              <a:t>501</a:t>
            </a:r>
            <a:r>
              <a:rPr lang="ko-KR" altLang="en-US" sz="900" dirty="0" smtClean="0"/>
              <a:t>호 </a:t>
            </a:r>
            <a:r>
              <a:rPr lang="en-US" altLang="ko-KR" sz="900" dirty="0" smtClean="0"/>
              <a:t>42C</a:t>
            </a:r>
            <a:r>
              <a:rPr lang="ko-KR" altLang="en-US" sz="900" dirty="0" smtClean="0"/>
              <a:t>㎡ </a:t>
            </a:r>
            <a:r>
              <a:rPr lang="en-US" altLang="ko-KR" sz="900" dirty="0" smtClean="0"/>
              <a:t>(12</a:t>
            </a:r>
            <a:r>
              <a:rPr lang="ko-KR" altLang="en-US" sz="900" dirty="0" smtClean="0"/>
              <a:t>평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058696" y="283591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희망 대출 금액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4371616" y="283812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50,000</a:t>
            </a:r>
            <a:r>
              <a:rPr lang="ko-KR" altLang="en-US" sz="900" dirty="0" smtClean="0"/>
              <a:t>만원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058696" y="306896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예상 대출 금리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4543137" y="3071178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연 </a:t>
            </a:r>
            <a:r>
              <a:rPr lang="en-US" altLang="ko-KR" sz="900" dirty="0" smtClean="0"/>
              <a:t>8.5%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2058696" y="32920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기간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599902" y="3295468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12</a:t>
            </a:r>
            <a:r>
              <a:rPr lang="ko-KR" altLang="en-US" sz="900" dirty="0" smtClean="0"/>
              <a:t>개월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059247" y="3501180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대출금 상환방식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267029" y="350456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만기일시상환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066774" y="3725864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플랫폼 </a:t>
            </a:r>
            <a:r>
              <a:rPr lang="ko-KR" altLang="en-US" sz="900" dirty="0" err="1" smtClean="0"/>
              <a:t>이용료율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716985" y="372924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/>
              <a:t>2</a:t>
            </a:r>
            <a:r>
              <a:rPr lang="en-US" altLang="ko-KR" sz="900" dirty="0" smtClean="0"/>
              <a:t>.0%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2048065" y="3995772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조회하신 대출 조건과 대출 가능 여부는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심사과정에서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차이가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있을 수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47297" y="450369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추가 정보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2047297" y="4503694"/>
            <a:ext cx="3096344" cy="113479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47297" y="472514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목적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2047297" y="4941168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상환 자금 출처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7297" y="5157192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직업 및 직종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047297" y="53732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연소득</a:t>
            </a:r>
            <a:endParaRPr lang="ko-KR" altLang="en-US" sz="900" dirty="0"/>
          </a:p>
        </p:txBody>
      </p:sp>
      <p:sp>
        <p:nvSpPr>
          <p:cNvPr id="105" name="직사각형 104"/>
          <p:cNvSpPr/>
          <p:nvPr/>
        </p:nvSpPr>
        <p:spPr>
          <a:xfrm>
            <a:off x="2984013" y="6237312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신청서 제출하기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014285" y="153132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07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594241" y="211306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0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5045" y="449849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50" name="직사각형 49"/>
          <p:cNvSpPr/>
          <p:nvPr/>
        </p:nvSpPr>
        <p:spPr>
          <a:xfrm>
            <a:off x="2051677" y="5767661"/>
            <a:ext cx="3096344" cy="32563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80373" y="5815741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심사 서류 첨부</a:t>
            </a:r>
            <a:endParaRPr lang="ko-KR" altLang="en-US" sz="900" dirty="0"/>
          </a:p>
        </p:txBody>
      </p:sp>
      <p:sp>
        <p:nvSpPr>
          <p:cNvPr id="51" name="타원 50"/>
          <p:cNvSpPr/>
          <p:nvPr/>
        </p:nvSpPr>
        <p:spPr>
          <a:xfrm>
            <a:off x="3005690" y="5862190"/>
            <a:ext cx="144000" cy="14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99439" y="4742413"/>
            <a:ext cx="1233942" cy="19108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99439" y="4965212"/>
            <a:ext cx="1233942" cy="19108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00769" y="5181033"/>
            <a:ext cx="1233942" cy="19108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99439" y="5400492"/>
            <a:ext cx="1233942" cy="19108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금액입력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만원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99439" y="5835612"/>
            <a:ext cx="1233942" cy="19108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파일을 첨부해주세요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90759" y="582614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55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499580" y="631309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0817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한도조회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약관인증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90925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필수서류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안내 화면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서류 항목 재확인 필요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33" y="1268760"/>
            <a:ext cx="3178717" cy="490394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078009" y="6335536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>
                    <a:lumMod val="65000"/>
                  </a:schemeClr>
                </a:solidFill>
              </a:rPr>
              <a:t>확인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844824"/>
            <a:ext cx="19442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등기권리증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or </a:t>
            </a:r>
            <a:r>
              <a:rPr lang="ko-KR" altLang="en-US" sz="1000" dirty="0" smtClean="0">
                <a:solidFill>
                  <a:schemeClr val="tx1"/>
                </a:solidFill>
              </a:rPr>
              <a:t>등기필증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완료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대출 신청 완료 화면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336373"/>
            <a:ext cx="2060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OOO</a:t>
            </a:r>
            <a:r>
              <a:rPr lang="ko-KR" altLang="en-US" sz="900" dirty="0" smtClean="0"/>
              <a:t>님 대출신청이 완료되었습니다</a:t>
            </a:r>
            <a:r>
              <a:rPr lang="en-US" altLang="ko-KR" sz="900" dirty="0" smtClean="0"/>
              <a:t>.</a:t>
            </a:r>
          </a:p>
          <a:p>
            <a:pPr algn="ctr"/>
            <a:endParaRPr lang="en-US" altLang="ko-KR" sz="900" dirty="0" smtClean="0"/>
          </a:p>
          <a:p>
            <a:pPr algn="ctr"/>
            <a:r>
              <a:rPr lang="ko-KR" altLang="en-US" sz="900" dirty="0" smtClean="0"/>
              <a:t>빠른 심사 후 안내 드리겠습니다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185296" y="2996952"/>
            <a:ext cx="1233186" cy="228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>
                    <a:lumMod val="65000"/>
                  </a:schemeClr>
                </a:solidFill>
              </a:rPr>
              <a:t>대출 진행사항 확인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완료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64694"/>
              </p:ext>
            </p:extLst>
          </p:nvPr>
        </p:nvGraphicFramePr>
        <p:xfrm>
          <a:off x="7222406" y="747456"/>
          <a:ext cx="1921594" cy="3508065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회원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로그인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단계별 화면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순서는 최신 상태가 상단 표시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 단계 완료 시 다음 순서 노출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선택 시 팝업으로 내용 확인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상태 별 내용 다음 화면 표시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71800" y="1484784"/>
            <a:ext cx="18806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OOO</a:t>
            </a:r>
            <a:r>
              <a:rPr lang="ko-KR" altLang="en-US" sz="900" dirty="0" smtClean="0"/>
              <a:t>님 안녕하세요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대출신청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진행상황을 확인하세요</a:t>
            </a:r>
            <a:endParaRPr lang="en-US" altLang="ko-KR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322781" y="2988086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15253" y="5352659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신청 완료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대출 신청이 접수되었습니다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내역 확인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322781" y="3815095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15253" y="4588938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심사 서류 요청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서류 심사를 위하여 </a:t>
            </a:r>
            <a:r>
              <a:rPr lang="ko-KR" altLang="en-US" sz="900" dirty="0" err="1" smtClean="0"/>
              <a:t>추가서류를</a:t>
            </a:r>
            <a:r>
              <a:rPr lang="ko-KR" altLang="en-US" sz="900" dirty="0" smtClean="0"/>
              <a:t> 제출해주세요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서류 제출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  <a:endParaRPr lang="en-US" altLang="ko-KR" sz="900" dirty="0">
              <a:solidFill>
                <a:srgbClr val="0070C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781" y="4642104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253" y="3692680"/>
            <a:ext cx="27687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심사 완료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대출 신청 승인 되었습니다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심사 내역을 확인하시고 진행여부를 결정해주세요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내역 확인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  <a:endParaRPr lang="en-US" altLang="ko-KR" sz="900" dirty="0"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22781" y="5405825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5253" y="2940137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전자 서명 계약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전자 서명 계약을 진행해주세요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전자 서명 계약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  <a:endParaRPr lang="en-US" altLang="ko-KR" sz="900" dirty="0">
              <a:solidFill>
                <a:srgbClr val="0070C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2781" y="2239656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5253" y="219170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계약 완료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계약 내용을 확인하세요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계약 확인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  <a:endParaRPr lang="en-US" altLang="ko-KR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완료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0617"/>
              </p:ext>
            </p:extLst>
          </p:nvPr>
        </p:nvGraphicFramePr>
        <p:xfrm>
          <a:off x="7222406" y="747456"/>
          <a:ext cx="1921594" cy="5438589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 완료 상세 내역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심사 시 누락 서류 또는 추가 서류 요청 시 상세 내역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관리자에서 요청한 서류 내역 노출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제출 완료 시 버튼 </a:t>
                      </a:r>
                      <a:r>
                        <a:rPr lang="ko-KR" altLang="en-US" sz="800" baseline="0" dirty="0" err="1" smtClean="0"/>
                        <a:t>비노출</a:t>
                      </a:r>
                      <a:r>
                        <a:rPr lang="ko-KR" altLang="en-US" sz="800" baseline="0" dirty="0" smtClean="0"/>
                        <a:t> 처리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승인 화면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대출회원이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최종 신청 여부 결정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진행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본인 확인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서명 계약 순으로 진행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취소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신청을 취소 하시겠습니까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?”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취소 시 버튼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비노출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심사 부결 화면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관리자에서 부결 처리한 사유 노출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본인확인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신분증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계좌 인증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이력 없는 경우 진행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본인확인 주기</a:t>
                      </a:r>
                      <a:r>
                        <a:rPr lang="ko-KR" altLang="en-US" sz="800" baseline="0" dirty="0" smtClean="0"/>
                        <a:t> 확인</a:t>
                      </a: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본인확인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 인증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있는 경우 전자 서명 계약 진행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서명 계약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알림톡으로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‘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글로싸인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계약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연동으로 화면 노출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서명 계약 완료 시 버튼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비노출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서명 계약 완료 시 화면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51520" y="1412776"/>
            <a:ext cx="2194832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대출 신청 완료                           </a:t>
            </a:r>
            <a:r>
              <a:rPr lang="en-US" altLang="ko-KR" sz="900" b="1" dirty="0" smtClean="0"/>
              <a:t>X</a:t>
            </a:r>
          </a:p>
          <a:p>
            <a:endParaRPr lang="en-US" altLang="ko-KR" sz="900" b="1" dirty="0" smtClean="0"/>
          </a:p>
          <a:p>
            <a:r>
              <a:rPr lang="ko-KR" altLang="en-US" sz="900" dirty="0" smtClean="0"/>
              <a:t>서울 </a:t>
            </a:r>
            <a:r>
              <a:rPr lang="ko-KR" altLang="en-US" sz="900" dirty="0"/>
              <a:t>송파구 잠실동 </a:t>
            </a:r>
            <a:r>
              <a:rPr lang="en-US" altLang="ko-KR" sz="900" dirty="0"/>
              <a:t>22 </a:t>
            </a:r>
            <a:r>
              <a:rPr lang="ko-KR" altLang="en-US" sz="900" dirty="0" err="1"/>
              <a:t>리센츠</a:t>
            </a:r>
            <a:r>
              <a:rPr lang="ko-KR" altLang="en-US" sz="900" dirty="0"/>
              <a:t> 아파트</a:t>
            </a:r>
            <a:endParaRPr lang="en-US" altLang="ko-KR" sz="900" dirty="0"/>
          </a:p>
          <a:p>
            <a:r>
              <a:rPr lang="en-US" altLang="ko-KR" sz="900" dirty="0"/>
              <a:t>201</a:t>
            </a:r>
            <a:r>
              <a:rPr lang="ko-KR" altLang="en-US" sz="900" dirty="0"/>
              <a:t>동 </a:t>
            </a:r>
            <a:r>
              <a:rPr lang="en-US" altLang="ko-KR" sz="900" dirty="0"/>
              <a:t>501</a:t>
            </a:r>
            <a:r>
              <a:rPr lang="ko-KR" altLang="en-US" sz="900" dirty="0"/>
              <a:t>호 </a:t>
            </a:r>
            <a:r>
              <a:rPr lang="en-US" altLang="ko-KR" sz="900" dirty="0"/>
              <a:t>42C</a:t>
            </a:r>
            <a:r>
              <a:rPr lang="ko-KR" altLang="en-US" sz="900" dirty="0"/>
              <a:t>㎡ </a:t>
            </a:r>
            <a:r>
              <a:rPr lang="en-US" altLang="ko-KR" sz="900" dirty="0"/>
              <a:t>(12</a:t>
            </a:r>
            <a:r>
              <a:rPr lang="ko-KR" altLang="en-US" sz="900" dirty="0"/>
              <a:t>평</a:t>
            </a:r>
            <a:r>
              <a:rPr lang="en-US" altLang="ko-KR" sz="900" dirty="0"/>
              <a:t>)</a:t>
            </a:r>
            <a:endParaRPr lang="ko-KR" altLang="en-US" sz="900" dirty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희망 금액 </a:t>
            </a:r>
            <a:r>
              <a:rPr lang="en-US" altLang="ko-KR" sz="900" dirty="0" smtClean="0"/>
              <a:t>: 5,000</a:t>
            </a:r>
            <a:r>
              <a:rPr lang="ko-KR" altLang="en-US" sz="900" dirty="0" smtClean="0"/>
              <a:t>만원 </a:t>
            </a:r>
            <a:endParaRPr lang="en-US" altLang="ko-KR" sz="900" dirty="0" smtClean="0"/>
          </a:p>
          <a:p>
            <a:r>
              <a:rPr lang="ko-KR" altLang="en-US" sz="900" dirty="0" smtClean="0"/>
              <a:t>예상 대출 금리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연 </a:t>
            </a:r>
            <a:r>
              <a:rPr lang="en-US" altLang="ko-KR" sz="900" dirty="0" smtClean="0"/>
              <a:t>8.5%</a:t>
            </a:r>
          </a:p>
          <a:p>
            <a:r>
              <a:rPr lang="ko-KR" altLang="en-US" sz="900" dirty="0" smtClean="0"/>
              <a:t>대출 기간 </a:t>
            </a:r>
            <a:r>
              <a:rPr lang="en-US" altLang="ko-KR" sz="900" dirty="0" smtClean="0"/>
              <a:t>: 12</a:t>
            </a:r>
            <a:r>
              <a:rPr lang="ko-KR" altLang="en-US" sz="900" dirty="0" smtClean="0"/>
              <a:t>개월</a:t>
            </a:r>
            <a:endParaRPr lang="en-US" altLang="ko-KR" sz="900" dirty="0" smtClean="0"/>
          </a:p>
          <a:p>
            <a:r>
              <a:rPr lang="ko-KR" altLang="en-US" sz="900" dirty="0" smtClean="0"/>
              <a:t>상환 방식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만기일시상환</a:t>
            </a:r>
            <a:endParaRPr lang="en-US" altLang="ko-KR" sz="900" dirty="0" smtClean="0"/>
          </a:p>
          <a:p>
            <a:r>
              <a:rPr lang="ko-KR" altLang="en-US" sz="900" dirty="0" smtClean="0"/>
              <a:t>플랫폼 </a:t>
            </a:r>
            <a:r>
              <a:rPr lang="ko-KR" altLang="en-US" sz="900" dirty="0" err="1" smtClean="0"/>
              <a:t>이용료율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2%</a:t>
            </a:r>
            <a:endParaRPr lang="en-US" altLang="ko-KR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2624682" y="3068960"/>
            <a:ext cx="2202847" cy="18928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심사 완료 </a:t>
            </a:r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부결                           </a:t>
            </a:r>
            <a:r>
              <a:rPr lang="en-US" altLang="ko-KR" sz="900" b="1" dirty="0" smtClean="0"/>
              <a:t>X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서울 </a:t>
            </a:r>
            <a:r>
              <a:rPr lang="ko-KR" altLang="en-US" sz="900" dirty="0"/>
              <a:t>송파구 잠실동 </a:t>
            </a:r>
            <a:r>
              <a:rPr lang="en-US" altLang="ko-KR" sz="900" dirty="0"/>
              <a:t>22 </a:t>
            </a:r>
            <a:r>
              <a:rPr lang="ko-KR" altLang="en-US" sz="900" dirty="0" err="1"/>
              <a:t>리센츠</a:t>
            </a:r>
            <a:r>
              <a:rPr lang="ko-KR" altLang="en-US" sz="900" dirty="0"/>
              <a:t> 아파트</a:t>
            </a:r>
            <a:endParaRPr lang="en-US" altLang="ko-KR" sz="900" dirty="0"/>
          </a:p>
          <a:p>
            <a:r>
              <a:rPr lang="en-US" altLang="ko-KR" sz="900" dirty="0"/>
              <a:t>201</a:t>
            </a:r>
            <a:r>
              <a:rPr lang="ko-KR" altLang="en-US" sz="900" dirty="0"/>
              <a:t>동 </a:t>
            </a:r>
            <a:r>
              <a:rPr lang="en-US" altLang="ko-KR" sz="900" dirty="0"/>
              <a:t>501</a:t>
            </a:r>
            <a:r>
              <a:rPr lang="ko-KR" altLang="en-US" sz="900" dirty="0"/>
              <a:t>호 </a:t>
            </a:r>
            <a:r>
              <a:rPr lang="en-US" altLang="ko-KR" sz="900" dirty="0"/>
              <a:t>42C</a:t>
            </a:r>
            <a:r>
              <a:rPr lang="ko-KR" altLang="en-US" sz="900" dirty="0"/>
              <a:t>㎡ </a:t>
            </a:r>
            <a:r>
              <a:rPr lang="en-US" altLang="ko-KR" sz="900" dirty="0"/>
              <a:t>(12</a:t>
            </a:r>
            <a:r>
              <a:rPr lang="ko-KR" altLang="en-US" sz="900" dirty="0"/>
              <a:t>평</a:t>
            </a:r>
            <a:r>
              <a:rPr lang="en-US" altLang="ko-KR" sz="900" dirty="0"/>
              <a:t>)</a:t>
            </a:r>
            <a:endParaRPr lang="ko-KR" altLang="en-US" sz="900" dirty="0"/>
          </a:p>
          <a:p>
            <a:endParaRPr lang="en-US" altLang="ko-KR" sz="900" dirty="0" smtClean="0"/>
          </a:p>
          <a:p>
            <a:r>
              <a:rPr lang="ko-KR" altLang="en-US" sz="900" dirty="0"/>
              <a:t>희망 금액 </a:t>
            </a:r>
            <a:r>
              <a:rPr lang="en-US" altLang="ko-KR" sz="900" dirty="0"/>
              <a:t>: 5,000</a:t>
            </a:r>
            <a:r>
              <a:rPr lang="ko-KR" altLang="en-US" sz="900" dirty="0" smtClean="0"/>
              <a:t>만원</a:t>
            </a:r>
            <a:endParaRPr lang="en-US" altLang="ko-KR" sz="900" dirty="0" smtClean="0"/>
          </a:p>
          <a:p>
            <a:r>
              <a:rPr lang="ko-KR" altLang="en-US" sz="900" dirty="0" smtClean="0"/>
              <a:t>부결 사유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LTV </a:t>
            </a:r>
            <a:r>
              <a:rPr lang="ko-KR" altLang="en-US" sz="900" dirty="0" smtClean="0"/>
              <a:t>초과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624682" y="1412776"/>
            <a:ext cx="2194832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심사 서류 요청                             </a:t>
            </a:r>
            <a:r>
              <a:rPr lang="en-US" altLang="ko-KR" sz="900" b="1" dirty="0" smtClean="0"/>
              <a:t>X</a:t>
            </a:r>
          </a:p>
          <a:p>
            <a:endParaRPr lang="en-US" altLang="ko-KR" sz="900" b="1" dirty="0" smtClean="0"/>
          </a:p>
          <a:p>
            <a:r>
              <a:rPr lang="ko-KR" altLang="en-US" sz="900" dirty="0"/>
              <a:t>서류 심사를 위하여 </a:t>
            </a:r>
            <a:r>
              <a:rPr lang="ko-KR" altLang="en-US" sz="900" dirty="0" err="1"/>
              <a:t>추가서류를</a:t>
            </a:r>
            <a:r>
              <a:rPr lang="ko-KR" altLang="en-US" sz="900" dirty="0"/>
              <a:t> </a:t>
            </a:r>
            <a:endParaRPr lang="en-US" altLang="ko-KR" sz="900" dirty="0" smtClean="0"/>
          </a:p>
          <a:p>
            <a:r>
              <a:rPr lang="ko-KR" altLang="en-US" sz="900" dirty="0" smtClean="0"/>
              <a:t>제출해주세요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요청 서류</a:t>
            </a:r>
            <a:endParaRPr lang="en-US" altLang="ko-KR" sz="900" dirty="0" smtClean="0"/>
          </a:p>
          <a:p>
            <a:r>
              <a:rPr lang="en-US" altLang="ko-KR" sz="900" dirty="0" smtClean="0"/>
              <a:t>1. </a:t>
            </a:r>
            <a:r>
              <a:rPr lang="ko-KR" altLang="en-US" sz="900" dirty="0" err="1" smtClean="0"/>
              <a:t>납세증명서</a:t>
            </a:r>
            <a:endParaRPr lang="en-US" altLang="ko-KR" sz="900" dirty="0" smtClean="0"/>
          </a:p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보험료완납증명서</a:t>
            </a:r>
            <a:endParaRPr lang="en-US" altLang="ko-KR" sz="900" dirty="0" smtClean="0"/>
          </a:p>
          <a:p>
            <a:endParaRPr lang="ko-KR" altLang="en-US" sz="900" dirty="0"/>
          </a:p>
          <a:p>
            <a:endParaRPr lang="en-US" altLang="ko-KR" sz="9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067944" y="2184460"/>
            <a:ext cx="720080" cy="19108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파일 첨부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3068960"/>
            <a:ext cx="2202847" cy="18928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심사 완료 </a:t>
            </a:r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승인                           </a:t>
            </a:r>
            <a:r>
              <a:rPr lang="en-US" altLang="ko-KR" sz="900" b="1" dirty="0" smtClean="0"/>
              <a:t>X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서울 </a:t>
            </a:r>
            <a:r>
              <a:rPr lang="ko-KR" altLang="en-US" sz="900" dirty="0"/>
              <a:t>송파구 잠실동 </a:t>
            </a:r>
            <a:r>
              <a:rPr lang="en-US" altLang="ko-KR" sz="900" dirty="0"/>
              <a:t>22 </a:t>
            </a:r>
            <a:r>
              <a:rPr lang="ko-KR" altLang="en-US" sz="900" dirty="0" err="1"/>
              <a:t>리센츠</a:t>
            </a:r>
            <a:r>
              <a:rPr lang="ko-KR" altLang="en-US" sz="900" dirty="0"/>
              <a:t> 아파트</a:t>
            </a:r>
            <a:endParaRPr lang="en-US" altLang="ko-KR" sz="900" dirty="0"/>
          </a:p>
          <a:p>
            <a:r>
              <a:rPr lang="en-US" altLang="ko-KR" sz="900" dirty="0"/>
              <a:t>201</a:t>
            </a:r>
            <a:r>
              <a:rPr lang="ko-KR" altLang="en-US" sz="900" dirty="0"/>
              <a:t>동 </a:t>
            </a:r>
            <a:r>
              <a:rPr lang="en-US" altLang="ko-KR" sz="900" dirty="0"/>
              <a:t>501</a:t>
            </a:r>
            <a:r>
              <a:rPr lang="ko-KR" altLang="en-US" sz="900" dirty="0"/>
              <a:t>호 </a:t>
            </a:r>
            <a:r>
              <a:rPr lang="en-US" altLang="ko-KR" sz="900" dirty="0"/>
              <a:t>42C</a:t>
            </a:r>
            <a:r>
              <a:rPr lang="ko-KR" altLang="en-US" sz="900" dirty="0"/>
              <a:t>㎡ </a:t>
            </a:r>
            <a:r>
              <a:rPr lang="en-US" altLang="ko-KR" sz="900" dirty="0"/>
              <a:t>(12</a:t>
            </a:r>
            <a:r>
              <a:rPr lang="ko-KR" altLang="en-US" sz="900" dirty="0"/>
              <a:t>평</a:t>
            </a:r>
            <a:r>
              <a:rPr lang="en-US" altLang="ko-KR" sz="900" dirty="0"/>
              <a:t>)</a:t>
            </a:r>
            <a:endParaRPr lang="ko-KR" altLang="en-US" sz="900" dirty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대출 금액 </a:t>
            </a:r>
            <a:r>
              <a:rPr lang="en-US" altLang="ko-KR" sz="900" dirty="0" smtClean="0"/>
              <a:t>: 5,000</a:t>
            </a:r>
            <a:r>
              <a:rPr lang="ko-KR" altLang="en-US" sz="900" dirty="0" smtClean="0"/>
              <a:t>만원 </a:t>
            </a:r>
            <a:endParaRPr lang="en-US" altLang="ko-KR" sz="900" dirty="0" smtClean="0"/>
          </a:p>
          <a:p>
            <a:r>
              <a:rPr lang="ko-KR" altLang="en-US" sz="900" dirty="0" smtClean="0"/>
              <a:t>대출 금리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연 </a:t>
            </a:r>
            <a:r>
              <a:rPr lang="en-US" altLang="ko-KR" sz="900" dirty="0" smtClean="0"/>
              <a:t>8.5%</a:t>
            </a:r>
          </a:p>
          <a:p>
            <a:r>
              <a:rPr lang="ko-KR" altLang="en-US" sz="900" dirty="0" smtClean="0"/>
              <a:t>대출 기간 </a:t>
            </a:r>
            <a:r>
              <a:rPr lang="en-US" altLang="ko-KR" sz="900" dirty="0" smtClean="0"/>
              <a:t>: 12</a:t>
            </a:r>
            <a:r>
              <a:rPr lang="ko-KR" altLang="en-US" sz="900" dirty="0" smtClean="0"/>
              <a:t>개월</a:t>
            </a:r>
            <a:endParaRPr lang="en-US" altLang="ko-KR" sz="900" dirty="0" smtClean="0"/>
          </a:p>
          <a:p>
            <a:r>
              <a:rPr lang="ko-KR" altLang="en-US" sz="900" dirty="0" smtClean="0"/>
              <a:t>상환 방식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만기일시상환</a:t>
            </a:r>
            <a:endParaRPr lang="en-US" altLang="ko-KR" sz="900" dirty="0" smtClean="0"/>
          </a:p>
          <a:p>
            <a:r>
              <a:rPr lang="ko-KR" altLang="en-US" sz="900" dirty="0" smtClean="0"/>
              <a:t>플랫폼 </a:t>
            </a:r>
            <a:r>
              <a:rPr lang="ko-KR" altLang="en-US" sz="900" dirty="0" err="1" smtClean="0"/>
              <a:t>이용료율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2%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48" name="직사각형 47"/>
          <p:cNvSpPr/>
          <p:nvPr/>
        </p:nvSpPr>
        <p:spPr>
          <a:xfrm>
            <a:off x="504704" y="4653136"/>
            <a:ext cx="735645" cy="228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계약 진행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32446" y="4653136"/>
            <a:ext cx="756085" cy="228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신청 취소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1520" y="5275949"/>
            <a:ext cx="2204450" cy="10618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본인 확인                                    </a:t>
            </a:r>
            <a:r>
              <a:rPr lang="en-US" altLang="ko-KR" sz="900" b="1" dirty="0" smtClean="0"/>
              <a:t>X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전자 서명 계약을 위하여 본인 확인을</a:t>
            </a:r>
            <a:endParaRPr lang="en-US" altLang="ko-KR" sz="900" dirty="0" smtClean="0"/>
          </a:p>
          <a:p>
            <a:r>
              <a:rPr lang="ko-KR" altLang="en-US" sz="900" dirty="0" smtClean="0"/>
              <a:t>진행해주세요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53" name="직사각형 52"/>
          <p:cNvSpPr/>
          <p:nvPr/>
        </p:nvSpPr>
        <p:spPr>
          <a:xfrm>
            <a:off x="981113" y="6009804"/>
            <a:ext cx="735645" cy="228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본인 확인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4682" y="5275949"/>
            <a:ext cx="2234907" cy="10618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전자 서명 계약                              </a:t>
            </a:r>
            <a:r>
              <a:rPr lang="en-US" altLang="ko-KR" sz="900" b="1" dirty="0" smtClean="0"/>
              <a:t>X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전자 서명 계약을 진행해주세요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249738" y="6009804"/>
            <a:ext cx="984793" cy="228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>
                    <a:lumMod val="65000"/>
                  </a:schemeClr>
                </a:solidFill>
              </a:rPr>
              <a:t>전자 서명 계약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56713" y="132653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4067944" y="2413553"/>
            <a:ext cx="720080" cy="19108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파일 첨부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67028" y="2621959"/>
            <a:ext cx="550211" cy="228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>
                    <a:lumMod val="65000"/>
                  </a:schemeClr>
                </a:solidFill>
              </a:rPr>
              <a:t>제출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429875" y="132653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6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53489" y="298272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6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395291" y="300630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63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15090" y="515719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cxnSp>
        <p:nvCxnSpPr>
          <p:cNvPr id="4" name="꺾인 연결선 3"/>
          <p:cNvCxnSpPr>
            <a:stCxn id="48" idx="2"/>
            <a:endCxn id="50" idx="0"/>
          </p:cNvCxnSpPr>
          <p:nvPr/>
        </p:nvCxnSpPr>
        <p:spPr>
          <a:xfrm rot="16200000" flipH="1">
            <a:off x="915807" y="4838010"/>
            <a:ext cx="394659" cy="481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429875" y="515719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938772" y="5275949"/>
            <a:ext cx="220445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계약 완료                                    </a:t>
            </a:r>
            <a:r>
              <a:rPr lang="en-US" altLang="ko-KR" sz="900" b="1" dirty="0" smtClean="0"/>
              <a:t>X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전자 서명 계약이 완료 되었습니다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66" name="직사각형 65"/>
          <p:cNvSpPr/>
          <p:nvPr/>
        </p:nvSpPr>
        <p:spPr>
          <a:xfrm>
            <a:off x="5673175" y="5910772"/>
            <a:ext cx="735645" cy="228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계약 확인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4757663" y="514064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82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5173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 본인확인 프로세스 진행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906017" y="1268040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본인확인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42320" y="1738006"/>
            <a:ext cx="28087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계약 진행을 위하여 본인확인을 진행해주세요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1/3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2047297" y="2204865"/>
            <a:ext cx="3096344" cy="244827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7683" y="221278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012" y="2299018"/>
            <a:ext cx="2766814" cy="226758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320" y="4808235"/>
            <a:ext cx="1114758" cy="196651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78" y="4747290"/>
            <a:ext cx="1549340" cy="20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10840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인증 프로세스 진행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2047297" y="2204865"/>
            <a:ext cx="3096344" cy="25922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7683" y="221278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52" y="2301313"/>
            <a:ext cx="2588210" cy="24089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97" y="5023955"/>
            <a:ext cx="1882845" cy="18099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06017" y="1268040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본인확인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2320" y="1738006"/>
            <a:ext cx="28087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계약 진행을 위하여 본인확인을 진행해주세요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en-US" altLang="ko-KR" sz="900" dirty="0" smtClean="0"/>
              <a:t>/3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184274" y="2558252"/>
            <a:ext cx="28536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본인 계좌 인증</a:t>
            </a:r>
            <a:endParaRPr lang="en-US" altLang="ko-KR" sz="800" b="1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본인확인이 가능한 본인 명의의 계좌정보를 입력해주세요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대출 실행 시 인증한 계좌로 지급됩니다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270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8913711" cy="57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222406" y="747456"/>
          <a:ext cx="1921594" cy="3264225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AML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AML </a:t>
                      </a:r>
                      <a:r>
                        <a:rPr lang="ko-KR" altLang="en-US" sz="800" baseline="0" dirty="0" smtClean="0"/>
                        <a:t>정보 전송 시 자택 주소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직업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거래 목적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거래자금</a:t>
                      </a:r>
                      <a:r>
                        <a:rPr lang="ko-KR" altLang="en-US" sz="800" baseline="0" dirty="0" smtClean="0"/>
                        <a:t> 출처 등은 대출 신청서 작성 내용으로 전송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06017" y="1268040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본인확인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2320" y="1738006"/>
            <a:ext cx="28087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계약 진행을 위하여 본인확인을 진행해주세요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3</a:t>
            </a:r>
            <a:r>
              <a:rPr lang="en-US" altLang="ko-KR" sz="900" dirty="0" smtClean="0"/>
              <a:t>/3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80909"/>
          <a:stretch/>
        </p:blipFill>
        <p:spPr>
          <a:xfrm>
            <a:off x="2177916" y="2132857"/>
            <a:ext cx="2639818" cy="86409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t="81137"/>
          <a:stretch/>
        </p:blipFill>
        <p:spPr>
          <a:xfrm>
            <a:off x="2172359" y="2996953"/>
            <a:ext cx="2639818" cy="8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80794"/>
              </p:ext>
            </p:extLst>
          </p:nvPr>
        </p:nvGraphicFramePr>
        <p:xfrm>
          <a:off x="7222406" y="747456"/>
          <a:ext cx="1921594" cy="3751905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회원정보수정 항목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회원탈퇴 불가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대출 심사 </a:t>
                      </a:r>
                      <a:r>
                        <a:rPr lang="ko-KR" altLang="en-US" sz="800" baseline="0" dirty="0" err="1" smtClean="0"/>
                        <a:t>신청중</a:t>
                      </a:r>
                      <a:r>
                        <a:rPr lang="ko-KR" altLang="en-US" sz="800" baseline="0" dirty="0" smtClean="0"/>
                        <a:t> 상태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대출 상품 진행중 상태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dirty="0" smtClean="0"/>
                        <a:t>회원 탈퇴 시 </a:t>
                      </a:r>
                      <a:r>
                        <a:rPr lang="ko-KR" altLang="en-US" sz="800" baseline="0" dirty="0" err="1" smtClean="0"/>
                        <a:t>얼럿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회원 탈퇴 시 대출 신청 내역 확인이 어려울 수 있습니다</a:t>
                      </a:r>
                      <a:r>
                        <a:rPr lang="en-US" altLang="ko-KR" sz="800" baseline="0" dirty="0" smtClean="0"/>
                        <a:t>.”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" y="542686"/>
            <a:ext cx="7187902" cy="553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64" y="1124593"/>
            <a:ext cx="2445109" cy="33495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b="33258"/>
          <a:stretch/>
        </p:blipFill>
        <p:spPr>
          <a:xfrm>
            <a:off x="2457325" y="4502479"/>
            <a:ext cx="2294185" cy="173483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80594"/>
          <a:stretch/>
        </p:blipFill>
        <p:spPr>
          <a:xfrm>
            <a:off x="2457325" y="6237312"/>
            <a:ext cx="2294185" cy="5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6381"/>
            <a:ext cx="4865762" cy="67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19062"/>
            <a:ext cx="61150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메인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00918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26269"/>
            <a:ext cx="6480720" cy="604309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7544" y="626269"/>
            <a:ext cx="6480720" cy="136257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아파트 이름으로 </a:t>
            </a:r>
            <a:r>
              <a:rPr lang="ko-KR" altLang="en-US" dirty="0" err="1" smtClean="0">
                <a:solidFill>
                  <a:schemeClr val="tx1"/>
                </a:solidFill>
              </a:rPr>
              <a:t>한도조회가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신용점수에</a:t>
            </a:r>
            <a:r>
              <a:rPr lang="ko-KR" altLang="en-US" dirty="0" smtClean="0">
                <a:solidFill>
                  <a:schemeClr val="tx1"/>
                </a:solidFill>
              </a:rPr>
              <a:t> 영향을 주지않아요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544" y="1989088"/>
            <a:ext cx="6480720" cy="136257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선순위</a:t>
            </a:r>
            <a:r>
              <a:rPr lang="ko-KR" altLang="en-US" dirty="0" smtClean="0">
                <a:solidFill>
                  <a:schemeClr val="tx1"/>
                </a:solidFill>
              </a:rPr>
              <a:t> 대출이 있어도 </a:t>
            </a:r>
            <a:r>
              <a:rPr lang="en-US" altLang="ko-KR" dirty="0" smtClean="0">
                <a:solidFill>
                  <a:schemeClr val="tx1"/>
                </a:solidFill>
              </a:rPr>
              <a:t>LTV 00% </a:t>
            </a:r>
            <a:r>
              <a:rPr lang="ko-KR" altLang="en-US" dirty="0" smtClean="0">
                <a:solidFill>
                  <a:schemeClr val="tx1"/>
                </a:solidFill>
              </a:rPr>
              <a:t>까지 대출이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7544" y="3351659"/>
            <a:ext cx="6480720" cy="136257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비대면으로</a:t>
            </a:r>
            <a:r>
              <a:rPr lang="ko-KR" altLang="en-US" dirty="0" smtClean="0">
                <a:solidFill>
                  <a:schemeClr val="tx1"/>
                </a:solidFill>
              </a:rPr>
              <a:t> 한도조회부터 대출신청까지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대출신청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서류 심사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전자계약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200" dirty="0" smtClean="0">
                <a:solidFill>
                  <a:schemeClr val="tx1"/>
                </a:solidFill>
              </a:rPr>
              <a:t> 및 대출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0505" y="4714230"/>
            <a:ext cx="6480720" cy="136257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94043" y="6229064"/>
            <a:ext cx="2227721" cy="288032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신용점수 영향 없는 한도 조회하기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1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20902"/>
              </p:ext>
            </p:extLst>
          </p:nvPr>
        </p:nvGraphicFramePr>
        <p:xfrm>
          <a:off x="7222406" y="747456"/>
          <a:ext cx="1921594" cy="3264225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동의 후 휴대폰 본인인증 진행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휴대폰 본인인증 진행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주민번호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통신사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동의 완료 시 인증번호 영역 노출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인증번호 </a:t>
                      </a:r>
                      <a:r>
                        <a:rPr lang="en-US" altLang="ko-KR" sz="800" baseline="0" dirty="0" smtClean="0"/>
                        <a:t>6</a:t>
                      </a:r>
                      <a:r>
                        <a:rPr lang="ko-KR" altLang="en-US" sz="800" baseline="0" dirty="0" smtClean="0"/>
                        <a:t>자리 입력 시 버튼 활성화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휴대폰 본인확인 약관 펼침 상태</a:t>
                      </a: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본인인증 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등 임시로 저장 후 회원 가입 시 활용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438074" y="1750075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한도 조회를 위하여 본인인증을 해주세요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149407" y="213644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212149" y="2395874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49407" y="286242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주민등록번호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212149" y="3121855"/>
            <a:ext cx="1350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앞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9896" y="3121855"/>
            <a:ext cx="1350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뒤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9407" y="352682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휴대폰번호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4139952" y="3789040"/>
            <a:ext cx="880509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12149" y="3789040"/>
            <a:ext cx="625073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46794" y="3789040"/>
            <a:ext cx="880509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14038" y="3835642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3904119" y="3835642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046794" y="4312209"/>
            <a:ext cx="1973667" cy="288032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통신사를 선택해주세요   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12149" y="4799374"/>
            <a:ext cx="2908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휴대폰 본인확인약관 동의                   ▽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4869160"/>
            <a:ext cx="29514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휴대폰 본인확인약관 동의                   ▽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본인확인 개인정보 </a:t>
            </a:r>
            <a:r>
              <a:rPr lang="ko-KR" altLang="en-US" sz="900" dirty="0" err="1" smtClean="0"/>
              <a:t>수집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〮이용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동의                 ▷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본인확인 고유식별정보 처리 동의                 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▷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본인확인 통신사 이용약관                           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▷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본인확인 서비스 이용약관                           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▷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본인확인 개인정보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 동의               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▷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211703" y="52508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2274445" y="5510282"/>
            <a:ext cx="1721491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인증번호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자리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6875" y="5510282"/>
            <a:ext cx="94588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인증번호 전송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81423" y="6059653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본인인증하기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49407" y="43408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통신사</a:t>
            </a:r>
            <a:endParaRPr lang="ko-KR" altLang="en-US" sz="900" dirty="0"/>
          </a:p>
        </p:txBody>
      </p:sp>
      <p:sp>
        <p:nvSpPr>
          <p:cNvPr id="74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497121" y="213644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75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536024" y="528002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7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430733" y="6135434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77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5767670" y="4914790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080761" y="126728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휴대폰 본인인증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817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주소 검색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1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1338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검색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 화면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 이름 또는 집주소 입력 시 해당 조건에 맞는 아파트 리스트 노출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취급불가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지역 또는 아파트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빌라 인 경우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74892" y="1268760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 대출 한도 조회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6247" y="1988840"/>
            <a:ext cx="3096344" cy="9361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68133" y="20769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200263" y="2395874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아파트 이름 또는 집주소를 입력해주세요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0366" y="155297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주소만으로 예상 대출 한도를 확인해보세요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신용 점수에 영향을 주지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683568" y="3365325"/>
            <a:ext cx="3096344" cy="280148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4842" y="35129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827584" y="3772359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 smtClean="0">
                <a:solidFill>
                  <a:schemeClr val="tx1"/>
                </a:solidFill>
              </a:rPr>
              <a:t>리센츠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b="24360"/>
          <a:stretch/>
        </p:blipFill>
        <p:spPr>
          <a:xfrm>
            <a:off x="829389" y="4115594"/>
            <a:ext cx="2806507" cy="1907201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3932858" y="3365325"/>
            <a:ext cx="3096344" cy="12158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014132" y="35129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4076874" y="3772359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무궁화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rcRect b="84393"/>
          <a:stretch/>
        </p:blipFill>
        <p:spPr>
          <a:xfrm>
            <a:off x="4078679" y="4115595"/>
            <a:ext cx="2806507" cy="393526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3932858" y="4728730"/>
            <a:ext cx="3096344" cy="14380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014132" y="48763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4076874" y="5135764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무궁화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65555" y="565346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한도 조회가 불가한 주소입니다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불편을 드려 죄송합니다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67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451248" y="1327688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6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34591" y="336532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69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739275" y="336532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3-1</a:t>
            </a:r>
            <a:endParaRPr lang="ko-KR" altLang="en-US" sz="800" b="1" dirty="0"/>
          </a:p>
        </p:txBody>
      </p:sp>
      <p:sp>
        <p:nvSpPr>
          <p:cNvPr id="3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738051" y="490192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3-2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439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주소 검색 </a:t>
            </a:r>
            <a:r>
              <a:rPr lang="en-US" altLang="ko-KR" sz="900" dirty="0">
                <a:latin typeface="굴림" charset="-127"/>
                <a:ea typeface="굴림" charset="-127"/>
              </a:rPr>
              <a:t>2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91208"/>
              </p:ext>
            </p:extLst>
          </p:nvPr>
        </p:nvGraphicFramePr>
        <p:xfrm>
          <a:off x="7222406" y="747456"/>
          <a:ext cx="1921594" cy="3716376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 선택 시 동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 여부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네 선택 시 부부 또는 공동소유 체크 영역 추가 생성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아니오 선택 시 </a:t>
                      </a:r>
                      <a:r>
                        <a:rPr lang="ko-KR" altLang="en-US" sz="800" baseline="0" dirty="0" err="1" smtClean="0"/>
                        <a:t>얼럿</a:t>
                      </a:r>
                      <a:r>
                        <a:rPr lang="ko-KR" altLang="en-US" sz="800" baseline="0" dirty="0" smtClean="0"/>
                        <a:t> 처리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본인 소유 부동산만 대출이 가능합니다</a:t>
                      </a:r>
                      <a:r>
                        <a:rPr lang="en-US" altLang="ko-KR" sz="800" baseline="0" dirty="0" smtClean="0"/>
                        <a:t>.’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 선택 시 금액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아니오 선택 시 </a:t>
                      </a:r>
                      <a:r>
                        <a:rPr lang="ko-KR" altLang="en-US" sz="800" baseline="0" dirty="0" err="1" smtClean="0"/>
                        <a:t>얼럿</a:t>
                      </a:r>
                      <a:r>
                        <a:rPr lang="ko-KR" altLang="en-US" sz="800" baseline="0" dirty="0" smtClean="0"/>
                        <a:t> 처리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- ‘</a:t>
                      </a:r>
                      <a:r>
                        <a:rPr lang="ko-KR" altLang="en-US" sz="800" baseline="0" dirty="0" smtClean="0"/>
                        <a:t>본인 거주 부동산만 대출이 가능합니다</a:t>
                      </a:r>
                      <a:r>
                        <a:rPr lang="en-US" altLang="ko-KR" sz="800" baseline="0" dirty="0" smtClean="0"/>
                        <a:t>.’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74892" y="1268760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 대출 한도 조회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80366" y="155297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주소만으로 예상 대출 한도를 확인해보세요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신용 점수에 영향을 주지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2068133" y="1988839"/>
            <a:ext cx="3096344" cy="33843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49407" y="21364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212149" y="2395874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 smtClean="0">
                <a:solidFill>
                  <a:schemeClr val="tx1"/>
                </a:solidFill>
              </a:rPr>
              <a:t>리센츠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9407" y="286242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상세 주소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212149" y="3121855"/>
            <a:ext cx="1350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69896" y="3121855"/>
            <a:ext cx="1350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9407" y="35268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공급면적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212149" y="3786255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면적 선택    ▽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81423" y="5481228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한도 조회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4278288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본인 소유 부동산인가요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3851920" y="4270475"/>
            <a:ext cx="43087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76916" y="4270432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59793" y="289160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4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34114" y="430311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123728" y="4640708"/>
            <a:ext cx="15872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부동산 대출이 있으신가요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3851920" y="4632895"/>
            <a:ext cx="43087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916" y="4632852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4018" y="4995272"/>
            <a:ext cx="1316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본인이 </a:t>
            </a:r>
            <a:r>
              <a:rPr lang="ko-KR" altLang="en-US" sz="900" dirty="0" err="1" smtClean="0"/>
              <a:t>거주하시나요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56" name="직사각형 55"/>
          <p:cNvSpPr/>
          <p:nvPr/>
        </p:nvSpPr>
        <p:spPr>
          <a:xfrm>
            <a:off x="3851920" y="4987459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77206" y="4987416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72961" y="4640708"/>
            <a:ext cx="3045086" cy="12241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2961" y="5292388"/>
            <a:ext cx="15872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부동산 대출이 있으신가요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7201153" y="5284575"/>
            <a:ext cx="430874" cy="238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726149" y="5284532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2961" y="5556396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금액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7201153" y="5581668"/>
            <a:ext cx="1168541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26828" y="463896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7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26892" y="4984624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477209" y="4704029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본인 소유 부동산인가요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7205401" y="4696216"/>
            <a:ext cx="430874" cy="238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30397" y="4696173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77209" y="4968037"/>
            <a:ext cx="15872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부부 또는 공동소유인가요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7201933" y="4992179"/>
            <a:ext cx="43087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726929" y="4992136"/>
            <a:ext cx="643545" cy="238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예상 한도 조회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72372"/>
              </p:ext>
            </p:extLst>
          </p:nvPr>
        </p:nvGraphicFramePr>
        <p:xfrm>
          <a:off x="7222406" y="747456"/>
          <a:ext cx="1921594" cy="3594456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 조회 화면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회원이 선택한 아파트 정보 표시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 기준으로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 대출한도 표시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희망 대출금액은 최소 </a:t>
                      </a:r>
                      <a:r>
                        <a:rPr lang="en-US" altLang="ko-KR" sz="800" baseline="0" dirty="0" smtClean="0"/>
                        <a:t>1,000</a:t>
                      </a:r>
                      <a:r>
                        <a:rPr lang="ko-KR" altLang="en-US" sz="800" baseline="0" dirty="0" smtClean="0"/>
                        <a:t>만원 이상 입력 필수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1,000</a:t>
                      </a:r>
                      <a:r>
                        <a:rPr lang="ko-KR" altLang="en-US" sz="800" baseline="0" dirty="0" smtClean="0"/>
                        <a:t>만원 미만 입력 시 </a:t>
                      </a:r>
                      <a:r>
                        <a:rPr lang="ko-KR" altLang="en-US" sz="800" baseline="0" dirty="0" err="1" smtClean="0"/>
                        <a:t>얼럿</a:t>
                      </a:r>
                      <a:r>
                        <a:rPr lang="ko-KR" altLang="en-US" sz="800" baseline="0" dirty="0" smtClean="0"/>
                        <a:t> 문구 노출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최대 대출한도 초과 입력 불가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 대출금액 입력 시 예상 금리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예상이자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이용료율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이용료 계산하여 반영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입력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필수값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기재된 경우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74892" y="1268760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 대출 한도 조회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80366" y="155297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주소만으로 예상 대출 한도를 확인해보세요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신용 점수에 영향을 주지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2068133" y="1988840"/>
            <a:ext cx="3096344" cy="28083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49407" y="213644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서울 송파구 잠실동 </a:t>
            </a:r>
            <a:r>
              <a:rPr lang="en-US" altLang="ko-KR" sz="900" dirty="0" smtClean="0"/>
              <a:t>22 </a:t>
            </a:r>
            <a:r>
              <a:rPr lang="ko-KR" altLang="en-US" sz="900" dirty="0" err="1" smtClean="0"/>
              <a:t>리센츠</a:t>
            </a:r>
            <a:r>
              <a:rPr lang="ko-KR" altLang="en-US" sz="900" dirty="0" smtClean="0"/>
              <a:t> 아파트</a:t>
            </a:r>
            <a:endParaRPr lang="en-US" altLang="ko-KR" sz="900" dirty="0" smtClean="0"/>
          </a:p>
          <a:p>
            <a:r>
              <a:rPr lang="en-US" altLang="ko-KR" sz="900" dirty="0" smtClean="0"/>
              <a:t>201</a:t>
            </a:r>
            <a:r>
              <a:rPr lang="ko-KR" altLang="en-US" sz="900" dirty="0" smtClean="0"/>
              <a:t>동 </a:t>
            </a:r>
            <a:r>
              <a:rPr lang="en-US" altLang="ko-KR" sz="900" dirty="0" smtClean="0"/>
              <a:t>501</a:t>
            </a:r>
            <a:r>
              <a:rPr lang="ko-KR" altLang="en-US" sz="900" dirty="0" smtClean="0"/>
              <a:t>호 </a:t>
            </a:r>
            <a:r>
              <a:rPr lang="en-US" altLang="ko-KR" sz="900" dirty="0" smtClean="0"/>
              <a:t>42C</a:t>
            </a:r>
            <a:r>
              <a:rPr lang="ko-KR" altLang="en-US" sz="900" dirty="0" smtClean="0"/>
              <a:t>㎡ </a:t>
            </a:r>
            <a:r>
              <a:rPr lang="en-US" altLang="ko-KR" sz="900" dirty="0" smtClean="0"/>
              <a:t>(12</a:t>
            </a:r>
            <a:r>
              <a:rPr lang="ko-KR" altLang="en-US" sz="900" dirty="0" smtClean="0"/>
              <a:t>평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981423" y="4869160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대출신청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9407" y="265337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최대 대출 한도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149407" y="293623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희망 대출금액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067944" y="2653376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smtClean="0"/>
              <a:t>1,277,000,000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1437" y="335699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0.0%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9407" y="335699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예상 대출금리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149406" y="4365104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조회하신 대출 조건과 대출 가능 여부는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심사과정에서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차이가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있을 수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9632" y="3212976"/>
            <a:ext cx="1774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최소 희망 대출금액은 </a:t>
            </a:r>
            <a:r>
              <a:rPr lang="en-US" altLang="ko-KR" sz="700" dirty="0" smtClean="0">
                <a:solidFill>
                  <a:srgbClr val="FF0000"/>
                </a:solidFill>
              </a:rPr>
              <a:t>1,000</a:t>
            </a:r>
            <a:r>
              <a:rPr lang="ko-KR" altLang="en-US" sz="700" dirty="0" smtClean="0">
                <a:solidFill>
                  <a:srgbClr val="FF0000"/>
                </a:solidFill>
              </a:rPr>
              <a:t>만원입니다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5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59792" y="2216360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6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59792" y="2662668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6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64107" y="295903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6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59792" y="339114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65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507428" y="494494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3577029" y="2908499"/>
            <a:ext cx="1477952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금액을 입력해주세요  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만원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92587" y="359549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155905" y="359549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월 </a:t>
            </a:r>
            <a:r>
              <a:rPr lang="ko-KR" altLang="en-US" sz="900" dirty="0" err="1" smtClean="0"/>
              <a:t>예상이자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657935" y="380613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0.0%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2155905" y="380613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플랫폼 </a:t>
            </a:r>
            <a:r>
              <a:rPr lang="ko-KR" altLang="en-US" sz="900" dirty="0" err="1" smtClean="0"/>
              <a:t>이용료율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4799085" y="40446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2162403" y="404463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플랫폼 이용료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204808" y="117209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안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103948</TotalTime>
  <Words>2327</Words>
  <Application>Microsoft Office PowerPoint</Application>
  <PresentationFormat>화면 슬라이드 쇼(4:3)</PresentationFormat>
  <Paragraphs>854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</dc:creator>
  <cp:lastModifiedBy>leesanggyu</cp:lastModifiedBy>
  <cp:revision>1118</cp:revision>
  <cp:lastPrinted>2022-06-14T09:11:38Z</cp:lastPrinted>
  <dcterms:created xsi:type="dcterms:W3CDTF">2016-09-15T05:56:30Z</dcterms:created>
  <dcterms:modified xsi:type="dcterms:W3CDTF">2024-06-10T08:57:08Z</dcterms:modified>
</cp:coreProperties>
</file>