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435" r:id="rId3"/>
    <p:sldId id="459" r:id="rId4"/>
    <p:sldId id="422" r:id="rId5"/>
    <p:sldId id="433" r:id="rId6"/>
    <p:sldId id="452" r:id="rId7"/>
    <p:sldId id="423" r:id="rId8"/>
    <p:sldId id="424" r:id="rId9"/>
    <p:sldId id="425" r:id="rId10"/>
    <p:sldId id="454" r:id="rId11"/>
    <p:sldId id="427" r:id="rId12"/>
    <p:sldId id="455" r:id="rId13"/>
    <p:sldId id="446" r:id="rId14"/>
    <p:sldId id="453" r:id="rId15"/>
    <p:sldId id="431" r:id="rId16"/>
    <p:sldId id="449" r:id="rId17"/>
    <p:sldId id="456" r:id="rId18"/>
    <p:sldId id="457" r:id="rId19"/>
    <p:sldId id="458" r:id="rId20"/>
    <p:sldId id="437" r:id="rId21"/>
    <p:sldId id="451" r:id="rId22"/>
    <p:sldId id="450" r:id="rId2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3BC9FA8-2B72-4B4C-AA74-03E01F29C0E9}">
          <p14:sldIdLst>
            <p14:sldId id="256"/>
            <p14:sldId id="435"/>
            <p14:sldId id="459"/>
            <p14:sldId id="422"/>
          </p14:sldIdLst>
        </p14:section>
        <p14:section name="한도 조회 시 본인인증 필수" id="{2B879956-87F5-48BF-B142-772B578DA702}">
          <p14:sldIdLst>
            <p14:sldId id="433"/>
            <p14:sldId id="452"/>
          </p14:sldIdLst>
        </p14:section>
        <p14:section name="한도 조회" id="{2A1B433B-666B-44F8-93FC-DDEB0F8983DF}">
          <p14:sldIdLst>
            <p14:sldId id="423"/>
            <p14:sldId id="424"/>
            <p14:sldId id="425"/>
            <p14:sldId id="454"/>
          </p14:sldIdLst>
        </p14:section>
        <p14:section name="신청서 작성 및 서류 첨부" id="{3010CBA7-9238-4826-918D-E754C59C64C5}">
          <p14:sldIdLst>
            <p14:sldId id="427"/>
            <p14:sldId id="455"/>
            <p14:sldId id="446"/>
          </p14:sldIdLst>
        </p14:section>
        <p14:section name="대출신청내역 확인" id="{44BCFF3B-7DC9-4C99-B615-E260AB3895DA}">
          <p14:sldIdLst>
            <p14:sldId id="453"/>
            <p14:sldId id="431"/>
            <p14:sldId id="449"/>
          </p14:sldIdLst>
        </p14:section>
        <p14:section name="회원가입 및 본인확인" id="{FE56ED9C-20F3-44DC-9096-3DF95FD77B88}">
          <p14:sldIdLst>
            <p14:sldId id="456"/>
            <p14:sldId id="457"/>
            <p14:sldId id="458"/>
            <p14:sldId id="437"/>
            <p14:sldId id="451"/>
            <p14:sldId id="4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504D"/>
    <a:srgbClr val="00B0F0"/>
    <a:srgbClr val="9BBB59"/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56" autoAdjust="0"/>
  </p:normalViewPr>
  <p:slideViewPr>
    <p:cSldViewPr>
      <p:cViewPr varScale="1">
        <p:scale>
          <a:sx n="120" d="100"/>
          <a:sy n="120" d="100"/>
        </p:scale>
        <p:origin x="126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AB7D8-68C5-47D9-BE85-6084DE3E90C6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26DBF-E94A-4B04-8ECD-EBD5F49D1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8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5DAE-FBED-4F7C-A843-F95F795A6AD5}" type="datetime1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-1066800" y="204788"/>
            <a:ext cx="2133600" cy="36512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97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21E0-8F7D-4675-904A-C2C165A2462C}" type="datetime1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71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CD6C-1EAA-4900-8A0D-C70AF031FFFC}" type="datetime1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08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242D-9F8F-483C-B83A-1BE5497B910C}" type="datetime1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504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A460-6C4A-4D41-BDF0-EC785F7C3178}" type="datetime1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4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59A7-5A30-44AD-AA3E-871E604916DD}" type="datetime1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42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DF7AE-539E-4EA2-9421-F80395FEFE2E}" type="datetime1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40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F414-94CB-4361-A17D-FC4FB894D910}" type="datetime1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423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808A-CE6E-4DBA-99D1-EB21AFF5CE1B}" type="datetime1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1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E1F6-44F1-48FF-B81F-6E391397CD40}" type="datetime1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5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257-59F5-4C12-9AEF-55F817B3C0EB}" type="datetime1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2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CE333-667A-4340-9DA2-708F5CE4C009}" type="datetime1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5750-43AA-4479-B115-427C24AA6D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257908" y="558783"/>
            <a:ext cx="794238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2349" tIns="11174" rIns="22349" bIns="11174">
            <a:spAutoFit/>
          </a:bodyPr>
          <a:lstStyle/>
          <a:p>
            <a:pPr algn="just"/>
            <a:r>
              <a:rPr lang="ko-KR" altLang="en-US" sz="1700" b="1" dirty="0" err="1" smtClean="0">
                <a:solidFill>
                  <a:srgbClr val="536579"/>
                </a:solidFill>
                <a:latin typeface="맑은 고딕" pitchFamily="50" charset="-127"/>
                <a:ea typeface="맑은 고딕" pitchFamily="50" charset="-127"/>
              </a:rPr>
              <a:t>주담대</a:t>
            </a:r>
            <a:r>
              <a:rPr lang="ko-KR" altLang="en-US" sz="1700" b="1" dirty="0" smtClean="0">
                <a:solidFill>
                  <a:srgbClr val="536579"/>
                </a:solidFill>
                <a:latin typeface="맑은 고딕" pitchFamily="50" charset="-127"/>
                <a:ea typeface="맑은 고딕" pitchFamily="50" charset="-127"/>
              </a:rPr>
              <a:t> 신청</a:t>
            </a:r>
            <a:r>
              <a:rPr lang="en-US" altLang="ko-KR" sz="1700" b="1" dirty="0" smtClean="0">
                <a:solidFill>
                  <a:srgbClr val="536579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700" b="1" dirty="0" smtClean="0">
                <a:solidFill>
                  <a:srgbClr val="536579"/>
                </a:solidFill>
                <a:latin typeface="맑은 고딕" pitchFamily="50" charset="-127"/>
                <a:ea typeface="맑은 고딕" pitchFamily="50" charset="-127"/>
              </a:rPr>
              <a:t>프론트</a:t>
            </a:r>
            <a:endParaRPr kumimoji="0" lang="en-US" altLang="ko-KR" sz="1700" b="1" dirty="0">
              <a:solidFill>
                <a:srgbClr val="53657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Line 239"/>
          <p:cNvSpPr>
            <a:spLocks noChangeShapeType="1"/>
          </p:cNvSpPr>
          <p:nvPr/>
        </p:nvSpPr>
        <p:spPr bwMode="auto">
          <a:xfrm>
            <a:off x="275492" y="928670"/>
            <a:ext cx="8569569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lIns="56766" tIns="28383" rIns="56766" bIns="28383"/>
          <a:lstStyle/>
          <a:p>
            <a:pPr defTabSz="1031608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6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158452"/>
              </p:ext>
            </p:extLst>
          </p:nvPr>
        </p:nvGraphicFramePr>
        <p:xfrm>
          <a:off x="1152223" y="1916113"/>
          <a:ext cx="6556461" cy="869778"/>
        </p:xfrm>
        <a:graphic>
          <a:graphicData uri="http://schemas.openxmlformats.org/drawingml/2006/table">
            <a:tbl>
              <a:tblPr/>
              <a:tblGrid>
                <a:gridCol w="93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4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Project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주담대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신청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프론트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Solution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0.6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주택담보 대출 신청 페이지 개선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1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Dept.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운영기획팀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Anchor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이상규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2024-05-23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33231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0090"/>
              </p:ext>
            </p:extLst>
          </p:nvPr>
        </p:nvGraphicFramePr>
        <p:xfrm>
          <a:off x="1163946" y="3297240"/>
          <a:ext cx="6556522" cy="3231903"/>
        </p:xfrm>
        <a:graphic>
          <a:graphicData uri="http://schemas.openxmlformats.org/drawingml/2006/table">
            <a:tbl>
              <a:tblPr/>
              <a:tblGrid>
                <a:gridCol w="929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         자</a:t>
                      </a:r>
                    </a:p>
                  </a:txBody>
                  <a:tcPr marL="199385" marR="53169" marT="28800" marB="28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marL="199385" marR="53169" marT="28800" marB="28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</a:p>
                  </a:txBody>
                  <a:tcPr marL="199385" marR="53169" marT="28800" marB="28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5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2024-05-23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최초작성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2024-06-03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 본인인증 최우선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baseline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필수 서류 수동 업로드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2024-06-03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신분증 본인확인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1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 인증 추가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2024-06-07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본인인증 후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한도조회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신청 시 회원가입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 후 신청서 제출 완료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2024-06-13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7p :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 인증 후 계정정보가 있는 경우 로그인 유도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9p :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공동소유 체크 시 취급 불가 안내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10, 11P :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희망금액 입력 후 확인 선택 시 예상금리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이자 계산 표시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14p :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부채금액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신용점수 입력 필드 추가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17p </a:t>
                      </a:r>
                      <a:r>
                        <a:rPr lang="en-US" altLang="ko-KR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900" b="0" i="0" u="none" strike="noStrike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다수 아파트 조회 시 아파트 이름으로 목록 구성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91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2024-06-20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2p~3p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: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순서 변경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 인증 시 분기 케이스 정리</a:t>
                      </a: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6p :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인증 </a:t>
                      </a:r>
                      <a:r>
                        <a:rPr lang="ko-KR" altLang="en-US" sz="900" b="0" i="0" u="none" strike="noStrike" baseline="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케이스별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안내 창</a:t>
                      </a: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9p :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유의사항 추가</a:t>
                      </a: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11p~12p :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신청서 작성 변경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적정성 검사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서류 첨부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17p :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순서 변경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99385" marR="53169" marT="28800" marB="28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71538" y="1625966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Overview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71538" y="3027267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History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예상 한도 조회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034444"/>
              </p:ext>
            </p:extLst>
          </p:nvPr>
        </p:nvGraphicFramePr>
        <p:xfrm>
          <a:off x="7222406" y="747456"/>
          <a:ext cx="1921594" cy="3177834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대출신청 유의사항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981423" y="5337212"/>
            <a:ext cx="1269764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대출신청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068133" y="1313675"/>
            <a:ext cx="3096344" cy="384351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161299" y="1399147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대출신청 유의사항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179881" y="1629979"/>
            <a:ext cx="2849075" cy="320402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179881" y="1661046"/>
            <a:ext cx="11320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필수 구비 서류 안내 </a:t>
            </a:r>
            <a:endParaRPr lang="ko-KR" altLang="en-US" sz="700" dirty="0"/>
          </a:p>
        </p:txBody>
      </p:sp>
      <p:sp>
        <p:nvSpPr>
          <p:cNvPr id="66" name="TextBox 65"/>
          <p:cNvSpPr txBox="1"/>
          <p:nvPr/>
        </p:nvSpPr>
        <p:spPr>
          <a:xfrm>
            <a:off x="2180811" y="1855264"/>
            <a:ext cx="25058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 </a:t>
            </a:r>
            <a:r>
              <a:rPr lang="ko-KR" altLang="en-US" sz="700" dirty="0" smtClean="0"/>
              <a:t>대출 신청 시 필수 구비 서류를 확인하시고 준비해주세요</a:t>
            </a:r>
            <a:endParaRPr lang="en-US" altLang="ko-KR" sz="700" dirty="0" smtClean="0"/>
          </a:p>
          <a:p>
            <a:r>
              <a:rPr lang="en-US" altLang="ko-KR" sz="700" dirty="0"/>
              <a:t> </a:t>
            </a:r>
            <a:r>
              <a:rPr lang="ko-KR" altLang="en-US" sz="700" dirty="0" smtClean="0"/>
              <a:t>필수 구비 서류 누락 시 대출이 </a:t>
            </a:r>
            <a:r>
              <a:rPr lang="ko-KR" altLang="en-US" sz="700" dirty="0" smtClean="0"/>
              <a:t>부결됩니다</a:t>
            </a:r>
            <a:r>
              <a:rPr lang="en-US" altLang="ko-KR" sz="700" dirty="0" smtClean="0"/>
              <a:t>.</a:t>
            </a:r>
          </a:p>
          <a:p>
            <a:endParaRPr lang="en-US" altLang="ko-KR" sz="700" dirty="0" smtClean="0"/>
          </a:p>
          <a:p>
            <a:r>
              <a:rPr lang="en-US" altLang="ko-KR" sz="700" dirty="0" smtClean="0"/>
              <a:t> 1) </a:t>
            </a:r>
            <a:r>
              <a:rPr lang="ko-KR" altLang="en-US" sz="700" dirty="0" smtClean="0"/>
              <a:t>주민등록등본</a:t>
            </a:r>
            <a:endParaRPr lang="en-US" altLang="ko-KR" sz="700" dirty="0" smtClean="0"/>
          </a:p>
          <a:p>
            <a:r>
              <a:rPr lang="en-US" altLang="ko-KR" sz="700" dirty="0"/>
              <a:t> </a:t>
            </a:r>
            <a:r>
              <a:rPr lang="en-US" altLang="ko-KR" sz="700" dirty="0" smtClean="0"/>
              <a:t>2) </a:t>
            </a:r>
            <a:r>
              <a:rPr lang="ko-KR" altLang="en-US" sz="700" dirty="0" smtClean="0"/>
              <a:t>주민등록초본</a:t>
            </a:r>
            <a:endParaRPr lang="en-US" altLang="ko-KR" sz="700" dirty="0" smtClean="0"/>
          </a:p>
          <a:p>
            <a:r>
              <a:rPr lang="en-US" altLang="ko-KR" sz="700" dirty="0" smtClean="0"/>
              <a:t> 3) </a:t>
            </a:r>
            <a:r>
              <a:rPr lang="ko-KR" altLang="en-US" sz="700" dirty="0" smtClean="0"/>
              <a:t>지방세납세증명서</a:t>
            </a:r>
            <a:endParaRPr lang="en-US" altLang="ko-KR" sz="700" dirty="0" smtClean="0"/>
          </a:p>
          <a:p>
            <a:r>
              <a:rPr lang="en-US" altLang="ko-KR" sz="700" dirty="0"/>
              <a:t> </a:t>
            </a:r>
            <a:r>
              <a:rPr lang="en-US" altLang="ko-KR" sz="700" dirty="0" smtClean="0"/>
              <a:t>4) </a:t>
            </a:r>
            <a:r>
              <a:rPr lang="ko-KR" altLang="en-US" sz="700" dirty="0" smtClean="0"/>
              <a:t>국세납세증명서</a:t>
            </a:r>
            <a:endParaRPr lang="en-US" altLang="ko-KR" sz="700" dirty="0" smtClean="0"/>
          </a:p>
          <a:p>
            <a:r>
              <a:rPr lang="en-US" altLang="ko-KR" sz="700" dirty="0"/>
              <a:t> </a:t>
            </a:r>
            <a:r>
              <a:rPr lang="en-US" altLang="ko-KR" sz="700" dirty="0" smtClean="0"/>
              <a:t>5) </a:t>
            </a:r>
            <a:r>
              <a:rPr lang="ko-KR" altLang="en-US" sz="700" dirty="0" smtClean="0"/>
              <a:t>소득금액증명원</a:t>
            </a:r>
            <a:endParaRPr lang="en-US" altLang="ko-KR" sz="700" dirty="0" smtClean="0"/>
          </a:p>
          <a:p>
            <a:r>
              <a:rPr lang="en-US" altLang="ko-KR" sz="700" dirty="0"/>
              <a:t> </a:t>
            </a:r>
            <a:r>
              <a:rPr lang="en-US" altLang="ko-KR" sz="700" dirty="0" smtClean="0"/>
              <a:t>6) </a:t>
            </a:r>
            <a:r>
              <a:rPr lang="ko-KR" altLang="en-US" sz="700" dirty="0" smtClean="0"/>
              <a:t>건강보험 </a:t>
            </a:r>
            <a:r>
              <a:rPr lang="ko-KR" altLang="en-US" sz="700" dirty="0" err="1" smtClean="0"/>
              <a:t>완납증명서</a:t>
            </a:r>
            <a:endParaRPr lang="en-US" altLang="ko-KR" sz="700" dirty="0" smtClean="0"/>
          </a:p>
          <a:p>
            <a:r>
              <a:rPr lang="en-US" altLang="ko-KR" sz="700" dirty="0"/>
              <a:t> </a:t>
            </a:r>
            <a:r>
              <a:rPr lang="en-US" altLang="ko-KR" sz="700" dirty="0" smtClean="0"/>
              <a:t>7) </a:t>
            </a:r>
            <a:r>
              <a:rPr lang="ko-KR" altLang="en-US" sz="700" dirty="0" smtClean="0"/>
              <a:t>건강보험 자격득실확인서</a:t>
            </a:r>
            <a:endParaRPr lang="en-US" altLang="ko-KR" sz="7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2180810" y="2996952"/>
            <a:ext cx="27286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2. </a:t>
            </a:r>
            <a:r>
              <a:rPr lang="ko-KR" altLang="en-US" sz="700" dirty="0" smtClean="0"/>
              <a:t>대출상품 이용 시 신용등급 또는 개인신용평점이 하락할 수</a:t>
            </a:r>
            <a:endParaRPr lang="en-US" altLang="ko-KR" sz="700" dirty="0" smtClean="0"/>
          </a:p>
          <a:p>
            <a:r>
              <a:rPr lang="ko-KR" altLang="en-US" sz="700" dirty="0" smtClean="0"/>
              <a:t>있습니다</a:t>
            </a:r>
            <a:r>
              <a:rPr lang="en-US" altLang="ko-KR" sz="700" dirty="0" smtClean="0"/>
              <a:t>.</a:t>
            </a:r>
          </a:p>
          <a:p>
            <a:endParaRPr lang="en-US" altLang="ko-KR" sz="700" dirty="0"/>
          </a:p>
          <a:p>
            <a:r>
              <a:rPr lang="en-US" altLang="ko-KR" sz="700" dirty="0" smtClean="0"/>
              <a:t>3. </a:t>
            </a:r>
            <a:r>
              <a:rPr lang="ko-KR" altLang="en-US" sz="700" dirty="0" smtClean="0"/>
              <a:t>과도한 채무 발생 시 신용등급 또는 개인신용평점 하락으로</a:t>
            </a:r>
            <a:endParaRPr lang="en-US" altLang="ko-KR" sz="700" dirty="0" smtClean="0"/>
          </a:p>
          <a:p>
            <a:r>
              <a:rPr lang="ko-KR" altLang="en-US" sz="700" dirty="0" smtClean="0"/>
              <a:t>금융거래의 제약 또는 불이익이 발생할 수 있습니다</a:t>
            </a:r>
            <a:r>
              <a:rPr lang="en-US" altLang="ko-KR" sz="700" dirty="0" smtClean="0"/>
              <a:t>.</a:t>
            </a:r>
          </a:p>
          <a:p>
            <a:endParaRPr lang="en-US" altLang="ko-KR" sz="700" dirty="0"/>
          </a:p>
          <a:p>
            <a:r>
              <a:rPr lang="en-US" altLang="ko-KR" sz="700" dirty="0" smtClean="0"/>
              <a:t>4. </a:t>
            </a:r>
            <a:r>
              <a:rPr lang="ko-KR" altLang="en-US" sz="700" dirty="0" smtClean="0"/>
              <a:t>본 대출은 주택에 대한 근저당권을 담보로 실행되며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원리금</a:t>
            </a:r>
            <a:endParaRPr lang="en-US" altLang="ko-KR" sz="700" dirty="0" smtClean="0"/>
          </a:p>
          <a:p>
            <a:r>
              <a:rPr lang="ko-KR" altLang="en-US" sz="700" dirty="0" smtClean="0"/>
              <a:t>상환이 지연될 경우 주택에 대한 소유권을 상실할 수 있습니다</a:t>
            </a:r>
            <a:r>
              <a:rPr lang="en-US" altLang="ko-KR" sz="700" dirty="0" smtClean="0"/>
              <a:t>.</a:t>
            </a:r>
            <a:endParaRPr lang="en-US" altLang="ko-KR" sz="700" dirty="0"/>
          </a:p>
          <a:p>
            <a:endParaRPr lang="en-US" altLang="ko-KR" sz="700" dirty="0" smtClean="0"/>
          </a:p>
          <a:p>
            <a:r>
              <a:rPr lang="en-US" altLang="ko-KR" sz="700" dirty="0" smtClean="0"/>
              <a:t>5. </a:t>
            </a:r>
            <a:r>
              <a:rPr lang="ko-KR" altLang="en-US" sz="700" dirty="0" err="1" smtClean="0"/>
              <a:t>연체발생</a:t>
            </a:r>
            <a:r>
              <a:rPr lang="ko-KR" altLang="en-US" sz="700" dirty="0" smtClean="0"/>
              <a:t> 시 계약만료 전 모든 원리금을 변제해야 할 의무가 </a:t>
            </a:r>
            <a:endParaRPr lang="en-US" altLang="ko-KR" sz="700" dirty="0" smtClean="0"/>
          </a:p>
          <a:p>
            <a:r>
              <a:rPr lang="ko-KR" altLang="en-US" sz="700" dirty="0" smtClean="0"/>
              <a:t>발생할 수 있습니다</a:t>
            </a:r>
            <a:r>
              <a:rPr lang="en-US" altLang="ko-KR" sz="700" dirty="0" smtClean="0"/>
              <a:t>.</a:t>
            </a:r>
          </a:p>
          <a:p>
            <a:endParaRPr lang="en-US" altLang="ko-KR" sz="700" dirty="0"/>
          </a:p>
          <a:p>
            <a:r>
              <a:rPr lang="en-US" altLang="ko-KR" sz="700" dirty="0" smtClean="0"/>
              <a:t>6. </a:t>
            </a:r>
            <a:r>
              <a:rPr lang="ko-KR" altLang="en-US" sz="700" dirty="0" smtClean="0"/>
              <a:t>대출 상품에 대한 충분한 사전 설명을 받을 권리가 있으며</a:t>
            </a:r>
            <a:r>
              <a:rPr lang="en-US" altLang="ko-KR" sz="700" dirty="0" smtClean="0"/>
              <a:t>,</a:t>
            </a:r>
          </a:p>
          <a:p>
            <a:r>
              <a:rPr lang="ko-KR" altLang="en-US" sz="700" dirty="0" smtClean="0"/>
              <a:t>설명을 이해한 후 거래하시기 바랍니다</a:t>
            </a:r>
            <a:r>
              <a:rPr lang="en-US" altLang="ko-KR" sz="700" dirty="0" smtClean="0"/>
              <a:t>.</a:t>
            </a:r>
          </a:p>
          <a:p>
            <a:endParaRPr lang="en-US" altLang="ko-KR" sz="700" dirty="0"/>
          </a:p>
          <a:p>
            <a:r>
              <a:rPr lang="en-US" altLang="ko-KR" sz="700" dirty="0" smtClean="0"/>
              <a:t>7. </a:t>
            </a:r>
            <a:r>
              <a:rPr lang="ko-KR" altLang="en-US" sz="700" dirty="0" smtClean="0"/>
              <a:t>대출 계약 전 </a:t>
            </a:r>
            <a:r>
              <a:rPr lang="ko-KR" altLang="en-US" sz="700" dirty="0" err="1" smtClean="0"/>
              <a:t>대출약정서</a:t>
            </a:r>
            <a:r>
              <a:rPr lang="ko-KR" altLang="en-US" sz="700" dirty="0" smtClean="0"/>
              <a:t> 및 약관을 반드시 확인해주세요</a:t>
            </a:r>
            <a:r>
              <a:rPr lang="en-US" altLang="ko-KR" sz="700" dirty="0" smtClean="0"/>
              <a:t>,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79881" y="4885129"/>
            <a:ext cx="16466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□ 유의사항을 모두 확인하였습니다</a:t>
            </a:r>
            <a:r>
              <a:rPr lang="en-US" altLang="ko-KR" sz="700" dirty="0" smtClean="0"/>
              <a:t>.</a:t>
            </a:r>
          </a:p>
        </p:txBody>
      </p:sp>
      <p:sp>
        <p:nvSpPr>
          <p:cNvPr id="69" name="오각형 68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794403" y="1432939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70" name="직사각형 69"/>
          <p:cNvSpPr/>
          <p:nvPr/>
        </p:nvSpPr>
        <p:spPr>
          <a:xfrm>
            <a:off x="4916138" y="1629977"/>
            <a:ext cx="108000" cy="3204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920350" y="1629977"/>
            <a:ext cx="108000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4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신청서 작성 </a:t>
            </a:r>
            <a:r>
              <a:rPr lang="en-US" altLang="ko-KR" sz="900" dirty="0">
                <a:latin typeface="굴림" charset="-127"/>
                <a:ea typeface="굴림" charset="-127"/>
              </a:rPr>
              <a:t>1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539393"/>
              </p:ext>
            </p:extLst>
          </p:nvPr>
        </p:nvGraphicFramePr>
        <p:xfrm>
          <a:off x="7222406" y="747456"/>
          <a:ext cx="1921594" cy="5031012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신청 서 작성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적합성 적정성 확인서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구비서류 제출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err="1" smtClean="0"/>
                        <a:t>대출목적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가계자금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대환자금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사업자금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경매취하자금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매매자금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경락자금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전세퇴거자금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자본확보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기타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대출 </a:t>
                      </a:r>
                      <a:r>
                        <a:rPr lang="ko-KR" altLang="en-US" sz="800" baseline="0" dirty="0" err="1" smtClean="0"/>
                        <a:t>변제방법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근로소득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사업소득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임대소득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연금소득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기타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err="1" smtClean="0"/>
                        <a:t>연소득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800" baseline="0" dirty="0" smtClean="0"/>
                        <a:t>5</a:t>
                      </a:r>
                      <a:r>
                        <a:rPr lang="ko-KR" altLang="en-US" sz="800" baseline="0" dirty="0" smtClean="0"/>
                        <a:t>백만원 이하</a:t>
                      </a:r>
                      <a:r>
                        <a:rPr lang="en-US" altLang="ko-KR" sz="800" baseline="0" dirty="0" smtClean="0"/>
                        <a:t>, 5</a:t>
                      </a:r>
                      <a:r>
                        <a:rPr lang="ko-KR" altLang="en-US" sz="800" baseline="0" dirty="0" smtClean="0"/>
                        <a:t>백만원 이상 </a:t>
                      </a:r>
                      <a:r>
                        <a:rPr lang="en-US" altLang="ko-KR" sz="800" baseline="0" dirty="0" smtClean="0"/>
                        <a:t>5</a:t>
                      </a:r>
                      <a:r>
                        <a:rPr lang="ko-KR" altLang="en-US" sz="800" baseline="0" dirty="0" smtClean="0"/>
                        <a:t>천만원 미만</a:t>
                      </a:r>
                      <a:r>
                        <a:rPr lang="en-US" altLang="ko-KR" sz="800" baseline="0" dirty="0" smtClean="0"/>
                        <a:t>, 5</a:t>
                      </a:r>
                      <a:r>
                        <a:rPr lang="ko-KR" altLang="en-US" sz="800" baseline="0" dirty="0" err="1" smtClean="0"/>
                        <a:t>천마원</a:t>
                      </a:r>
                      <a:r>
                        <a:rPr lang="ko-KR" altLang="en-US" sz="800" baseline="0" dirty="0" smtClean="0"/>
                        <a:t> 이상 </a:t>
                      </a:r>
                      <a:r>
                        <a:rPr lang="en-US" altLang="ko-KR" sz="800" baseline="0" dirty="0" smtClean="0"/>
                        <a:t>1</a:t>
                      </a:r>
                      <a:r>
                        <a:rPr lang="ko-KR" altLang="en-US" sz="800" baseline="0" dirty="0" smtClean="0"/>
                        <a:t>억원 미만</a:t>
                      </a:r>
                      <a:r>
                        <a:rPr lang="en-US" altLang="ko-KR" sz="800" baseline="0" dirty="0" smtClean="0"/>
                        <a:t>, 1</a:t>
                      </a:r>
                      <a:r>
                        <a:rPr lang="ko-KR" altLang="en-US" sz="800" baseline="0" dirty="0" smtClean="0"/>
                        <a:t>억원 이상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총 자산규모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순자산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baseline="0" dirty="0" smtClean="0"/>
                        <a:t>1</a:t>
                      </a:r>
                      <a:r>
                        <a:rPr lang="ko-KR" altLang="en-US" sz="800" baseline="0" dirty="0" smtClean="0"/>
                        <a:t>억원 미만</a:t>
                      </a:r>
                      <a:r>
                        <a:rPr lang="en-US" altLang="ko-KR" sz="800" baseline="0" dirty="0" smtClean="0"/>
                        <a:t>, 1</a:t>
                      </a:r>
                      <a:r>
                        <a:rPr lang="ko-KR" altLang="en-US" sz="800" baseline="0" dirty="0" smtClean="0"/>
                        <a:t>억원 이상</a:t>
                      </a:r>
                      <a:r>
                        <a:rPr lang="en-US" altLang="ko-KR" sz="800" baseline="0" dirty="0" smtClean="0"/>
                        <a:t> 5</a:t>
                      </a:r>
                      <a:r>
                        <a:rPr lang="ko-KR" altLang="en-US" sz="800" baseline="0" dirty="0" smtClean="0"/>
                        <a:t>억원 미만</a:t>
                      </a:r>
                      <a:r>
                        <a:rPr lang="en-US" altLang="ko-KR" sz="800" baseline="0" dirty="0" smtClean="0"/>
                        <a:t>, 5</a:t>
                      </a:r>
                      <a:r>
                        <a:rPr lang="ko-KR" altLang="en-US" sz="800" baseline="0" dirty="0" smtClean="0"/>
                        <a:t>억원 이상 </a:t>
                      </a:r>
                      <a:r>
                        <a:rPr lang="en-US" altLang="ko-KR" sz="800" baseline="0" dirty="0" smtClean="0"/>
                        <a:t>10</a:t>
                      </a:r>
                      <a:r>
                        <a:rPr lang="ko-KR" altLang="en-US" sz="800" baseline="0" dirty="0" smtClean="0"/>
                        <a:t>억원 미만</a:t>
                      </a:r>
                      <a:r>
                        <a:rPr lang="en-US" altLang="ko-KR" sz="800" baseline="0" dirty="0" smtClean="0"/>
                        <a:t>, 10</a:t>
                      </a:r>
                      <a:r>
                        <a:rPr lang="ko-KR" altLang="en-US" sz="800" baseline="0" dirty="0" smtClean="0"/>
                        <a:t>억원 이상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부채 규모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800" baseline="0" dirty="0" smtClean="0"/>
                        <a:t>1</a:t>
                      </a:r>
                      <a:r>
                        <a:rPr lang="ko-KR" altLang="en-US" sz="800" baseline="0" dirty="0" smtClean="0"/>
                        <a:t>천만원 미만</a:t>
                      </a:r>
                      <a:r>
                        <a:rPr lang="en-US" altLang="ko-KR" sz="800" baseline="0" dirty="0" smtClean="0"/>
                        <a:t>, 1</a:t>
                      </a:r>
                      <a:r>
                        <a:rPr lang="ko-KR" altLang="en-US" sz="800" baseline="0" dirty="0" smtClean="0"/>
                        <a:t>천만원 이상 </a:t>
                      </a:r>
                      <a:r>
                        <a:rPr lang="en-US" altLang="ko-KR" sz="800" baseline="0" dirty="0" smtClean="0"/>
                        <a:t>1</a:t>
                      </a:r>
                      <a:r>
                        <a:rPr lang="ko-KR" altLang="en-US" sz="800" baseline="0" dirty="0" smtClean="0"/>
                        <a:t>억원 미만</a:t>
                      </a:r>
                      <a:r>
                        <a:rPr lang="en-US" altLang="ko-KR" sz="800" baseline="0" dirty="0" smtClean="0"/>
                        <a:t>, 1</a:t>
                      </a:r>
                      <a:r>
                        <a:rPr lang="ko-KR" altLang="en-US" sz="800" baseline="0" dirty="0" smtClean="0"/>
                        <a:t>억원 이상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신용점수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800" baseline="0" dirty="0" smtClean="0"/>
                        <a:t>946~1000, 906~945, 871~905, 801~870, 741~800, 726~740, 666~725, 351~665, 350</a:t>
                      </a:r>
                      <a:r>
                        <a:rPr lang="ko-KR" altLang="en-US" sz="800" baseline="0" dirty="0" smtClean="0"/>
                        <a:t>미만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고정 </a:t>
                      </a:r>
                      <a:r>
                        <a:rPr lang="ko-KR" altLang="en-US" sz="800" baseline="0" dirty="0" err="1" smtClean="0"/>
                        <a:t>지출비용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연간 소득을 초과하지 않음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연간 소들을 </a:t>
                      </a:r>
                      <a:r>
                        <a:rPr lang="ko-KR" altLang="en-US" sz="800" baseline="0" dirty="0" smtClean="0"/>
                        <a:t>초과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필드값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 시 활성화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다음 선택 시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임시저장</a:t>
                      </a:r>
                      <a:endParaRPr lang="en-US" altLang="ko-KR" sz="800" b="0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2837222" y="1268760"/>
            <a:ext cx="1534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주택담보대출 신청서 작성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3417392" y="1503023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1</a:t>
            </a:r>
            <a:r>
              <a:rPr lang="en-US" altLang="ko-KR" sz="900" dirty="0" smtClean="0"/>
              <a:t>/2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2051720" y="1772815"/>
            <a:ext cx="3096344" cy="417646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47297" y="2483734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대출 목적</a:t>
            </a:r>
            <a:endParaRPr lang="ko-KR" altLang="en-US" sz="900" dirty="0"/>
          </a:p>
        </p:txBody>
      </p:sp>
      <p:sp>
        <p:nvSpPr>
          <p:cNvPr id="106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3014285" y="1531329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108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655045" y="2492896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52" name="직사각형 51"/>
          <p:cNvSpPr/>
          <p:nvPr/>
        </p:nvSpPr>
        <p:spPr>
          <a:xfrm>
            <a:off x="2137705" y="2715957"/>
            <a:ext cx="2895675" cy="23288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선택                                                            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▽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47692" y="1783923"/>
            <a:ext cx="2313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/>
              <a:t>적합성</a:t>
            </a:r>
            <a:r>
              <a:rPr lang="ko-KR" altLang="en-US" sz="7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〮적정성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확인서</a:t>
            </a:r>
            <a:endParaRPr lang="en-US" altLang="ko-KR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금융소비자 보호에 관한 법률</a:t>
            </a:r>
            <a:endParaRPr lang="en-US" altLang="ko-KR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 및 제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조에 따라 확인합니다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허위로 답변을 하는 경우 대출이 부결될 수 있습니다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/>
          </a:p>
        </p:txBody>
      </p:sp>
      <p:sp>
        <p:nvSpPr>
          <p:cNvPr id="67" name="TextBox 66"/>
          <p:cNvSpPr txBox="1"/>
          <p:nvPr/>
        </p:nvSpPr>
        <p:spPr>
          <a:xfrm>
            <a:off x="2047297" y="2952014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대출 변제 방법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2137705" y="3184237"/>
            <a:ext cx="2895675" cy="23288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선택                                                            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▽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47297" y="342292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연소득</a:t>
            </a:r>
            <a:endParaRPr lang="ko-KR" altLang="en-US" sz="900" dirty="0"/>
          </a:p>
        </p:txBody>
      </p:sp>
      <p:sp>
        <p:nvSpPr>
          <p:cNvPr id="70" name="직사각형 69"/>
          <p:cNvSpPr/>
          <p:nvPr/>
        </p:nvSpPr>
        <p:spPr>
          <a:xfrm>
            <a:off x="2137705" y="3655147"/>
            <a:ext cx="2895675" cy="23288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선택                                                            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▽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47297" y="3891204"/>
            <a:ext cx="12186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총 자산규모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순자산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2137705" y="4123427"/>
            <a:ext cx="2895675" cy="23288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선택                                                            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▽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47297" y="436056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부채 규모</a:t>
            </a:r>
            <a:endParaRPr lang="ko-KR" altLang="en-US" sz="900" dirty="0"/>
          </a:p>
        </p:txBody>
      </p:sp>
      <p:sp>
        <p:nvSpPr>
          <p:cNvPr id="83" name="직사각형 82"/>
          <p:cNvSpPr/>
          <p:nvPr/>
        </p:nvSpPr>
        <p:spPr>
          <a:xfrm>
            <a:off x="2137705" y="4592788"/>
            <a:ext cx="2895675" cy="23288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선택                                                            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▽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047297" y="482383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신용점수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2137705" y="5056055"/>
            <a:ext cx="2895675" cy="23288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선택                                                            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▽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47297" y="528709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고정 </a:t>
            </a:r>
            <a:r>
              <a:rPr lang="ko-KR" altLang="en-US" sz="900" dirty="0" err="1" smtClean="0"/>
              <a:t>지출비용</a:t>
            </a:r>
            <a:endParaRPr lang="ko-KR" altLang="en-US" sz="900" dirty="0"/>
          </a:p>
        </p:txBody>
      </p:sp>
      <p:sp>
        <p:nvSpPr>
          <p:cNvPr id="87" name="직사각형 86"/>
          <p:cNvSpPr/>
          <p:nvPr/>
        </p:nvSpPr>
        <p:spPr>
          <a:xfrm>
            <a:off x="2137705" y="5519322"/>
            <a:ext cx="2895675" cy="23288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선택                                                             </a:t>
            </a:r>
            <a:r>
              <a:rPr lang="ko-KR" altLang="en-US" sz="800" b="1" dirty="0" smtClean="0">
                <a:solidFill>
                  <a:schemeClr val="bg1">
                    <a:lumMod val="50000"/>
                  </a:schemeClr>
                </a:solidFill>
              </a:rPr>
              <a:t>▽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693628" y="6173943"/>
            <a:ext cx="617881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이전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634218" y="6173943"/>
            <a:ext cx="617881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다음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3381008" y="6093296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408175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신청서 작성 </a:t>
            </a:r>
            <a:r>
              <a:rPr lang="en-US" altLang="ko-KR" sz="900" dirty="0">
                <a:latin typeface="굴림" charset="-127"/>
                <a:ea typeface="굴림" charset="-127"/>
              </a:rPr>
              <a:t>2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2837222" y="1268760"/>
            <a:ext cx="1534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주택담보대출 신청서 작성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3417392" y="1503023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</a:t>
            </a:r>
            <a:r>
              <a:rPr lang="en-US" altLang="ko-KR" sz="900" dirty="0" smtClean="0"/>
              <a:t>/2</a:t>
            </a:r>
            <a:endParaRPr lang="ko-KR" altLang="en-US" sz="900" dirty="0"/>
          </a:p>
        </p:txBody>
      </p:sp>
      <p:sp>
        <p:nvSpPr>
          <p:cNvPr id="42" name="직사각형 41"/>
          <p:cNvSpPr/>
          <p:nvPr/>
        </p:nvSpPr>
        <p:spPr>
          <a:xfrm>
            <a:off x="2051720" y="1772814"/>
            <a:ext cx="3096344" cy="381642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699792" y="5841268"/>
            <a:ext cx="617881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이전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8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655045" y="2602284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492579" y="1783923"/>
            <a:ext cx="22236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/>
              <a:t>필수 서류 제출</a:t>
            </a:r>
            <a:endParaRPr lang="en-US" altLang="ko-KR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대출 심사를 위하여</a:t>
            </a:r>
            <a:endParaRPr lang="en-US" altLang="ko-KR" sz="7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서류 목록을 확인 후 서류를 업로드 해주세요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필수 서류가 없는 경우 대출이 부결됩니다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대출 부결 시 제출 서류는 즉시 파기됩니다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97941" y="2600325"/>
            <a:ext cx="1967777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 </a:t>
            </a:r>
            <a:r>
              <a:rPr lang="ko-KR" altLang="en-US" sz="800" dirty="0" smtClean="0"/>
              <a:t>●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주민등록등본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ko-KR" altLang="en-US" sz="800" dirty="0"/>
              <a:t>●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주민등록초본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ko-KR" altLang="en-US" sz="800" dirty="0"/>
              <a:t>●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지방세납세증명서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ko-KR" altLang="en-US" sz="800" dirty="0"/>
              <a:t>●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국세납세증명서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ko-KR" altLang="en-US" sz="800" dirty="0"/>
              <a:t>●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소득금액증명원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ko-KR" altLang="en-US" sz="800" dirty="0"/>
              <a:t>●</a:t>
            </a:r>
            <a:r>
              <a:rPr lang="en-US" altLang="ko-KR" sz="800" dirty="0" smtClean="0"/>
              <a:t> </a:t>
            </a:r>
            <a:r>
              <a:rPr lang="ko-KR" altLang="en-US" sz="800" dirty="0"/>
              <a:t>건강보험 </a:t>
            </a:r>
            <a:r>
              <a:rPr lang="ko-KR" altLang="en-US" sz="800" dirty="0" err="1" smtClean="0"/>
              <a:t>완납증명서</a:t>
            </a:r>
            <a:endParaRPr lang="en-US" altLang="ko-KR" sz="800" dirty="0" smtClean="0"/>
          </a:p>
          <a:p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ko-KR" altLang="en-US" sz="800" dirty="0"/>
              <a:t>●</a:t>
            </a:r>
            <a:r>
              <a:rPr lang="en-US" altLang="ko-KR" sz="800" dirty="0" smtClean="0"/>
              <a:t> </a:t>
            </a:r>
            <a:r>
              <a:rPr lang="ko-KR" altLang="en-US" sz="800" dirty="0"/>
              <a:t>건강보험 자격득실확인서</a:t>
            </a:r>
            <a:endParaRPr lang="en-US" altLang="ko-KR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2161299" y="4365104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파일 첨부</a:t>
            </a:r>
            <a:endParaRPr lang="ko-KR" altLang="en-US" sz="900" dirty="0"/>
          </a:p>
        </p:txBody>
      </p:sp>
      <p:sp>
        <p:nvSpPr>
          <p:cNvPr id="44" name="직사각형 43"/>
          <p:cNvSpPr/>
          <p:nvPr/>
        </p:nvSpPr>
        <p:spPr>
          <a:xfrm>
            <a:off x="2179881" y="4595936"/>
            <a:ext cx="2849075" cy="58383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179881" y="4627003"/>
            <a:ext cx="7441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파일명</a:t>
            </a:r>
            <a:r>
              <a:rPr lang="en-US" altLang="ko-KR" sz="700" dirty="0" smtClean="0"/>
              <a:t>.pdf</a:t>
            </a:r>
            <a:r>
              <a:rPr lang="ko-KR" altLang="en-US" sz="700" dirty="0" smtClean="0"/>
              <a:t> </a:t>
            </a:r>
            <a:endParaRPr lang="ko-KR" alt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9881" y="4908136"/>
            <a:ext cx="7120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2. </a:t>
            </a:r>
            <a:r>
              <a:rPr lang="ko-KR" altLang="en-US" sz="700" dirty="0" smtClean="0"/>
              <a:t>파일명</a:t>
            </a:r>
            <a:r>
              <a:rPr lang="en-US" altLang="ko-KR" sz="700" dirty="0" smtClean="0"/>
              <a:t>.pdf</a:t>
            </a:r>
          </a:p>
        </p:txBody>
      </p:sp>
      <p:sp>
        <p:nvSpPr>
          <p:cNvPr id="50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711781" y="4394283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6" name="타원 5"/>
          <p:cNvSpPr/>
          <p:nvPr/>
        </p:nvSpPr>
        <p:spPr>
          <a:xfrm>
            <a:off x="4644008" y="4683042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X</a:t>
            </a:r>
            <a:endParaRPr lang="ko-KR" altLang="en-US" sz="800" dirty="0"/>
          </a:p>
        </p:txBody>
      </p:sp>
      <p:sp>
        <p:nvSpPr>
          <p:cNvPr id="53" name="타원 52"/>
          <p:cNvSpPr/>
          <p:nvPr/>
        </p:nvSpPr>
        <p:spPr>
          <a:xfrm>
            <a:off x="4644008" y="4936155"/>
            <a:ext cx="144016" cy="1440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X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4916138" y="4589080"/>
            <a:ext cx="108000" cy="58383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920350" y="4589079"/>
            <a:ext cx="108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86" y="4365104"/>
            <a:ext cx="206152" cy="206152"/>
          </a:xfrm>
          <a:prstGeom prst="rect">
            <a:avLst/>
          </a:prstGeom>
        </p:spPr>
      </p:pic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189098"/>
              </p:ext>
            </p:extLst>
          </p:nvPr>
        </p:nvGraphicFramePr>
        <p:xfrm>
          <a:off x="7222406" y="747456"/>
          <a:ext cx="1921594" cy="3177834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 서류 항목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변동 가능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파일 첨부 영역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업로드시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자동 임시 저장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파일 한 개라도 첨부 시 활성화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최종 확인 팝업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확인 선택 시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다음페이지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이동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3640382" y="5841268"/>
            <a:ext cx="731234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완료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3387172" y="5760621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77853" y="5172911"/>
            <a:ext cx="10438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>
                <a:solidFill>
                  <a:srgbClr val="FF0000"/>
                </a:solidFill>
              </a:rPr>
              <a:t>임시저장</a:t>
            </a:r>
            <a:r>
              <a:rPr lang="ko-KR" altLang="en-US" sz="700" dirty="0" smtClean="0">
                <a:solidFill>
                  <a:srgbClr val="FF0000"/>
                </a:solidFill>
              </a:rPr>
              <a:t> 되었습니다</a:t>
            </a:r>
            <a:r>
              <a:rPr lang="en-US" altLang="ko-KR" sz="700" dirty="0" smtClean="0">
                <a:solidFill>
                  <a:srgbClr val="FF0000"/>
                </a:solidFill>
              </a:rPr>
              <a:t>.</a:t>
            </a:r>
            <a:endParaRPr lang="en-US" altLang="ko-KR" sz="7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724159" y="5172911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47" name="직사각형 46"/>
          <p:cNvSpPr/>
          <p:nvPr/>
        </p:nvSpPr>
        <p:spPr>
          <a:xfrm>
            <a:off x="5668418" y="4853067"/>
            <a:ext cx="2100255" cy="131223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667624" y="4997954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대출신청을 완료하시겠습니까</a:t>
            </a:r>
            <a:r>
              <a:rPr lang="en-US" altLang="ko-KR" sz="900" dirty="0" smtClean="0"/>
              <a:t>?</a:t>
            </a:r>
          </a:p>
          <a:p>
            <a:pPr algn="ctr"/>
            <a:r>
              <a:rPr lang="ko-KR" altLang="en-US" sz="900" dirty="0" smtClean="0"/>
              <a:t>제출서류 누락 시 대출이 부결됩니다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211609" y="5785472"/>
            <a:ext cx="431164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776779" y="5785472"/>
            <a:ext cx="431164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5439679" y="4787145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5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54966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신청서 작성 완료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7222406" y="747456"/>
          <a:ext cx="1921594" cy="3177834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 대출 신청 완료 화면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2393189" y="2548622"/>
            <a:ext cx="242245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대출신청이 </a:t>
            </a:r>
            <a:r>
              <a:rPr lang="ko-KR" altLang="en-US" sz="900" dirty="0" smtClean="0"/>
              <a:t>완료되었습니다</a:t>
            </a:r>
            <a:r>
              <a:rPr lang="en-US" altLang="ko-KR" sz="900" dirty="0" smtClean="0"/>
              <a:t>.</a:t>
            </a:r>
          </a:p>
          <a:p>
            <a:pPr algn="ctr"/>
            <a:r>
              <a:rPr lang="ko-KR" altLang="en-US" sz="900" dirty="0" smtClean="0"/>
              <a:t>입력하신 내용과 제출하신 서류를 기반으로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심사가 진행될 예정입니다</a:t>
            </a:r>
            <a:r>
              <a:rPr lang="en-US" altLang="ko-KR" sz="900" dirty="0" smtClean="0"/>
              <a:t>.</a:t>
            </a:r>
          </a:p>
          <a:p>
            <a:pPr algn="ctr"/>
            <a:endParaRPr lang="en-US" altLang="ko-KR" sz="900" dirty="0" smtClean="0"/>
          </a:p>
          <a:p>
            <a:pPr algn="ctr"/>
            <a:r>
              <a:rPr lang="ko-KR" altLang="en-US" sz="900" dirty="0" smtClean="0"/>
              <a:t>빠른 심사 후 안내 드리겠습니다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31840" y="1574345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대출 신청 완료</a:t>
            </a:r>
            <a:endParaRPr lang="ko-KR" altLang="en-US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330" y="1926244"/>
            <a:ext cx="422176" cy="422176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2969536" y="3528483"/>
            <a:ext cx="1269764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>
                <a:solidFill>
                  <a:schemeClr val="bg1">
                    <a:lumMod val="65000"/>
                  </a:schemeClr>
                </a:solidFill>
              </a:rPr>
              <a:t>신청내역</a:t>
            </a:r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 확인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2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신청내역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확인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87938"/>
              </p:ext>
            </p:extLst>
          </p:nvPr>
        </p:nvGraphicFramePr>
        <p:xfrm>
          <a:off x="7222406" y="747456"/>
          <a:ext cx="1921594" cy="3508065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5p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 본인인증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대출신청내역 확인 시 이동 페이지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대출신청 완료 후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대출신청내역 확인 페이지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주소 영역 선택 시 신청 건 진행 상황 확인 가능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한도조회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 시 페이지 이동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71800" y="1484784"/>
            <a:ext cx="18806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OOO</a:t>
            </a:r>
            <a:r>
              <a:rPr lang="ko-KR" altLang="en-US" sz="900" dirty="0" smtClean="0"/>
              <a:t>님 안녕하세요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대출신청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진행상황을 확인하세요</a:t>
            </a:r>
            <a:endParaRPr lang="en-US" altLang="ko-KR" sz="9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770784"/>
              </p:ext>
            </p:extLst>
          </p:nvPr>
        </p:nvGraphicFramePr>
        <p:xfrm>
          <a:off x="1331787" y="2356646"/>
          <a:ext cx="4760670" cy="1720426"/>
        </p:xfrm>
        <a:graphic>
          <a:graphicData uri="http://schemas.openxmlformats.org/drawingml/2006/table">
            <a:tbl>
              <a:tblPr/>
              <a:tblGrid>
                <a:gridCol w="2358311">
                  <a:extLst>
                    <a:ext uri="{9D8B030D-6E8A-4147-A177-3AD203B41FA5}">
                      <a16:colId xmlns:a16="http://schemas.microsoft.com/office/drawing/2014/main" val="3523652987"/>
                    </a:ext>
                  </a:extLst>
                </a:gridCol>
                <a:gridCol w="948745">
                  <a:extLst>
                    <a:ext uri="{9D8B030D-6E8A-4147-A177-3AD203B41FA5}">
                      <a16:colId xmlns:a16="http://schemas.microsoft.com/office/drawing/2014/main" val="2867470787"/>
                    </a:ext>
                  </a:extLst>
                </a:gridCol>
                <a:gridCol w="803045">
                  <a:extLst>
                    <a:ext uri="{9D8B030D-6E8A-4147-A177-3AD203B41FA5}">
                      <a16:colId xmlns:a16="http://schemas.microsoft.com/office/drawing/2014/main" val="26110087"/>
                    </a:ext>
                  </a:extLst>
                </a:gridCol>
                <a:gridCol w="650569">
                  <a:extLst>
                    <a:ext uri="{9D8B030D-6E8A-4147-A177-3AD203B41FA5}">
                      <a16:colId xmlns:a16="http://schemas.microsoft.com/office/drawing/2014/main" val="1838410044"/>
                    </a:ext>
                  </a:extLst>
                </a:gridCol>
              </a:tblGrid>
              <a:tr h="3754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주택담보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희망금액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079139"/>
                  </a:ext>
                </a:extLst>
              </a:tr>
              <a:tr h="4483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송파구 잠실동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리센츠 아파트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42C㎡ (12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200,000,000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2024-06-13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신청완료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085548"/>
                  </a:ext>
                </a:extLst>
              </a:tr>
              <a:tr h="4483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송파구 잠실동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리센츠 아파트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42C㎡ (12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80,000,000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2024-06-05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290700"/>
                  </a:ext>
                </a:extLst>
              </a:tr>
              <a:tr h="4483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송파구 잠실동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리센츠 아파트</a:t>
                      </a:r>
                      <a:b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42C㎡ (12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100,000,000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2024-06-01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 완료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64580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436095" y="2060847"/>
            <a:ext cx="656361" cy="25580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smtClean="0">
                <a:solidFill>
                  <a:schemeClr val="bg1">
                    <a:lumMod val="65000"/>
                  </a:schemeClr>
                </a:solidFill>
              </a:rPr>
              <a:t>한도조회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1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신청내역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확인 상세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45484"/>
              </p:ext>
            </p:extLst>
          </p:nvPr>
        </p:nvGraphicFramePr>
        <p:xfrm>
          <a:off x="7222406" y="747456"/>
          <a:ext cx="1921594" cy="3177834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진행상황 상세케이스는 다음 페이지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err="1" smtClean="0"/>
                        <a:t>심사완료의</a:t>
                      </a:r>
                      <a:r>
                        <a:rPr lang="ko-KR" altLang="en-US" sz="800" baseline="0" dirty="0" smtClean="0"/>
                        <a:t> 경우 승인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부결로 표시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71800" y="1484784"/>
            <a:ext cx="188064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OOO</a:t>
            </a:r>
            <a:r>
              <a:rPr lang="ko-KR" altLang="en-US" sz="900" dirty="0" smtClean="0"/>
              <a:t>님 안녕하세요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대출신청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진행상황을 확인하세요</a:t>
            </a:r>
            <a:endParaRPr lang="en-US" altLang="ko-KR" sz="900" dirty="0"/>
          </a:p>
        </p:txBody>
      </p:sp>
      <p:sp>
        <p:nvSpPr>
          <p:cNvPr id="38" name="직사각형 37"/>
          <p:cNvSpPr/>
          <p:nvPr/>
        </p:nvSpPr>
        <p:spPr>
          <a:xfrm>
            <a:off x="2322781" y="2988086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15253" y="4582869"/>
            <a:ext cx="167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대출 신청 완료</a:t>
            </a:r>
            <a:endParaRPr lang="en-US" altLang="ko-KR" sz="900" dirty="0" smtClean="0"/>
          </a:p>
          <a:p>
            <a:endParaRPr lang="en-US" altLang="ko-KR" sz="900" dirty="0" smtClean="0"/>
          </a:p>
          <a:p>
            <a:r>
              <a:rPr lang="ko-KR" altLang="en-US" sz="900" dirty="0" smtClean="0"/>
              <a:t>대출 신청이 접수되었습니다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>
                <a:solidFill>
                  <a:srgbClr val="0070C0"/>
                </a:solidFill>
              </a:rPr>
              <a:t>[</a:t>
            </a:r>
            <a:r>
              <a:rPr lang="ko-KR" altLang="en-US" sz="900" dirty="0" smtClean="0">
                <a:solidFill>
                  <a:srgbClr val="0070C0"/>
                </a:solidFill>
              </a:rPr>
              <a:t>내역 확인</a:t>
            </a:r>
            <a:r>
              <a:rPr lang="en-US" altLang="ko-KR" sz="900" dirty="0" smtClean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322781" y="3815095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5253" y="3692680"/>
            <a:ext cx="276870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심사 완료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대출 </a:t>
            </a:r>
            <a:r>
              <a:rPr lang="ko-KR" altLang="en-US" sz="900" dirty="0" smtClean="0"/>
              <a:t>신청이 </a:t>
            </a:r>
            <a:r>
              <a:rPr lang="ko-KR" altLang="en-US" sz="900" b="1" dirty="0" smtClean="0"/>
              <a:t>승인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부결</a:t>
            </a:r>
            <a:r>
              <a:rPr lang="en-US" altLang="ko-KR" sz="900" b="1" dirty="0" smtClean="0"/>
              <a:t>)</a:t>
            </a:r>
            <a:r>
              <a:rPr lang="ko-KR" altLang="en-US" sz="900" dirty="0" smtClean="0"/>
              <a:t> </a:t>
            </a:r>
            <a:r>
              <a:rPr lang="ko-KR" altLang="en-US" sz="900" dirty="0" smtClean="0"/>
              <a:t>되었습니다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심사 내역을 확인하시고 진행여부를 결정해주세요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>
                <a:solidFill>
                  <a:srgbClr val="0070C0"/>
                </a:solidFill>
              </a:rPr>
              <a:t>[</a:t>
            </a:r>
            <a:r>
              <a:rPr lang="ko-KR" altLang="en-US" sz="900" dirty="0" smtClean="0">
                <a:solidFill>
                  <a:srgbClr val="0070C0"/>
                </a:solidFill>
              </a:rPr>
              <a:t>내역 확인</a:t>
            </a:r>
            <a:r>
              <a:rPr lang="en-US" altLang="ko-KR" sz="900" dirty="0" smtClean="0">
                <a:solidFill>
                  <a:srgbClr val="0070C0"/>
                </a:solidFill>
              </a:rPr>
              <a:t>]</a:t>
            </a:r>
            <a:endParaRPr lang="en-US" altLang="ko-KR" sz="900" dirty="0">
              <a:solidFill>
                <a:srgbClr val="0070C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22781" y="4636035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15253" y="2940137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전자 서명 계약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전자 서명 계약을 진행해주세요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>
                <a:solidFill>
                  <a:srgbClr val="0070C0"/>
                </a:solidFill>
              </a:rPr>
              <a:t>[</a:t>
            </a:r>
            <a:r>
              <a:rPr lang="ko-KR" altLang="en-US" sz="900" dirty="0" smtClean="0">
                <a:solidFill>
                  <a:srgbClr val="0070C0"/>
                </a:solidFill>
              </a:rPr>
              <a:t>전자 서명 계약</a:t>
            </a:r>
            <a:r>
              <a:rPr lang="en-US" altLang="ko-KR" sz="900" dirty="0" smtClean="0">
                <a:solidFill>
                  <a:srgbClr val="0070C0"/>
                </a:solidFill>
              </a:rPr>
              <a:t>]</a:t>
            </a:r>
            <a:endParaRPr lang="en-US" altLang="ko-KR" sz="900" dirty="0">
              <a:solidFill>
                <a:srgbClr val="0070C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22781" y="2239656"/>
            <a:ext cx="540000" cy="540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15253" y="219170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계약 완료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smtClean="0"/>
              <a:t>계약 내용을 확인하세요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>
                <a:solidFill>
                  <a:srgbClr val="0070C0"/>
                </a:solidFill>
              </a:rPr>
              <a:t>[</a:t>
            </a:r>
            <a:r>
              <a:rPr lang="ko-KR" altLang="en-US" sz="900" dirty="0" smtClean="0">
                <a:solidFill>
                  <a:srgbClr val="0070C0"/>
                </a:solidFill>
              </a:rPr>
              <a:t>계약 확인</a:t>
            </a:r>
            <a:r>
              <a:rPr lang="en-US" altLang="ko-KR" sz="900" dirty="0" smtClean="0">
                <a:solidFill>
                  <a:srgbClr val="0070C0"/>
                </a:solidFill>
              </a:rPr>
              <a:t>]</a:t>
            </a:r>
            <a:endParaRPr lang="en-US" altLang="ko-KR" sz="900" dirty="0">
              <a:solidFill>
                <a:srgbClr val="0070C0"/>
              </a:solidFill>
            </a:endParaRPr>
          </a:p>
        </p:txBody>
      </p:sp>
      <p:sp>
        <p:nvSpPr>
          <p:cNvPr id="29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875502" y="3998858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0979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신청내역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확인 상세 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24982"/>
              </p:ext>
            </p:extLst>
          </p:nvPr>
        </p:nvGraphicFramePr>
        <p:xfrm>
          <a:off x="7222406" y="747456"/>
          <a:ext cx="1921594" cy="3177834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진행상황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내역보기시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928303"/>
              </p:ext>
            </p:extLst>
          </p:nvPr>
        </p:nvGraphicFramePr>
        <p:xfrm>
          <a:off x="323528" y="1484784"/>
          <a:ext cx="6484471" cy="4568413"/>
        </p:xfrm>
        <a:graphic>
          <a:graphicData uri="http://schemas.openxmlformats.org/drawingml/2006/table">
            <a:tbl>
              <a:tblPr/>
              <a:tblGrid>
                <a:gridCol w="526435">
                  <a:extLst>
                    <a:ext uri="{9D8B030D-6E8A-4147-A177-3AD203B41FA5}">
                      <a16:colId xmlns:a16="http://schemas.microsoft.com/office/drawing/2014/main" val="3868386554"/>
                    </a:ext>
                  </a:extLst>
                </a:gridCol>
                <a:gridCol w="2138641">
                  <a:extLst>
                    <a:ext uri="{9D8B030D-6E8A-4147-A177-3AD203B41FA5}">
                      <a16:colId xmlns:a16="http://schemas.microsoft.com/office/drawing/2014/main" val="2719779501"/>
                    </a:ext>
                  </a:extLst>
                </a:gridCol>
                <a:gridCol w="1867199">
                  <a:extLst>
                    <a:ext uri="{9D8B030D-6E8A-4147-A177-3AD203B41FA5}">
                      <a16:colId xmlns:a16="http://schemas.microsoft.com/office/drawing/2014/main" val="1181487690"/>
                    </a:ext>
                  </a:extLst>
                </a:gridCol>
                <a:gridCol w="1952196">
                  <a:extLst>
                    <a:ext uri="{9D8B030D-6E8A-4147-A177-3AD203B41FA5}">
                      <a16:colId xmlns:a16="http://schemas.microsoft.com/office/drawing/2014/main" val="1464860422"/>
                    </a:ext>
                  </a:extLst>
                </a:gridCol>
              </a:tblGrid>
              <a:tr h="2205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대출신청내역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대출신청 취소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 완료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부결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598412"/>
                  </a:ext>
                </a:extLst>
              </a:tr>
              <a:tr h="11849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송파구 잠실동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리센츠 아파트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42C㎡ (12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 금액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5,000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만원 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대출 금리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8.5%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기간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상환 방식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만기일시상환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 이용료율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2%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송파구 잠실동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리센츠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아파트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42C㎡ (12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 금액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5,000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만원 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대출 금리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8.5%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 취소일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2024-06-20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15:24</a:t>
                      </a:r>
                    </a:p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제출하신 서류는 모두 삭제되었습니다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송파구 잠실동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리센츠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아파트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42C㎡ (12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 금액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5,000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만원 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대출 금리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8.5%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부결 사유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LTV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초과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제출하신 서류는 모두 삭제되었습니다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919856"/>
                  </a:ext>
                </a:extLst>
              </a:tr>
              <a:tr h="2205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신청취소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037880"/>
                  </a:ext>
                </a:extLst>
              </a:tr>
              <a:tr h="2205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관리자에서 심사중으로 변경 시 버튼 비노출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454172"/>
                  </a:ext>
                </a:extLst>
              </a:tr>
              <a:tr h="131664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229" marR="8229" marT="822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549821"/>
                  </a:ext>
                </a:extLst>
              </a:tr>
              <a:tr h="2205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 완료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 서명 계약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완료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384723"/>
                  </a:ext>
                </a:extLst>
              </a:tr>
              <a:tr h="13166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송파구 잠실동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리센츠 아파트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42C㎡ (12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금액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5,000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만원 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금리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8.5%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기간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상환 방식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만기일시상환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 이용료율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2%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전자서명 계약을 진행해주세요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송파구 잠실동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리센츠 아파트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42C㎡ (12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금액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5,000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만원 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금리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8.5%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기간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12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상환 방식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만기일시상환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 이용료율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2%</a:t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 서명 계약일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2024-06-25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732436"/>
                  </a:ext>
                </a:extLst>
              </a:tr>
              <a:tr h="2205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진행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신청취소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확인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116727"/>
                  </a:ext>
                </a:extLst>
              </a:tr>
              <a:tr h="7899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진행 선택 시 회원가입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본인확인 진행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대출회원의 경우 전자계약 진행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대출자가 신청 취소 하는 경우 제출 서류 파기 및 종료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 선택 시 휴대폰 본인확인 후 진행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글로싸인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전자계약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프로세스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전자서명 계약서 확인</a:t>
                      </a:r>
                    </a:p>
                  </a:txBody>
                  <a:tcPr marL="8229" marR="8229" marT="82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941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69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회원가입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438532"/>
              </p:ext>
            </p:extLst>
          </p:nvPr>
        </p:nvGraphicFramePr>
        <p:xfrm>
          <a:off x="7222406" y="747456"/>
          <a:ext cx="1921594" cy="3177834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계약 진행 선택 시 회원가입 프로세스</a:t>
                      </a:r>
                      <a:endParaRPr lang="ko-KR" altLang="en-US" sz="8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대출회원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없으면 회원가입 진행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err="1" smtClean="0"/>
                        <a:t>대출회원</a:t>
                      </a:r>
                      <a:r>
                        <a:rPr lang="ko-KR" altLang="en-US" sz="800" baseline="0" dirty="0" smtClean="0"/>
                        <a:t> 값 입력 후 약관 동의 시 버튼 활성화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136848" y="126874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대출회원</a:t>
            </a:r>
            <a:r>
              <a:rPr lang="ko-KR" altLang="en-US" sz="900" dirty="0" smtClean="0"/>
              <a:t> 가입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142320" y="155679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대출회원</a:t>
            </a:r>
            <a:r>
              <a:rPr lang="ko-KR" altLang="en-US" sz="900" dirty="0" smtClean="0"/>
              <a:t> 가입 후 계약이 진행됩니다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대출 계약을 </a:t>
            </a:r>
            <a:r>
              <a:rPr lang="ko-KR" altLang="en-US" sz="900" dirty="0" smtClean="0"/>
              <a:t>위하여 약관을 확인하시고 동의해주세요</a:t>
            </a:r>
            <a:endParaRPr lang="ko-KR" altLang="en-US" sz="900" dirty="0"/>
          </a:p>
        </p:txBody>
      </p:sp>
      <p:sp>
        <p:nvSpPr>
          <p:cNvPr id="78" name="TextBox 77"/>
          <p:cNvSpPr txBox="1"/>
          <p:nvPr/>
        </p:nvSpPr>
        <p:spPr>
          <a:xfrm>
            <a:off x="2047297" y="2023651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대출회원</a:t>
            </a:r>
            <a:r>
              <a:rPr lang="ko-KR" altLang="en-US" sz="900" dirty="0" smtClean="0"/>
              <a:t> 가입</a:t>
            </a:r>
            <a:endParaRPr lang="ko-KR" altLang="en-US" sz="900" dirty="0"/>
          </a:p>
        </p:txBody>
      </p:sp>
      <p:sp>
        <p:nvSpPr>
          <p:cNvPr id="79" name="직사각형 78"/>
          <p:cNvSpPr/>
          <p:nvPr/>
        </p:nvSpPr>
        <p:spPr>
          <a:xfrm>
            <a:off x="2047297" y="2023650"/>
            <a:ext cx="3096344" cy="410445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47297" y="2345407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대출회원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ID</a:t>
            </a:r>
            <a:endParaRPr lang="ko-KR" altLang="en-US" sz="900" dirty="0"/>
          </a:p>
        </p:txBody>
      </p:sp>
      <p:sp>
        <p:nvSpPr>
          <p:cNvPr id="93" name="직사각형 92"/>
          <p:cNvSpPr/>
          <p:nvPr/>
        </p:nvSpPr>
        <p:spPr>
          <a:xfrm>
            <a:off x="3235443" y="2326885"/>
            <a:ext cx="1239241" cy="26941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아이디를 입력해주세요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047297" y="26503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비밀번호</a:t>
            </a:r>
            <a:endParaRPr lang="ko-KR" altLang="en-US" sz="900" dirty="0"/>
          </a:p>
        </p:txBody>
      </p:sp>
      <p:sp>
        <p:nvSpPr>
          <p:cNvPr id="95" name="직사각형 94"/>
          <p:cNvSpPr/>
          <p:nvPr/>
        </p:nvSpPr>
        <p:spPr>
          <a:xfrm>
            <a:off x="3235443" y="2631811"/>
            <a:ext cx="1850420" cy="26941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비밀번호를 입력해주세요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47297" y="295275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비밀번호 확인</a:t>
            </a:r>
            <a:endParaRPr lang="ko-KR" altLang="en-US" sz="900" dirty="0"/>
          </a:p>
        </p:txBody>
      </p:sp>
      <p:sp>
        <p:nvSpPr>
          <p:cNvPr id="97" name="직사각형 96"/>
          <p:cNvSpPr/>
          <p:nvPr/>
        </p:nvSpPr>
        <p:spPr>
          <a:xfrm>
            <a:off x="3235443" y="2934232"/>
            <a:ext cx="1850420" cy="26941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비밀번호를 한번 더 입력해주세요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047297" y="325768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이메일</a:t>
            </a:r>
            <a:endParaRPr lang="ko-KR" altLang="en-US" sz="900" dirty="0"/>
          </a:p>
        </p:txBody>
      </p:sp>
      <p:sp>
        <p:nvSpPr>
          <p:cNvPr id="99" name="직사각형 98"/>
          <p:cNvSpPr/>
          <p:nvPr/>
        </p:nvSpPr>
        <p:spPr>
          <a:xfrm>
            <a:off x="3235443" y="3239158"/>
            <a:ext cx="1850420" cy="26941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올바른 이메일 주소를 입력해주세요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47297" y="35601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약관동의</a:t>
            </a:r>
            <a:endParaRPr lang="ko-KR" altLang="en-US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047297" y="3751842"/>
            <a:ext cx="191590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필수</a:t>
            </a:r>
            <a:r>
              <a:rPr lang="en-US" altLang="ko-KR" sz="900" dirty="0" smtClean="0"/>
              <a:t>] </a:t>
            </a:r>
            <a:r>
              <a:rPr lang="ko-KR" altLang="en-US" sz="900" dirty="0" err="1" smtClean="0"/>
              <a:t>헬로펀딩</a:t>
            </a:r>
            <a:r>
              <a:rPr lang="ko-KR" altLang="en-US" sz="900" dirty="0" smtClean="0"/>
              <a:t> 이용약관 동의</a:t>
            </a:r>
            <a:endParaRPr lang="en-US" altLang="ko-KR" sz="900" dirty="0" smtClean="0"/>
          </a:p>
          <a:p>
            <a:r>
              <a:rPr lang="en-US" altLang="ko-KR" sz="900" dirty="0" smtClean="0"/>
              <a:t> </a:t>
            </a:r>
            <a:r>
              <a:rPr lang="ko-KR" altLang="en-US" sz="900" dirty="0" smtClean="0"/>
              <a:t>□ 서비스 이용약관</a:t>
            </a:r>
            <a:endParaRPr lang="en-US" altLang="ko-KR" sz="900" dirty="0" smtClean="0"/>
          </a:p>
          <a:p>
            <a:r>
              <a:rPr lang="ko-KR" altLang="en-US" sz="900" dirty="0" smtClean="0"/>
              <a:t> □ </a:t>
            </a:r>
            <a:r>
              <a:rPr lang="ko-KR" altLang="en-US" sz="900" dirty="0"/>
              <a:t>전자금융거래 </a:t>
            </a:r>
            <a:r>
              <a:rPr lang="ko-KR" altLang="en-US" sz="900" dirty="0" err="1"/>
              <a:t>기본약관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dirty="0" smtClean="0"/>
              <a:t>□ 온라인연계대출약관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dirty="0"/>
              <a:t>□ </a:t>
            </a:r>
            <a:r>
              <a:rPr lang="ko-KR" altLang="en-US" sz="900" dirty="0" smtClean="0"/>
              <a:t>개인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신용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정보 수집 및 이용</a:t>
            </a:r>
            <a:endParaRPr lang="en-US" altLang="ko-KR" sz="900" dirty="0" smtClean="0"/>
          </a:p>
          <a:p>
            <a:r>
              <a:rPr lang="ko-KR" altLang="en-US" sz="900" dirty="0" smtClean="0"/>
              <a:t> □ 개인정보 제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자 제공</a:t>
            </a:r>
            <a:endParaRPr lang="en-US" altLang="ko-KR" sz="900" dirty="0" smtClean="0"/>
          </a:p>
          <a:p>
            <a:r>
              <a:rPr lang="ko-KR" altLang="en-US" sz="900" dirty="0" smtClean="0"/>
              <a:t> □ 고유식별정보 처리</a:t>
            </a:r>
            <a:endParaRPr lang="ko-KR" altLang="en-US" sz="900" dirty="0"/>
          </a:p>
        </p:txBody>
      </p:sp>
      <p:sp>
        <p:nvSpPr>
          <p:cNvPr id="56" name="직사각형 55"/>
          <p:cNvSpPr/>
          <p:nvPr/>
        </p:nvSpPr>
        <p:spPr>
          <a:xfrm>
            <a:off x="2757686" y="6236118"/>
            <a:ext cx="1675565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다음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532462" y="2327951"/>
            <a:ext cx="553401" cy="26941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중복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확인</a:t>
            </a:r>
            <a:endParaRPr lang="ko-KR" altLang="en-US" sz="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47297" y="5620275"/>
            <a:ext cx="20714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선택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마케팅 정보 수집 및 활용</a:t>
            </a:r>
            <a:endParaRPr lang="en-US" altLang="ko-KR" sz="900" dirty="0" smtClean="0"/>
          </a:p>
          <a:p>
            <a:r>
              <a:rPr lang="ko-KR" altLang="en-US" sz="900" dirty="0" smtClean="0"/>
              <a:t>□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선택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마케팅 </a:t>
            </a:r>
            <a:r>
              <a:rPr lang="ko-KR" altLang="en-US" sz="900" dirty="0" err="1" smtClean="0"/>
              <a:t>정보수신</a:t>
            </a:r>
            <a:r>
              <a:rPr lang="ko-KR" altLang="en-US" sz="900" dirty="0" smtClean="0"/>
              <a:t> 전체 동의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□ 문자  □ 이메일</a:t>
            </a:r>
            <a:endParaRPr lang="ko-KR" altLang="en-US" sz="900" dirty="0"/>
          </a:p>
        </p:txBody>
      </p:sp>
      <p:sp>
        <p:nvSpPr>
          <p:cNvPr id="42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657683" y="2031567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43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2318685" y="6313339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047297" y="4813671"/>
            <a:ext cx="33153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필수</a:t>
            </a:r>
            <a:r>
              <a:rPr lang="en-US" altLang="ko-KR" sz="900" dirty="0" smtClean="0"/>
              <a:t>] </a:t>
            </a:r>
            <a:r>
              <a:rPr lang="ko-KR" altLang="en-US" sz="900" dirty="0" err="1" smtClean="0"/>
              <a:t>대출거래</a:t>
            </a:r>
            <a:r>
              <a:rPr lang="ko-KR" altLang="en-US" sz="900" dirty="0" smtClean="0"/>
              <a:t> 개인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신용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정보 동의               </a:t>
            </a:r>
            <a:endParaRPr lang="en-US" altLang="ko-KR" sz="900" dirty="0" smtClean="0"/>
          </a:p>
          <a:p>
            <a:r>
              <a:rPr lang="en-US" altLang="ko-KR" sz="900" dirty="0" smtClean="0"/>
              <a:t> </a:t>
            </a:r>
            <a:r>
              <a:rPr lang="ko-KR" altLang="en-US" sz="900" dirty="0" smtClean="0"/>
              <a:t>□ 개인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신용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정보 조회 동의서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대출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     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dirty="0"/>
              <a:t>□ 개인</a:t>
            </a:r>
            <a:r>
              <a:rPr lang="en-US" altLang="ko-KR" sz="900" dirty="0"/>
              <a:t>(</a:t>
            </a:r>
            <a:r>
              <a:rPr lang="ko-KR" altLang="en-US" sz="900" dirty="0"/>
              <a:t>신용</a:t>
            </a:r>
            <a:r>
              <a:rPr lang="en-US" altLang="ko-KR" sz="900" dirty="0"/>
              <a:t>)</a:t>
            </a:r>
            <a:r>
              <a:rPr lang="ko-KR" altLang="en-US" sz="900" dirty="0"/>
              <a:t>정보 조회 동의서</a:t>
            </a:r>
            <a:r>
              <a:rPr lang="en-US" altLang="ko-KR" sz="900" dirty="0"/>
              <a:t>(</a:t>
            </a:r>
            <a:r>
              <a:rPr lang="ko-KR" altLang="en-US" sz="900" dirty="0" smtClean="0"/>
              <a:t>안심차단정보 </a:t>
            </a:r>
            <a:r>
              <a:rPr lang="ko-KR" altLang="en-US" sz="900" dirty="0"/>
              <a:t>조회</a:t>
            </a:r>
            <a:r>
              <a:rPr lang="en-US" altLang="ko-KR" sz="900" dirty="0"/>
              <a:t>)</a:t>
            </a:r>
            <a:r>
              <a:rPr lang="ko-KR" altLang="en-US" sz="900" dirty="0" smtClean="0"/>
              <a:t>            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dirty="0" smtClean="0"/>
              <a:t>□ 개인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신용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정보 수집</a:t>
            </a:r>
            <a:r>
              <a:rPr lang="ko-KR" altLang="en-US" sz="900" dirty="0">
                <a:latin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</a:rPr>
              <a:t>〮이용 동의서</a:t>
            </a:r>
            <a:r>
              <a:rPr lang="en-US" altLang="ko-KR" sz="90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900" dirty="0" smtClean="0">
                <a:latin typeface="맑은 고딕" panose="020B0503020000020004" pitchFamily="50" charset="-127"/>
              </a:rPr>
              <a:t>대출</a:t>
            </a:r>
            <a:r>
              <a:rPr lang="en-US" altLang="ko-KR" sz="900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900" dirty="0" smtClean="0"/>
              <a:t>        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dirty="0" smtClean="0"/>
              <a:t>□ 개인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신용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정보 제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자 제공 동의서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대출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       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146485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약관 동의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076914"/>
              </p:ext>
            </p:extLst>
          </p:nvPr>
        </p:nvGraphicFramePr>
        <p:xfrm>
          <a:off x="7222406" y="747456"/>
          <a:ext cx="1921594" cy="3177834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대출회원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있으면 약관 동의 후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 진행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136848" y="1236187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err="1" smtClean="0"/>
              <a:t>대출약관</a:t>
            </a:r>
            <a:r>
              <a:rPr lang="ko-KR" altLang="en-US" sz="900" dirty="0" smtClean="0"/>
              <a:t> 동의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142320" y="1738006"/>
            <a:ext cx="2924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대출 </a:t>
            </a:r>
            <a:r>
              <a:rPr lang="ko-KR" altLang="en-US" sz="900" dirty="0" smtClean="0"/>
              <a:t>계약</a:t>
            </a:r>
            <a:r>
              <a:rPr lang="ko-KR" altLang="en-US" sz="900" dirty="0" smtClean="0"/>
              <a:t>을 </a:t>
            </a:r>
            <a:r>
              <a:rPr lang="ko-KR" altLang="en-US" sz="900" dirty="0" smtClean="0"/>
              <a:t>위하여 약관을 확인하시고 동의해주세요</a:t>
            </a:r>
            <a:endParaRPr lang="ko-KR" altLang="en-US" sz="900" dirty="0"/>
          </a:p>
        </p:txBody>
      </p:sp>
      <p:sp>
        <p:nvSpPr>
          <p:cNvPr id="79" name="직사각형 78"/>
          <p:cNvSpPr/>
          <p:nvPr/>
        </p:nvSpPr>
        <p:spPr>
          <a:xfrm>
            <a:off x="2047297" y="2132856"/>
            <a:ext cx="3096344" cy="255628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757686" y="4905164"/>
            <a:ext cx="1675565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다음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657683" y="1775762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047297" y="210742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약관동의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2047297" y="2299108"/>
            <a:ext cx="191590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필수</a:t>
            </a:r>
            <a:r>
              <a:rPr lang="en-US" altLang="ko-KR" sz="900" dirty="0" smtClean="0"/>
              <a:t>] </a:t>
            </a:r>
            <a:r>
              <a:rPr lang="ko-KR" altLang="en-US" sz="900" dirty="0" err="1" smtClean="0"/>
              <a:t>헬로펀딩</a:t>
            </a:r>
            <a:r>
              <a:rPr lang="ko-KR" altLang="en-US" sz="900" dirty="0" smtClean="0"/>
              <a:t> 이용약관 동의</a:t>
            </a:r>
            <a:endParaRPr lang="en-US" altLang="ko-KR" sz="900" dirty="0" smtClean="0"/>
          </a:p>
          <a:p>
            <a:r>
              <a:rPr lang="en-US" altLang="ko-KR" sz="900" dirty="0" smtClean="0"/>
              <a:t> </a:t>
            </a:r>
            <a:r>
              <a:rPr lang="ko-KR" altLang="en-US" sz="900" dirty="0" smtClean="0"/>
              <a:t>□ 서비스 이용약관</a:t>
            </a:r>
            <a:endParaRPr lang="en-US" altLang="ko-KR" sz="900" dirty="0" smtClean="0"/>
          </a:p>
          <a:p>
            <a:r>
              <a:rPr lang="ko-KR" altLang="en-US" sz="900" dirty="0" smtClean="0"/>
              <a:t> □ </a:t>
            </a:r>
            <a:r>
              <a:rPr lang="ko-KR" altLang="en-US" sz="900" dirty="0"/>
              <a:t>전자금융거래 </a:t>
            </a:r>
            <a:r>
              <a:rPr lang="ko-KR" altLang="en-US" sz="900" dirty="0" err="1"/>
              <a:t>기본약관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dirty="0" smtClean="0"/>
              <a:t>□ 온라인연계대출약관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dirty="0"/>
              <a:t>□ </a:t>
            </a:r>
            <a:r>
              <a:rPr lang="ko-KR" altLang="en-US" sz="900" dirty="0" smtClean="0"/>
              <a:t>개인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신용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정보 수집 및 이용</a:t>
            </a:r>
            <a:endParaRPr lang="en-US" altLang="ko-KR" sz="900" dirty="0" smtClean="0"/>
          </a:p>
          <a:p>
            <a:r>
              <a:rPr lang="ko-KR" altLang="en-US" sz="900" dirty="0" smtClean="0"/>
              <a:t> □ 개인정보 제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자 제공</a:t>
            </a:r>
            <a:endParaRPr lang="en-US" altLang="ko-KR" sz="900" dirty="0" smtClean="0"/>
          </a:p>
          <a:p>
            <a:r>
              <a:rPr lang="ko-KR" altLang="en-US" sz="900" dirty="0" smtClean="0"/>
              <a:t> □ 고유식별정보 처리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2047297" y="4145305"/>
            <a:ext cx="20714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선택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마케팅 정보 수집 및 활용</a:t>
            </a:r>
            <a:endParaRPr lang="en-US" altLang="ko-KR" sz="900" dirty="0" smtClean="0"/>
          </a:p>
          <a:p>
            <a:r>
              <a:rPr lang="ko-KR" altLang="en-US" sz="900" dirty="0" smtClean="0"/>
              <a:t>□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선택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마케팅 </a:t>
            </a:r>
            <a:r>
              <a:rPr lang="ko-KR" altLang="en-US" sz="900" dirty="0" err="1" smtClean="0"/>
              <a:t>정보수신</a:t>
            </a:r>
            <a:r>
              <a:rPr lang="ko-KR" altLang="en-US" sz="900" dirty="0" smtClean="0"/>
              <a:t> 전체 동의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</a:t>
            </a:r>
            <a:r>
              <a:rPr lang="ko-KR" altLang="en-US" sz="900" dirty="0" smtClean="0"/>
              <a:t>□ 문자  □ 이메일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2047297" y="3360937"/>
            <a:ext cx="283443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</a:t>
            </a:r>
            <a:r>
              <a:rPr lang="en-US" altLang="ko-KR" sz="900" dirty="0" smtClean="0"/>
              <a:t>[</a:t>
            </a:r>
            <a:r>
              <a:rPr lang="ko-KR" altLang="en-US" sz="900" dirty="0" smtClean="0"/>
              <a:t>필수</a:t>
            </a:r>
            <a:r>
              <a:rPr lang="en-US" altLang="ko-KR" sz="900" dirty="0" smtClean="0"/>
              <a:t>] </a:t>
            </a:r>
            <a:r>
              <a:rPr lang="ko-KR" altLang="en-US" sz="900" dirty="0" err="1" smtClean="0"/>
              <a:t>대출거래</a:t>
            </a:r>
            <a:r>
              <a:rPr lang="ko-KR" altLang="en-US" sz="900" dirty="0" smtClean="0"/>
              <a:t> 개인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신용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정보 동의               </a:t>
            </a:r>
            <a:endParaRPr lang="en-US" altLang="ko-KR" sz="900" dirty="0" smtClean="0"/>
          </a:p>
          <a:p>
            <a:r>
              <a:rPr lang="en-US" altLang="ko-KR" sz="900" dirty="0" smtClean="0"/>
              <a:t> </a:t>
            </a:r>
            <a:r>
              <a:rPr lang="ko-KR" altLang="en-US" sz="900" dirty="0" smtClean="0"/>
              <a:t>□ 개인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신용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정보 조회 동의서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대출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                 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dirty="0"/>
              <a:t>□ 개인</a:t>
            </a:r>
            <a:r>
              <a:rPr lang="en-US" altLang="ko-KR" sz="900" dirty="0"/>
              <a:t>(</a:t>
            </a:r>
            <a:r>
              <a:rPr lang="ko-KR" altLang="en-US" sz="900" dirty="0"/>
              <a:t>신용</a:t>
            </a:r>
            <a:r>
              <a:rPr lang="en-US" altLang="ko-KR" sz="900" dirty="0"/>
              <a:t>)</a:t>
            </a:r>
            <a:r>
              <a:rPr lang="ko-KR" altLang="en-US" sz="900" dirty="0"/>
              <a:t>정보 조회 동의서</a:t>
            </a:r>
            <a:r>
              <a:rPr lang="en-US" altLang="ko-KR" sz="900" dirty="0"/>
              <a:t>(</a:t>
            </a:r>
            <a:r>
              <a:rPr lang="ko-KR" altLang="en-US" sz="900" dirty="0" smtClean="0"/>
              <a:t>안심차단정보 </a:t>
            </a:r>
            <a:r>
              <a:rPr lang="ko-KR" altLang="en-US" sz="900" dirty="0"/>
              <a:t>조회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 smtClean="0"/>
              <a:t> </a:t>
            </a:r>
            <a:r>
              <a:rPr lang="ko-KR" altLang="en-US" sz="900" dirty="0" smtClean="0"/>
              <a:t>□ 개인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신용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정보 수집</a:t>
            </a:r>
            <a:r>
              <a:rPr lang="ko-KR" altLang="en-US" sz="900" dirty="0">
                <a:latin typeface="맑은 고딕" panose="020B0503020000020004" pitchFamily="50" charset="-127"/>
              </a:rPr>
              <a:t> </a:t>
            </a:r>
            <a:r>
              <a:rPr lang="ko-KR" altLang="en-US" sz="900" dirty="0" smtClean="0">
                <a:latin typeface="맑은 고딕" panose="020B0503020000020004" pitchFamily="50" charset="-127"/>
              </a:rPr>
              <a:t>〮이용 동의서</a:t>
            </a:r>
            <a:r>
              <a:rPr lang="en-US" altLang="ko-KR" sz="90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900" dirty="0" smtClean="0">
                <a:latin typeface="맑은 고딕" panose="020B0503020000020004" pitchFamily="50" charset="-127"/>
              </a:rPr>
              <a:t>대출</a:t>
            </a:r>
            <a:r>
              <a:rPr lang="en-US" altLang="ko-KR" sz="900" dirty="0" smtClean="0">
                <a:latin typeface="맑은 고딕" panose="020B0503020000020004" pitchFamily="50" charset="-127"/>
              </a:rPr>
              <a:t>)</a:t>
            </a:r>
            <a:r>
              <a:rPr lang="ko-KR" altLang="en-US" sz="900" dirty="0" smtClean="0"/>
              <a:t>        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ko-KR" altLang="en-US" sz="900" dirty="0" smtClean="0"/>
              <a:t>□ 개인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신용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정보 제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자 제공 동의서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대출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       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62395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신청서 작성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3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032258"/>
              </p:ext>
            </p:extLst>
          </p:nvPr>
        </p:nvGraphicFramePr>
        <p:xfrm>
          <a:off x="7222406" y="747456"/>
          <a:ext cx="1921594" cy="3177834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대출회원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본인확인 안내 팝업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056247" y="1700808"/>
            <a:ext cx="3096344" cy="255628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91565" y="2228671"/>
            <a:ext cx="30110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+mj-lt"/>
              </a:rPr>
              <a:t>당사는 ”특정 금융거래 정보의 보고 및 이용 등에 관한 법률” 제</a:t>
            </a:r>
            <a:r>
              <a:rPr lang="en-US" altLang="ko-KR" sz="900" dirty="0" smtClean="0">
                <a:latin typeface="+mj-lt"/>
              </a:rPr>
              <a:t>5</a:t>
            </a:r>
            <a:r>
              <a:rPr lang="ko-KR" altLang="en-US" sz="900" dirty="0" smtClean="0">
                <a:latin typeface="+mj-lt"/>
              </a:rPr>
              <a:t>조의</a:t>
            </a:r>
            <a:r>
              <a:rPr lang="en-US" altLang="ko-KR" sz="900" dirty="0">
                <a:latin typeface="+mj-lt"/>
              </a:rPr>
              <a:t>2</a:t>
            </a:r>
            <a:r>
              <a:rPr lang="ko-KR" altLang="en-US" sz="900" dirty="0">
                <a:latin typeface="+mj-lt"/>
              </a:rPr>
              <a:t>에서 정하는 </a:t>
            </a:r>
            <a:r>
              <a:rPr lang="en-US" altLang="ko-KR" sz="900" dirty="0" smtClean="0">
                <a:latin typeface="+mj-lt"/>
              </a:rPr>
              <a:t>“</a:t>
            </a:r>
            <a:r>
              <a:rPr lang="ko-KR" altLang="en-US" sz="900" dirty="0" smtClean="0">
                <a:latin typeface="+mj-lt"/>
              </a:rPr>
              <a:t>고객확인의무</a:t>
            </a:r>
            <a:r>
              <a:rPr lang="ko-KR" altLang="en-US" sz="900" dirty="0">
                <a:latin typeface="+mj-lt"/>
              </a:rPr>
              <a:t>” 를 위해 동법 시행령 제</a:t>
            </a:r>
            <a:r>
              <a:rPr lang="en-US" altLang="ko-KR" sz="900" dirty="0">
                <a:latin typeface="+mj-lt"/>
              </a:rPr>
              <a:t>10</a:t>
            </a:r>
            <a:r>
              <a:rPr lang="ko-KR" altLang="en-US" sz="900" dirty="0" smtClean="0">
                <a:latin typeface="+mj-lt"/>
              </a:rPr>
              <a:t>조의</a:t>
            </a:r>
            <a:r>
              <a:rPr lang="en-US" altLang="ko-KR" sz="900" dirty="0" smtClean="0">
                <a:latin typeface="+mj-lt"/>
              </a:rPr>
              <a:t>4 “</a:t>
            </a:r>
            <a:r>
              <a:rPr lang="ko-KR" altLang="en-US" sz="900" dirty="0" smtClean="0">
                <a:latin typeface="+mj-lt"/>
              </a:rPr>
              <a:t>고객의 </a:t>
            </a:r>
            <a:r>
              <a:rPr lang="ko-KR" altLang="en-US" sz="900" dirty="0">
                <a:latin typeface="+mj-lt"/>
              </a:rPr>
              <a:t>신원에 관한 </a:t>
            </a:r>
            <a:r>
              <a:rPr lang="ko-KR" altLang="en-US" sz="900" dirty="0" err="1">
                <a:latin typeface="+mj-lt"/>
              </a:rPr>
              <a:t>사항”에</a:t>
            </a:r>
            <a:r>
              <a:rPr lang="ko-KR" altLang="en-US" sz="900" dirty="0">
                <a:latin typeface="+mj-lt"/>
              </a:rPr>
              <a:t> 따라 고객 정보</a:t>
            </a:r>
            <a:r>
              <a:rPr lang="en-US" altLang="ko-KR" sz="900" dirty="0">
                <a:latin typeface="+mj-lt"/>
              </a:rPr>
              <a:t>, </a:t>
            </a:r>
            <a:r>
              <a:rPr lang="ko-KR" altLang="en-US" sz="900" dirty="0">
                <a:latin typeface="+mj-lt"/>
              </a:rPr>
              <a:t>문서</a:t>
            </a:r>
            <a:r>
              <a:rPr lang="en-US" altLang="ko-KR" sz="900" dirty="0">
                <a:latin typeface="+mj-lt"/>
              </a:rPr>
              <a:t>, </a:t>
            </a:r>
            <a:r>
              <a:rPr lang="ko-KR" altLang="en-US" sz="900" dirty="0">
                <a:latin typeface="+mj-lt"/>
              </a:rPr>
              <a:t>자료 등을 수집합니다</a:t>
            </a:r>
            <a:r>
              <a:rPr lang="en-US" altLang="ko-KR" sz="900" dirty="0">
                <a:latin typeface="+mj-lt"/>
              </a:rPr>
              <a:t>. </a:t>
            </a:r>
            <a:r>
              <a:rPr lang="ko-KR" altLang="en-US" sz="900" dirty="0">
                <a:latin typeface="+mj-lt"/>
              </a:rPr>
              <a:t>고객님이 제공해 주신 정보는 </a:t>
            </a:r>
            <a:r>
              <a:rPr lang="ko-KR" altLang="en-US" sz="900" dirty="0" err="1">
                <a:latin typeface="+mj-lt"/>
              </a:rPr>
              <a:t>동법상의</a:t>
            </a:r>
            <a:r>
              <a:rPr lang="ko-KR" altLang="en-US" sz="900" dirty="0">
                <a:latin typeface="+mj-lt"/>
              </a:rPr>
              <a:t> 용도 이외의 목적으로 사용되지 않습니다</a:t>
            </a:r>
            <a:r>
              <a:rPr lang="en-US" altLang="ko-KR" sz="900" dirty="0">
                <a:latin typeface="+mj-lt"/>
              </a:rPr>
              <a:t>. </a:t>
            </a:r>
            <a:r>
              <a:rPr lang="ko-KR" altLang="en-US" sz="900" dirty="0">
                <a:latin typeface="+mj-lt"/>
              </a:rPr>
              <a:t>다만</a:t>
            </a:r>
            <a:r>
              <a:rPr lang="en-US" altLang="ko-KR" sz="900" dirty="0">
                <a:latin typeface="+mj-lt"/>
              </a:rPr>
              <a:t>, </a:t>
            </a:r>
            <a:r>
              <a:rPr lang="ko-KR" altLang="en-US" sz="900" dirty="0">
                <a:latin typeface="+mj-lt"/>
              </a:rPr>
              <a:t>고객님께서 </a:t>
            </a:r>
            <a:r>
              <a:rPr lang="ko-KR" altLang="en-US" sz="900" dirty="0" err="1">
                <a:latin typeface="+mj-lt"/>
              </a:rPr>
              <a:t>정보제출을</a:t>
            </a:r>
            <a:r>
              <a:rPr lang="ko-KR" altLang="en-US" sz="900" dirty="0">
                <a:latin typeface="+mj-lt"/>
              </a:rPr>
              <a:t> 거부 하거나 검증이 불가능한 경우 고객님에 대한 금융거래가 </a:t>
            </a:r>
            <a:r>
              <a:rPr lang="ko-KR" altLang="en-US" sz="900" dirty="0" smtClean="0">
                <a:latin typeface="+mj-lt"/>
              </a:rPr>
              <a:t>거절됩니다</a:t>
            </a:r>
            <a:r>
              <a:rPr lang="en-US" altLang="ko-KR" sz="900" dirty="0">
                <a:latin typeface="+mj-lt"/>
              </a:rPr>
              <a:t>.</a:t>
            </a:r>
            <a:endParaRPr lang="ko-KR" altLang="en-US" sz="9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23052" y="1849324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err="1" smtClean="0"/>
              <a:t>대출회원</a:t>
            </a:r>
            <a:r>
              <a:rPr lang="ko-KR" altLang="en-US" sz="900" dirty="0" smtClean="0"/>
              <a:t> 본인확인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766636" y="3763272"/>
            <a:ext cx="1675565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본인확인하기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238125"/>
            <a:ext cx="912495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본인확인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79743"/>
              </p:ext>
            </p:extLst>
          </p:nvPr>
        </p:nvGraphicFramePr>
        <p:xfrm>
          <a:off x="7222406" y="747456"/>
          <a:ext cx="1921594" cy="3177834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KYC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이력 및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주기도래한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경우 진행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1227236" y="1275104"/>
            <a:ext cx="1378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주택담보대출 본인확인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63539" y="1745070"/>
            <a:ext cx="28087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대출 계약 진행을 위하여 본인확인을 진행해주세요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1738611" y="1510087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1/3</a:t>
            </a:r>
            <a:endParaRPr lang="ko-KR" altLang="en-US" sz="900" dirty="0"/>
          </a:p>
        </p:txBody>
      </p:sp>
      <p:sp>
        <p:nvSpPr>
          <p:cNvPr id="79" name="직사각형 78"/>
          <p:cNvSpPr/>
          <p:nvPr/>
        </p:nvSpPr>
        <p:spPr>
          <a:xfrm>
            <a:off x="368516" y="2211929"/>
            <a:ext cx="3096344" cy="244827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-21098" y="2219845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31" y="2306082"/>
            <a:ext cx="2766814" cy="226758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39" y="4815299"/>
            <a:ext cx="1114758" cy="1966511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97" y="4754354"/>
            <a:ext cx="1549340" cy="207553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3933523" y="2221347"/>
            <a:ext cx="3096344" cy="259228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3543909" y="2229263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5278" y="2317795"/>
            <a:ext cx="2588210" cy="240894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3523" y="5040437"/>
            <a:ext cx="1882845" cy="180996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792243" y="1284522"/>
            <a:ext cx="1378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주택담보대출 본인확인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4028546" y="1754488"/>
            <a:ext cx="28087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대출 계약 진행을 위하여 본인확인을 진행해주세요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5303618" y="1519505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2</a:t>
            </a:r>
            <a:r>
              <a:rPr lang="en-US" altLang="ko-KR" sz="900" dirty="0" smtClean="0"/>
              <a:t>/3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4070500" y="2574734"/>
            <a:ext cx="285366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본인 계좌 인증</a:t>
            </a:r>
            <a:endParaRPr lang="en-US" altLang="ko-KR" sz="800" b="1" dirty="0" smtClean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본인확인이 가능한 본인 명의의 계좌정보를 입력해주세요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대출 실행 시 인증한 계좌로 지급됩니다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931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본인확인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37436"/>
              </p:ext>
            </p:extLst>
          </p:nvPr>
        </p:nvGraphicFramePr>
        <p:xfrm>
          <a:off x="7222406" y="747456"/>
          <a:ext cx="1921594" cy="3350616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AML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정보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aseline="0" dirty="0" smtClean="0"/>
                        <a:t>AML </a:t>
                      </a:r>
                      <a:r>
                        <a:rPr lang="ko-KR" altLang="en-US" sz="800" baseline="0" dirty="0" smtClean="0"/>
                        <a:t>정보 전송 시 자택 주소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직업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거래 목적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거래자금</a:t>
                      </a:r>
                      <a:r>
                        <a:rPr lang="ko-KR" altLang="en-US" sz="800" baseline="0" dirty="0" smtClean="0"/>
                        <a:t> 출처 등은 대출 신청서 작성 내용으로 전송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선택 시 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본인확인이 완료되었습니다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전자서명계약을 위한 약정서를 보내드리겠습니다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.”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06017" y="1268040"/>
            <a:ext cx="1378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주택담보대출 본인확인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2142320" y="1738006"/>
            <a:ext cx="28087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대출 계약 진행을 위하여 본인확인을 진행해주세요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3417392" y="1503023"/>
            <a:ext cx="359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3</a:t>
            </a:r>
            <a:r>
              <a:rPr lang="en-US" altLang="ko-KR" sz="900" dirty="0" smtClean="0"/>
              <a:t>/3</a:t>
            </a:r>
            <a:endParaRPr lang="ko-KR" altLang="en-US" sz="9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80909"/>
          <a:stretch/>
        </p:blipFill>
        <p:spPr>
          <a:xfrm>
            <a:off x="2177916" y="2132857"/>
            <a:ext cx="2639818" cy="86409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rcRect t="81137"/>
          <a:stretch/>
        </p:blipFill>
        <p:spPr>
          <a:xfrm>
            <a:off x="2172359" y="2996953"/>
            <a:ext cx="2639818" cy="85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회원정보 수정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880794"/>
              </p:ext>
            </p:extLst>
          </p:nvPr>
        </p:nvGraphicFramePr>
        <p:xfrm>
          <a:off x="7222406" y="747456"/>
          <a:ext cx="1921594" cy="3751905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회원정보수정 항목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회원탈퇴 불가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대출 심사 </a:t>
                      </a:r>
                      <a:r>
                        <a:rPr lang="ko-KR" altLang="en-US" sz="800" baseline="0" dirty="0" err="1" smtClean="0"/>
                        <a:t>신청중</a:t>
                      </a:r>
                      <a:r>
                        <a:rPr lang="ko-KR" altLang="en-US" sz="800" baseline="0" dirty="0" smtClean="0"/>
                        <a:t> 상태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aseline="0" dirty="0" smtClean="0"/>
                        <a:t>대출 상품 진행중 상태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endParaRPr lang="en-US" altLang="ko-KR" sz="8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aseline="0" dirty="0" smtClean="0"/>
                        <a:t>회원 탈퇴 시 </a:t>
                      </a:r>
                      <a:r>
                        <a:rPr lang="ko-KR" altLang="en-US" sz="800" baseline="0" dirty="0" err="1" smtClean="0"/>
                        <a:t>얼럿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/>
                        <a:t>“</a:t>
                      </a:r>
                      <a:r>
                        <a:rPr lang="ko-KR" altLang="en-US" sz="800" baseline="0" dirty="0" smtClean="0"/>
                        <a:t>회원 탈퇴 시 대출 신청 내역 확인이 어려울 수 있습니다</a:t>
                      </a:r>
                      <a:r>
                        <a:rPr lang="en-US" altLang="ko-KR" sz="800" baseline="0" dirty="0" smtClean="0"/>
                        <a:t>.”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" y="542686"/>
            <a:ext cx="7187902" cy="5535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864" y="1124593"/>
            <a:ext cx="2445109" cy="33495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b="33258"/>
          <a:stretch/>
        </p:blipFill>
        <p:spPr>
          <a:xfrm>
            <a:off x="2457325" y="4502479"/>
            <a:ext cx="2294185" cy="173483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rcRect t="80594"/>
          <a:stretch/>
        </p:blipFill>
        <p:spPr>
          <a:xfrm>
            <a:off x="2457325" y="6237312"/>
            <a:ext cx="2294185" cy="5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3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76200"/>
            <a:ext cx="884872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메인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000918"/>
              </p:ext>
            </p:extLst>
          </p:nvPr>
        </p:nvGraphicFramePr>
        <p:xfrm>
          <a:off x="7222406" y="747456"/>
          <a:ext cx="1921594" cy="3177834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467544" y="626269"/>
            <a:ext cx="6480720" cy="604309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67544" y="626269"/>
            <a:ext cx="6480720" cy="136257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아파트 이름으로 </a:t>
            </a:r>
            <a:r>
              <a:rPr lang="ko-KR" altLang="en-US" dirty="0" err="1" smtClean="0">
                <a:solidFill>
                  <a:schemeClr val="tx1"/>
                </a:solidFill>
              </a:rPr>
              <a:t>한도조회가</a:t>
            </a:r>
            <a:r>
              <a:rPr lang="ko-KR" altLang="en-US" dirty="0" smtClean="0">
                <a:solidFill>
                  <a:schemeClr val="tx1"/>
                </a:solidFill>
              </a:rPr>
              <a:t> 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신용점수에</a:t>
            </a:r>
            <a:r>
              <a:rPr lang="ko-KR" altLang="en-US" dirty="0" smtClean="0">
                <a:solidFill>
                  <a:schemeClr val="tx1"/>
                </a:solidFill>
              </a:rPr>
              <a:t> 영향을 주지않아요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7544" y="1989088"/>
            <a:ext cx="6480720" cy="136257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선순위</a:t>
            </a:r>
            <a:r>
              <a:rPr lang="ko-KR" altLang="en-US" dirty="0" smtClean="0">
                <a:solidFill>
                  <a:schemeClr val="tx1"/>
                </a:solidFill>
              </a:rPr>
              <a:t> 대출이 있어도 </a:t>
            </a:r>
            <a:r>
              <a:rPr lang="en-US" altLang="ko-KR" dirty="0" smtClean="0">
                <a:solidFill>
                  <a:schemeClr val="tx1"/>
                </a:solidFill>
              </a:rPr>
              <a:t>LTV 00% </a:t>
            </a:r>
            <a:r>
              <a:rPr lang="ko-KR" altLang="en-US" dirty="0" smtClean="0">
                <a:solidFill>
                  <a:schemeClr val="tx1"/>
                </a:solidFill>
              </a:rPr>
              <a:t>까지 대출이 가능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67544" y="3351659"/>
            <a:ext cx="6480720" cy="136257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비대면으로</a:t>
            </a:r>
            <a:r>
              <a:rPr lang="ko-KR" altLang="en-US" dirty="0" smtClean="0">
                <a:solidFill>
                  <a:schemeClr val="tx1"/>
                </a:solidFill>
              </a:rPr>
              <a:t> 한도조회부터 대출신청까지 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대출신청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smtClean="0">
                <a:solidFill>
                  <a:schemeClr val="tx1"/>
                </a:solidFill>
              </a:rPr>
              <a:t>서류 심사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전자계약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펀딩</a:t>
            </a:r>
            <a:r>
              <a:rPr lang="ko-KR" altLang="en-US" sz="1200" dirty="0" smtClean="0">
                <a:solidFill>
                  <a:schemeClr val="tx1"/>
                </a:solidFill>
              </a:rPr>
              <a:t> 및 대출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70505" y="4714230"/>
            <a:ext cx="6480720" cy="1362571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상품안내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594043" y="6229064"/>
            <a:ext cx="2227721" cy="288032"/>
          </a:xfrm>
          <a:prstGeom prst="round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신용점수 영향 없는 한도 조회하기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71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휴대폰 인증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336178"/>
              </p:ext>
            </p:extLst>
          </p:nvPr>
        </p:nvGraphicFramePr>
        <p:xfrm>
          <a:off x="7222406" y="747456"/>
          <a:ext cx="1921594" cy="3177834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한도 조회 선택 시 팝업 노출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확인 선택 시 휴대폰 </a:t>
                      </a:r>
                      <a:r>
                        <a:rPr lang="ko-KR" altLang="en-US" sz="800" baseline="0" dirty="0" err="1" smtClean="0"/>
                        <a:t>본인증</a:t>
                      </a:r>
                      <a:r>
                        <a:rPr lang="ko-KR" altLang="en-US" sz="800" baseline="0" dirty="0" smtClean="0"/>
                        <a:t> 팝업 진행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휴대폰 본인인증 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CI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값 등 임시로 저장 후 회원 가입 시 활용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340768"/>
            <a:ext cx="3411761" cy="47607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204864"/>
            <a:ext cx="2009775" cy="13430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5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204872" y="2118627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46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3088108" y="1506332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58179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휴대폰 인증 시 </a:t>
            </a:r>
            <a:r>
              <a:rPr lang="ko-KR" altLang="en-US" sz="900" dirty="0" err="1" smtClean="0">
                <a:latin typeface="굴림" charset="-127"/>
                <a:ea typeface="굴림" charset="-127"/>
              </a:rPr>
              <a:t>케이스별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안내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449413"/>
              </p:ext>
            </p:extLst>
          </p:nvPr>
        </p:nvGraphicFramePr>
        <p:xfrm>
          <a:off x="7222406" y="747456"/>
          <a:ext cx="1921594" cy="6119247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 인증한 회원이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대출회원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존재하는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경우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대출회원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없는 경우에는 아파트 조회 페이지로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확인 선택 시 </a:t>
                      </a:r>
                      <a:r>
                        <a:rPr lang="ko-KR" altLang="en-US" sz="800" baseline="0" dirty="0" err="1" smtClean="0"/>
                        <a:t>대출회원</a:t>
                      </a:r>
                      <a:r>
                        <a:rPr lang="ko-KR" altLang="en-US" sz="800" baseline="0" dirty="0" smtClean="0"/>
                        <a:t> 로그인 페이지 이동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/>
                        <a:t>로그인 시 임시 </a:t>
                      </a:r>
                      <a:r>
                        <a:rPr lang="en-US" altLang="ko-KR" sz="800" baseline="0" dirty="0" smtClean="0"/>
                        <a:t>DB </a:t>
                      </a:r>
                      <a:r>
                        <a:rPr lang="ko-KR" altLang="en-US" sz="800" baseline="0" dirty="0" smtClean="0"/>
                        <a:t>있는지 체크</a:t>
                      </a:r>
                      <a:endParaRPr lang="en-US" altLang="ko-KR" sz="800" baseline="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 smtClean="0"/>
                        <a:t>2, 3</a:t>
                      </a:r>
                      <a:r>
                        <a:rPr lang="ko-KR" altLang="en-US" sz="800" baseline="0" dirty="0" smtClean="0"/>
                        <a:t>번 케이스 진행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취소 선택 시 휴대폰 본인인증 페이지 노출</a:t>
                      </a:r>
                      <a:endParaRPr lang="en-US" altLang="ko-KR" sz="800" baseline="0" dirty="0" smtClean="0"/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대출한도 조회 후 신청 전 단계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확인 선택 시 </a:t>
                      </a:r>
                      <a:r>
                        <a:rPr lang="en-US" altLang="ko-KR" sz="800" baseline="0" dirty="0" smtClean="0"/>
                        <a:t>‘</a:t>
                      </a:r>
                      <a:r>
                        <a:rPr lang="ko-KR" altLang="en-US" sz="800" baseline="0" dirty="0" smtClean="0"/>
                        <a:t>희망대출금액</a:t>
                      </a:r>
                      <a:r>
                        <a:rPr lang="en-US" altLang="ko-KR" sz="800" baseline="0" dirty="0" smtClean="0"/>
                        <a:t>’ </a:t>
                      </a:r>
                      <a:r>
                        <a:rPr lang="ko-KR" altLang="en-US" sz="800" baseline="0" dirty="0" smtClean="0"/>
                        <a:t>입력한 단계로 이동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취소 선택 시 대출한도 새로 조회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기존 임시 저장</a:t>
                      </a:r>
                      <a:r>
                        <a:rPr lang="en-US" altLang="ko-KR" sz="800" baseline="0" dirty="0" smtClean="0"/>
                        <a:t>DB </a:t>
                      </a:r>
                      <a:r>
                        <a:rPr lang="ko-KR" altLang="en-US" sz="800" baseline="0" dirty="0" smtClean="0"/>
                        <a:t>삭제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대출신청을 완료한 단계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 선택 시 신청 리스트 페이지 이동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선택 시 대출한도 신규 조회 진행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 결과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부결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확정된 </a:t>
                      </a:r>
                      <a:r>
                        <a:rPr lang="ko-KR" altLang="en-US" sz="8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신청건은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미포함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임시 저장 </a:t>
                      </a:r>
                      <a:r>
                        <a:rPr lang="en-US" altLang="ko-KR" sz="800" baseline="0" dirty="0" smtClean="0"/>
                        <a:t>DB </a:t>
                      </a:r>
                      <a:r>
                        <a:rPr lang="ko-KR" altLang="en-US" sz="800" baseline="0" dirty="0" smtClean="0"/>
                        <a:t>유효기간은 </a:t>
                      </a:r>
                      <a:r>
                        <a:rPr lang="en-US" altLang="ko-KR" sz="800" baseline="0" dirty="0" smtClean="0"/>
                        <a:t>1</a:t>
                      </a:r>
                      <a:r>
                        <a:rPr lang="ko-KR" altLang="en-US" sz="800" baseline="0" dirty="0" smtClean="0"/>
                        <a:t>개월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763688" y="1340768"/>
            <a:ext cx="2100255" cy="131223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763688" y="1485655"/>
            <a:ext cx="210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/>
              <a:t>대출회원</a:t>
            </a:r>
            <a:r>
              <a:rPr lang="ko-KR" altLang="en-US" sz="900" dirty="0" smtClean="0"/>
              <a:t> </a:t>
            </a:r>
            <a:r>
              <a:rPr lang="ko-KR" altLang="en-US" sz="900" dirty="0" smtClean="0"/>
              <a:t>계정이 존재합니다</a:t>
            </a:r>
            <a:r>
              <a:rPr lang="en-US" altLang="ko-KR" sz="900" dirty="0" smtClean="0"/>
              <a:t>.</a:t>
            </a:r>
          </a:p>
          <a:p>
            <a:pPr algn="ctr"/>
            <a:r>
              <a:rPr lang="ko-KR" altLang="en-US" sz="900" dirty="0" smtClean="0"/>
              <a:t>로그인 후 </a:t>
            </a:r>
            <a:r>
              <a:rPr lang="ko-KR" altLang="en-US" sz="900" dirty="0" err="1" smtClean="0"/>
              <a:t>한도조회를</a:t>
            </a:r>
            <a:r>
              <a:rPr lang="ko-KR" altLang="en-US" sz="900" dirty="0" smtClean="0"/>
              <a:t> 계속해주세요</a:t>
            </a:r>
            <a:r>
              <a:rPr lang="en-US" altLang="ko-KR" sz="900" dirty="0" smtClean="0"/>
              <a:t>.</a:t>
            </a:r>
          </a:p>
          <a:p>
            <a:pPr algn="ctr"/>
            <a:endParaRPr lang="en-US" altLang="ko-KR" sz="900" dirty="0"/>
          </a:p>
          <a:p>
            <a:pPr algn="ctr"/>
            <a:r>
              <a:rPr lang="en-US" altLang="ko-KR" sz="900" dirty="0" smtClean="0"/>
              <a:t>ID : abcde123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306879" y="2273173"/>
            <a:ext cx="431164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872049" y="2273173"/>
            <a:ext cx="431164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63688" y="2996952"/>
            <a:ext cx="2100255" cy="131223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18379" y="3141839"/>
            <a:ext cx="17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대출한도조회 이력이 있습니다</a:t>
            </a:r>
            <a:r>
              <a:rPr lang="en-US" altLang="ko-KR" sz="900" dirty="0" smtClean="0"/>
              <a:t>.</a:t>
            </a:r>
          </a:p>
          <a:p>
            <a:pPr algn="ctr"/>
            <a:r>
              <a:rPr lang="ko-KR" altLang="en-US" sz="900" dirty="0" smtClean="0"/>
              <a:t>이어서 진행하시겠습니까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4" name="직사각형 23"/>
          <p:cNvSpPr/>
          <p:nvPr/>
        </p:nvSpPr>
        <p:spPr>
          <a:xfrm>
            <a:off x="2306879" y="3929357"/>
            <a:ext cx="431164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72049" y="3929357"/>
            <a:ext cx="431164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63688" y="4658196"/>
            <a:ext cx="2100255" cy="131223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033800" y="4803083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대출신청 내역이 있습니다</a:t>
            </a:r>
            <a:r>
              <a:rPr lang="en-US" altLang="ko-KR" sz="900" dirty="0" smtClean="0"/>
              <a:t>.</a:t>
            </a:r>
          </a:p>
          <a:p>
            <a:pPr algn="ctr"/>
            <a:r>
              <a:rPr lang="ko-KR" altLang="en-US" sz="900" dirty="0" smtClean="0"/>
              <a:t>확인하시겠습니까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28" name="직사각형 27"/>
          <p:cNvSpPr/>
          <p:nvPr/>
        </p:nvSpPr>
        <p:spPr>
          <a:xfrm>
            <a:off x="2306879" y="5590601"/>
            <a:ext cx="431164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72049" y="5590601"/>
            <a:ext cx="431164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5657" y="1370239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회원 </a:t>
            </a:r>
            <a:r>
              <a:rPr lang="en-US" altLang="ko-KR" sz="900" dirty="0" smtClean="0"/>
              <a:t>DB </a:t>
            </a:r>
            <a:r>
              <a:rPr lang="ko-KR" altLang="en-US" sz="900" dirty="0" smtClean="0"/>
              <a:t>있는 경우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145657" y="299695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</a:t>
            </a:r>
            <a:r>
              <a:rPr lang="en-US" altLang="ko-KR" sz="900" dirty="0" smtClean="0"/>
              <a:t>DB </a:t>
            </a:r>
            <a:r>
              <a:rPr lang="ko-KR" altLang="en-US" sz="900" dirty="0" smtClean="0"/>
              <a:t>없는 경우</a:t>
            </a:r>
            <a:endParaRPr lang="en-US" altLang="ko-KR" sz="900" dirty="0" smtClean="0"/>
          </a:p>
          <a:p>
            <a:r>
              <a:rPr lang="en-US" altLang="ko-KR" sz="900" dirty="0" smtClean="0"/>
              <a:t>- </a:t>
            </a:r>
            <a:r>
              <a:rPr lang="ko-KR" altLang="en-US" sz="900" dirty="0" smtClean="0"/>
              <a:t>조회 임시 </a:t>
            </a:r>
            <a:r>
              <a:rPr lang="en-US" altLang="ko-KR" sz="900" dirty="0" smtClean="0"/>
              <a:t>DB </a:t>
            </a:r>
            <a:r>
              <a:rPr lang="ko-KR" altLang="en-US" sz="900" dirty="0" smtClean="0"/>
              <a:t>있는 경우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145657" y="4623665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 </a:t>
            </a:r>
            <a:r>
              <a:rPr lang="en-US" altLang="ko-KR" sz="900" dirty="0" smtClean="0"/>
              <a:t>DB </a:t>
            </a:r>
            <a:r>
              <a:rPr lang="ko-KR" altLang="en-US" sz="900" dirty="0" smtClean="0"/>
              <a:t>없는 경우</a:t>
            </a:r>
            <a:r>
              <a:rPr lang="ko-KR" altLang="en-US" sz="900" dirty="0" smtClean="0"/>
              <a:t>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8348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주소 검색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1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817363"/>
              </p:ext>
            </p:extLst>
          </p:nvPr>
        </p:nvGraphicFramePr>
        <p:xfrm>
          <a:off x="7222406" y="747456"/>
          <a:ext cx="1921594" cy="3177834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검색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기본 화면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아파트 이름 또는 집주소 입력 시 해당 조건에 맞는 아파트 리스트 노출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취급불가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지역 또는 아파트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빌라 인 경우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얼럿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800" baseline="0" dirty="0" smtClean="0">
                          <a:solidFill>
                            <a:srgbClr val="FF0000"/>
                          </a:solidFill>
                        </a:rPr>
                        <a:t>카카오 주소 검색 활용</a:t>
                      </a:r>
                      <a:endParaRPr lang="en-US" altLang="ko-KR" sz="8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ko-KR" altLang="en-US" sz="8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2874892" y="1268760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주택담보 대출 한도 조회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56247" y="1988840"/>
            <a:ext cx="3096344" cy="9361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068133" y="2076941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주소 검색</a:t>
            </a:r>
            <a:endParaRPr lang="ko-KR" altLang="en-US" sz="900" dirty="0"/>
          </a:p>
        </p:txBody>
      </p:sp>
      <p:sp>
        <p:nvSpPr>
          <p:cNvPr id="13" name="직사각형 12"/>
          <p:cNvSpPr/>
          <p:nvPr/>
        </p:nvSpPr>
        <p:spPr>
          <a:xfrm>
            <a:off x="2200263" y="2395874"/>
            <a:ext cx="2808312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아파트 이름 또는 집주소를 입력해주세요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0366" y="1552974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주소만으로 예상 대출 한도를 확인해보세요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신용 점수에 영향을 주지 않습니다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57" name="직사각형 56"/>
          <p:cNvSpPr/>
          <p:nvPr/>
        </p:nvSpPr>
        <p:spPr>
          <a:xfrm>
            <a:off x="3932858" y="3365325"/>
            <a:ext cx="3096344" cy="121580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4014132" y="3512927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주소 검색</a:t>
            </a:r>
            <a:endParaRPr lang="ko-KR" altLang="en-US" sz="900" dirty="0"/>
          </a:p>
        </p:txBody>
      </p:sp>
      <p:sp>
        <p:nvSpPr>
          <p:cNvPr id="60" name="직사각형 59"/>
          <p:cNvSpPr/>
          <p:nvPr/>
        </p:nvSpPr>
        <p:spPr>
          <a:xfrm>
            <a:off x="4076874" y="3772359"/>
            <a:ext cx="2808312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무궁화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/>
          <a:srcRect b="84393"/>
          <a:stretch/>
        </p:blipFill>
        <p:spPr>
          <a:xfrm>
            <a:off x="4078679" y="4115595"/>
            <a:ext cx="2806507" cy="393526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3932858" y="4728730"/>
            <a:ext cx="3096344" cy="143808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014132" y="487633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주소 검색</a:t>
            </a:r>
            <a:endParaRPr lang="ko-KR" altLang="en-US" sz="900" dirty="0"/>
          </a:p>
        </p:txBody>
      </p:sp>
      <p:sp>
        <p:nvSpPr>
          <p:cNvPr id="64" name="직사각형 63"/>
          <p:cNvSpPr/>
          <p:nvPr/>
        </p:nvSpPr>
        <p:spPr>
          <a:xfrm>
            <a:off x="4076874" y="5135764"/>
            <a:ext cx="2808312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무궁화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565555" y="565346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한도 조회가 불가한 주소입니다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불편을 드려 죄송합니다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67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451248" y="1327688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69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3739275" y="3365325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3-1</a:t>
            </a:r>
            <a:endParaRPr lang="ko-KR" altLang="en-US" sz="800" b="1" dirty="0"/>
          </a:p>
        </p:txBody>
      </p:sp>
      <p:sp>
        <p:nvSpPr>
          <p:cNvPr id="38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3738051" y="4901925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3-2</a:t>
            </a:r>
            <a:endParaRPr lang="ko-KR" altLang="en-US" sz="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24" y="3365325"/>
            <a:ext cx="3020585" cy="26331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8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334591" y="3365325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2439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주소 검색 </a:t>
            </a:r>
            <a:r>
              <a:rPr lang="en-US" altLang="ko-KR" sz="900" dirty="0">
                <a:latin typeface="굴림" charset="-127"/>
                <a:ea typeface="굴림" charset="-127"/>
              </a:rPr>
              <a:t>2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622544"/>
              </p:ext>
            </p:extLst>
          </p:nvPr>
        </p:nvGraphicFramePr>
        <p:xfrm>
          <a:off x="7222406" y="747456"/>
          <a:ext cx="1921594" cy="3256125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아파트 선택 시 동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면적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 여부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입력칸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네 선택 시 부부 또는 공동소유 체크 영역 추가 생성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아니오 선택 시 </a:t>
                      </a:r>
                      <a:r>
                        <a:rPr lang="ko-KR" altLang="en-US" sz="800" baseline="0" dirty="0" err="1" smtClean="0"/>
                        <a:t>얼럿</a:t>
                      </a:r>
                      <a:r>
                        <a:rPr lang="ko-KR" altLang="en-US" sz="800" baseline="0" dirty="0" smtClean="0"/>
                        <a:t> 처리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800" baseline="0" dirty="0" smtClean="0"/>
                        <a:t>‘</a:t>
                      </a:r>
                      <a:r>
                        <a:rPr lang="ko-KR" altLang="en-US" sz="800" baseline="0" dirty="0" smtClean="0"/>
                        <a:t>본인 소유 부동산만 대출이 가능합니다</a:t>
                      </a:r>
                      <a:r>
                        <a:rPr lang="en-US" altLang="ko-KR" sz="800" baseline="0" dirty="0" smtClean="0"/>
                        <a:t>.’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 smtClean="0"/>
                        <a:t>부부 또는 공동소유 </a:t>
                      </a:r>
                      <a:r>
                        <a:rPr lang="en-US" altLang="ko-KR" sz="900" dirty="0" smtClean="0"/>
                        <a:t>‘</a:t>
                      </a:r>
                      <a:r>
                        <a:rPr lang="ko-KR" altLang="en-US" sz="900" dirty="0" smtClean="0"/>
                        <a:t>네</a:t>
                      </a:r>
                      <a:r>
                        <a:rPr lang="en-US" altLang="ko-KR" sz="900" dirty="0" smtClean="0"/>
                        <a:t>’ </a:t>
                      </a:r>
                      <a:r>
                        <a:rPr lang="ko-KR" altLang="en-US" sz="900" dirty="0" err="1" smtClean="0"/>
                        <a:t>선택시</a:t>
                      </a:r>
                      <a:endParaRPr lang="en-US" altLang="ko-KR" sz="900" dirty="0" smtClean="0"/>
                    </a:p>
                    <a:p>
                      <a:r>
                        <a:rPr lang="ko-KR" altLang="en-US" sz="900" dirty="0" err="1" smtClean="0"/>
                        <a:t>얼럿</a:t>
                      </a:r>
                      <a:endParaRPr lang="en-US" altLang="ko-KR" sz="900" dirty="0" smtClean="0"/>
                    </a:p>
                    <a:p>
                      <a:endParaRPr lang="en-US" altLang="ko-KR" sz="900" dirty="0" smtClean="0"/>
                    </a:p>
                    <a:p>
                      <a:r>
                        <a:rPr lang="en-US" altLang="ko-KR" sz="900" dirty="0" smtClean="0"/>
                        <a:t>‘1</a:t>
                      </a:r>
                      <a:r>
                        <a:rPr lang="ko-KR" altLang="en-US" sz="900" dirty="0" smtClean="0"/>
                        <a:t>인 소유 부동산만 대출이 가능합니다</a:t>
                      </a:r>
                      <a:r>
                        <a:rPr lang="en-US" altLang="ko-KR" sz="900" dirty="0" smtClean="0"/>
                        <a:t>.’</a:t>
                      </a:r>
                      <a:endParaRPr lang="ko-KR" altLang="en-US" sz="9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 선택 시 금액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입력칸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생성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입력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아니오 선택 시 </a:t>
                      </a:r>
                      <a:r>
                        <a:rPr lang="ko-KR" altLang="en-US" sz="800" baseline="0" dirty="0" err="1" smtClean="0"/>
                        <a:t>얼럿</a:t>
                      </a:r>
                      <a:r>
                        <a:rPr lang="ko-KR" altLang="en-US" sz="800" baseline="0" dirty="0" smtClean="0"/>
                        <a:t> 처리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 smtClean="0"/>
                        <a:t>- ‘</a:t>
                      </a:r>
                      <a:r>
                        <a:rPr lang="ko-KR" altLang="en-US" sz="800" baseline="0" dirty="0" smtClean="0"/>
                        <a:t>본인 거주 부동산만 대출이 가능합니다</a:t>
                      </a:r>
                      <a:r>
                        <a:rPr lang="en-US" altLang="ko-KR" sz="800" baseline="0" dirty="0" smtClean="0"/>
                        <a:t>.’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ko-KR" altLang="en-US" sz="8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한도조회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 시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임시저장</a:t>
                      </a:r>
                      <a:endParaRPr lang="en-US" altLang="ko-KR" sz="800" b="0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2874892" y="1268760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주택담보 대출 한도 조회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380366" y="1552974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주소만으로 예상 대출 한도를 확인해보세요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신용 점수에 영향을 주지 않습니다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7" name="직사각형 36"/>
          <p:cNvSpPr/>
          <p:nvPr/>
        </p:nvSpPr>
        <p:spPr>
          <a:xfrm>
            <a:off x="2068133" y="1988839"/>
            <a:ext cx="3096344" cy="338437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149407" y="2136442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주소 검색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212149" y="2395874"/>
            <a:ext cx="2808312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 smtClean="0">
                <a:solidFill>
                  <a:schemeClr val="tx1"/>
                </a:solidFill>
              </a:rPr>
              <a:t>리센츠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49407" y="286242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상세 주소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212149" y="3121855"/>
            <a:ext cx="1350565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동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69896" y="3121855"/>
            <a:ext cx="1350565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49407" y="352682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공급면적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212149" y="3786255"/>
            <a:ext cx="2808312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</a:rPr>
              <a:t>면적 선택    ▽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981423" y="5481228"/>
            <a:ext cx="1269764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한도 조회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23728" y="4278288"/>
            <a:ext cx="1471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본인 소유 부동산인가요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54" name="직사각형 53"/>
          <p:cNvSpPr/>
          <p:nvPr/>
        </p:nvSpPr>
        <p:spPr>
          <a:xfrm>
            <a:off x="3851920" y="4270475"/>
            <a:ext cx="430874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376916" y="4270432"/>
            <a:ext cx="643545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아니오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759793" y="2891602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42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734114" y="4303111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123728" y="4640708"/>
            <a:ext cx="15872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부동산 대출이 있으신가요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3851920" y="4632895"/>
            <a:ext cx="430874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76916" y="4632852"/>
            <a:ext cx="643545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아니오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4018" y="4995272"/>
            <a:ext cx="1316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본인이 </a:t>
            </a:r>
            <a:r>
              <a:rPr lang="ko-KR" altLang="en-US" sz="900" dirty="0" err="1" smtClean="0"/>
              <a:t>거주하시나요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56" name="직사각형 55"/>
          <p:cNvSpPr/>
          <p:nvPr/>
        </p:nvSpPr>
        <p:spPr>
          <a:xfrm>
            <a:off x="3851920" y="4987459"/>
            <a:ext cx="431164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77206" y="4987416"/>
            <a:ext cx="643545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아니오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472961" y="4640708"/>
            <a:ext cx="3045086" cy="12241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72961" y="5292388"/>
            <a:ext cx="15872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부동산 대출이 있으신가요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7201153" y="5284575"/>
            <a:ext cx="430874" cy="238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726149" y="5284532"/>
            <a:ext cx="643545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아니오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72961" y="5556396"/>
            <a:ext cx="1449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주택담보대출 금액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원금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64" name="직사각형 63"/>
          <p:cNvSpPr/>
          <p:nvPr/>
        </p:nvSpPr>
        <p:spPr>
          <a:xfrm>
            <a:off x="7201153" y="5581668"/>
            <a:ext cx="1168541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dirty="0" smtClean="0">
                <a:solidFill>
                  <a:schemeClr val="tx1"/>
                </a:solidFill>
              </a:rPr>
              <a:t>만원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726828" y="4638963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sp>
        <p:nvSpPr>
          <p:cNvPr id="71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726892" y="4984624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477209" y="4704029"/>
            <a:ext cx="1471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본인 소유 부동산인가요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66" name="직사각형 65"/>
          <p:cNvSpPr/>
          <p:nvPr/>
        </p:nvSpPr>
        <p:spPr>
          <a:xfrm>
            <a:off x="7205401" y="4696216"/>
            <a:ext cx="430874" cy="238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730397" y="4696173"/>
            <a:ext cx="643545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아니오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77209" y="4968037"/>
            <a:ext cx="15872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부부 또는 공동소유인가요</a:t>
            </a:r>
            <a:r>
              <a:rPr lang="en-US" altLang="ko-KR" sz="900" dirty="0" smtClean="0"/>
              <a:t>?</a:t>
            </a:r>
            <a:endParaRPr lang="ko-KR" altLang="en-US" sz="900" dirty="0"/>
          </a:p>
        </p:txBody>
      </p:sp>
      <p:sp>
        <p:nvSpPr>
          <p:cNvPr id="72" name="직사각형 71"/>
          <p:cNvSpPr/>
          <p:nvPr/>
        </p:nvSpPr>
        <p:spPr>
          <a:xfrm>
            <a:off x="7201933" y="4992179"/>
            <a:ext cx="430874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726929" y="4992136"/>
            <a:ext cx="643545" cy="2386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아니오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5171989" y="4968037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2-1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8417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8"/>
          <p:cNvGrpSpPr>
            <a:grpSpLocks/>
          </p:cNvGrpSpPr>
          <p:nvPr/>
        </p:nvGrpSpPr>
        <p:grpSpPr bwMode="auto">
          <a:xfrm>
            <a:off x="0" y="0"/>
            <a:ext cx="9144000" cy="514350"/>
            <a:chOff x="114301" y="95250"/>
            <a:chExt cx="8867773" cy="514350"/>
          </a:xfrm>
        </p:grpSpPr>
        <p:sp>
          <p:nvSpPr>
            <p:cNvPr id="8" name="직사각형 7"/>
            <p:cNvSpPr/>
            <p:nvPr/>
          </p:nvSpPr>
          <p:spPr>
            <a:xfrm>
              <a:off x="114301" y="352425"/>
              <a:ext cx="186746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4301" y="95250"/>
              <a:ext cx="186746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 번호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48680" y="95250"/>
              <a:ext cx="1865927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작성자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48680" y="352425"/>
              <a:ext cx="1865927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이상규</a:t>
              </a:r>
              <a:endParaRPr kumimoji="0" lang="en-US" altLang="ko-KR" sz="9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114608" y="95250"/>
              <a:ext cx="943740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작성일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981768" y="95250"/>
              <a:ext cx="3266912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페이지명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981768" y="352425"/>
              <a:ext cx="3266912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ko-KR" altLang="en-US" sz="900" dirty="0">
                <a:solidFill>
                  <a:srgbClr val="0000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049110" y="95250"/>
              <a:ext cx="932964" cy="2571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900" dirty="0"/>
                <a:t>수정일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049110" y="352425"/>
              <a:ext cx="932964" cy="257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900" dirty="0"/>
            </a:p>
          </p:txBody>
        </p:sp>
      </p:grp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1906588" y="277813"/>
            <a:ext cx="33956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 smtClean="0">
                <a:latin typeface="굴림" charset="-127"/>
                <a:ea typeface="굴림" charset="-127"/>
              </a:rPr>
              <a:t>주담대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 대출 신청 </a:t>
            </a:r>
            <a:r>
              <a:rPr lang="en-US" altLang="ko-KR" sz="900" dirty="0" smtClean="0">
                <a:latin typeface="굴림" charset="-127"/>
                <a:ea typeface="굴림" charset="-127"/>
              </a:rPr>
              <a:t>-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예상 한도 </a:t>
            </a:r>
            <a:r>
              <a:rPr lang="ko-KR" altLang="en-US" sz="900" dirty="0" smtClean="0">
                <a:latin typeface="굴림" charset="-127"/>
                <a:ea typeface="굴림" charset="-127"/>
              </a:rPr>
              <a:t>조회 및 금리 조회</a:t>
            </a:r>
            <a:endParaRPr lang="ko-KR" altLang="en-US" sz="900" dirty="0">
              <a:latin typeface="굴림" charset="-127"/>
              <a:ea typeface="굴림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18363" y="514350"/>
            <a:ext cx="1925637" cy="2238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dirty="0"/>
              <a:t>설명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3568" y="257175"/>
            <a:ext cx="383232" cy="257175"/>
          </a:xfrm>
        </p:spPr>
        <p:txBody>
          <a:bodyPr/>
          <a:lstStyle/>
          <a:p>
            <a:fld id="{409D5750-43AA-4479-B115-427C24AA6DF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475220"/>
              </p:ext>
            </p:extLst>
          </p:nvPr>
        </p:nvGraphicFramePr>
        <p:xfrm>
          <a:off x="7222406" y="747456"/>
          <a:ext cx="1921594" cy="4778127"/>
        </p:xfrm>
        <a:graphic>
          <a:graphicData uri="http://schemas.openxmlformats.org/drawingml/2006/table">
            <a:tbl>
              <a:tblPr/>
              <a:tblGrid>
                <a:gridCol w="229914">
                  <a:extLst>
                    <a:ext uri="{9D8B030D-6E8A-4147-A177-3AD203B41FA5}">
                      <a16:colId xmlns:a16="http://schemas.microsoft.com/office/drawing/2014/main" val="3138038828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2798453910"/>
                    </a:ext>
                  </a:extLst>
                </a:gridCol>
              </a:tblGrid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235648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한도 조회 화면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9571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회원이 선택한 아파트 정보 표시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4414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KB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시세 기준으로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최대 대출한도 표시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717723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희망 대출금액은 최소 </a:t>
                      </a:r>
                      <a:r>
                        <a:rPr lang="en-US" altLang="ko-KR" sz="800" baseline="0" dirty="0" smtClean="0"/>
                        <a:t>1,000</a:t>
                      </a:r>
                      <a:r>
                        <a:rPr lang="ko-KR" altLang="en-US" sz="800" baseline="0" dirty="0" smtClean="0"/>
                        <a:t>만원 이상 입력 필수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en-US" altLang="ko-KR" sz="800" baseline="0" dirty="0" smtClean="0"/>
                        <a:t>1,000</a:t>
                      </a:r>
                      <a:r>
                        <a:rPr lang="ko-KR" altLang="en-US" sz="800" baseline="0" dirty="0" smtClean="0"/>
                        <a:t>만원 미만 입력 시 </a:t>
                      </a:r>
                      <a:r>
                        <a:rPr lang="ko-KR" altLang="en-US" sz="800" baseline="0" dirty="0" err="1" smtClean="0"/>
                        <a:t>얼럿</a:t>
                      </a:r>
                      <a:r>
                        <a:rPr lang="ko-KR" altLang="en-US" sz="800" baseline="0" dirty="0" smtClean="0"/>
                        <a:t> 문구 노출</a:t>
                      </a:r>
                      <a:endParaRPr lang="en-US" altLang="ko-KR" sz="800" baseline="0" dirty="0" smtClean="0"/>
                    </a:p>
                    <a:p>
                      <a:pPr marL="0" indent="0">
                        <a:buNone/>
                      </a:pPr>
                      <a:r>
                        <a:rPr lang="ko-KR" altLang="en-US" sz="800" baseline="0" dirty="0" smtClean="0"/>
                        <a:t>최대 대출한도 초과 입력 불가</a:t>
                      </a:r>
                      <a:endParaRPr lang="en-US" altLang="ko-KR" sz="800" baseline="0" dirty="0" smtClean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0623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희망대출금액 입력 후 확인 선택 시</a:t>
                      </a:r>
                      <a:endParaRPr lang="en-US" altLang="ko-KR" sz="800" dirty="0" smtClean="0"/>
                    </a:p>
                    <a:p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희망 대출금액 입력 시 예상 금리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예상이자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플랫폼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이용료율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플랫폼 이용료 계산하여 반영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임시저장</a:t>
                      </a:r>
                      <a:endParaRPr lang="en-US" altLang="ko-KR" sz="800" b="0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6684070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대출신청 유의사항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필수 구비 서류 안내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기타 유의 사항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다음 페이지에서 설명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유의사항 확인 체크 박스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기능 추가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스크롤 처리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357717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입력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필수값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기재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및 유의사항 확인 체크 시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대출신청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’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활성화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755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18586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09615"/>
                  </a:ext>
                </a:extLst>
              </a:tr>
              <a:tr h="288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30391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 bwMode="auto">
          <a:xfrm>
            <a:off x="7218363" y="257175"/>
            <a:ext cx="973137" cy="257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 smtClean="0"/>
              <a:t>20230523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2874892" y="1124744"/>
            <a:ext cx="14590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주택담보 대출 한도 조회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59055"/>
            <a:ext cx="6979171" cy="50745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380366" y="1408958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주소만으로 예상 대출 한도를 확인해보세요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신용 점수에 영향을 주지 않습니다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7" name="직사각형 36"/>
          <p:cNvSpPr/>
          <p:nvPr/>
        </p:nvSpPr>
        <p:spPr>
          <a:xfrm>
            <a:off x="2068133" y="1844824"/>
            <a:ext cx="3096344" cy="17648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149407" y="1992426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서울 송파구 잠실동 </a:t>
            </a:r>
            <a:r>
              <a:rPr lang="en-US" altLang="ko-KR" sz="900" dirty="0" smtClean="0"/>
              <a:t>22 </a:t>
            </a:r>
            <a:r>
              <a:rPr lang="ko-KR" altLang="en-US" sz="900" dirty="0" err="1" smtClean="0"/>
              <a:t>리센츠</a:t>
            </a:r>
            <a:r>
              <a:rPr lang="ko-KR" altLang="en-US" sz="900" dirty="0" smtClean="0"/>
              <a:t> 아파트</a:t>
            </a:r>
            <a:endParaRPr lang="en-US" altLang="ko-KR" sz="900" dirty="0" smtClean="0"/>
          </a:p>
          <a:p>
            <a:r>
              <a:rPr lang="en-US" altLang="ko-KR" sz="900" dirty="0" smtClean="0"/>
              <a:t>201</a:t>
            </a:r>
            <a:r>
              <a:rPr lang="ko-KR" altLang="en-US" sz="900" dirty="0" smtClean="0"/>
              <a:t>동 </a:t>
            </a:r>
            <a:r>
              <a:rPr lang="en-US" altLang="ko-KR" sz="900" dirty="0" smtClean="0"/>
              <a:t>501</a:t>
            </a:r>
            <a:r>
              <a:rPr lang="ko-KR" altLang="en-US" sz="900" dirty="0" smtClean="0"/>
              <a:t>호 </a:t>
            </a:r>
            <a:r>
              <a:rPr lang="en-US" altLang="ko-KR" sz="900" dirty="0" smtClean="0"/>
              <a:t>42C</a:t>
            </a:r>
            <a:r>
              <a:rPr lang="ko-KR" altLang="en-US" sz="900" dirty="0" smtClean="0"/>
              <a:t>㎡ </a:t>
            </a:r>
            <a:r>
              <a:rPr lang="en-US" altLang="ko-KR" sz="900" dirty="0" smtClean="0"/>
              <a:t>(12</a:t>
            </a:r>
            <a:r>
              <a:rPr lang="ko-KR" altLang="en-US" sz="900" dirty="0" smtClean="0"/>
              <a:t>평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3309370" y="6423201"/>
            <a:ext cx="1269764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대출신청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9407" y="2509360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최대 대출 한도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2149407" y="279221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희망 대출금액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067944" y="2509360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smtClean="0"/>
              <a:t>1,277,000,000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4651437" y="3923764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0.0%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2149407" y="392376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예상 대출금리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389632" y="3068960"/>
            <a:ext cx="17748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rgbClr val="FF0000"/>
                </a:solidFill>
              </a:rPr>
              <a:t>최소 희망 대출금액은 </a:t>
            </a:r>
            <a:r>
              <a:rPr lang="en-US" altLang="ko-KR" sz="700" dirty="0" smtClean="0">
                <a:solidFill>
                  <a:srgbClr val="FF0000"/>
                </a:solidFill>
              </a:rPr>
              <a:t>1,000</a:t>
            </a:r>
            <a:r>
              <a:rPr lang="ko-KR" altLang="en-US" sz="700" dirty="0" smtClean="0">
                <a:solidFill>
                  <a:srgbClr val="FF0000"/>
                </a:solidFill>
              </a:rPr>
              <a:t>만원입니다</a:t>
            </a:r>
            <a:r>
              <a:rPr lang="en-US" altLang="ko-KR" sz="700" dirty="0" smtClean="0">
                <a:solidFill>
                  <a:srgbClr val="FF0000"/>
                </a:solidFill>
              </a:rPr>
              <a:t>.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58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759792" y="2072344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60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759792" y="2518652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3</a:t>
            </a:r>
            <a:endParaRPr lang="ko-KR" altLang="en-US" sz="800" b="1" dirty="0"/>
          </a:p>
        </p:txBody>
      </p:sp>
      <p:sp>
        <p:nvSpPr>
          <p:cNvPr id="61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764107" y="2815017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4</a:t>
            </a:r>
            <a:endParaRPr lang="ko-KR" altLang="en-US" sz="800" b="1" dirty="0"/>
          </a:p>
        </p:txBody>
      </p:sp>
      <p:sp>
        <p:nvSpPr>
          <p:cNvPr id="65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2149406" y="6485426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  <p:sp>
        <p:nvSpPr>
          <p:cNvPr id="47" name="직사각형 46"/>
          <p:cNvSpPr/>
          <p:nvPr/>
        </p:nvSpPr>
        <p:spPr>
          <a:xfrm>
            <a:off x="3577029" y="2764483"/>
            <a:ext cx="1477952" cy="26941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금액을 입력해주세요  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만원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92587" y="416226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2155905" y="4162265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월 </a:t>
            </a:r>
            <a:r>
              <a:rPr lang="ko-KR" altLang="en-US" sz="900" dirty="0" err="1" smtClean="0"/>
              <a:t>예상이자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4657935" y="4372904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0.0%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2155905" y="4372904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플랫폼 </a:t>
            </a:r>
            <a:r>
              <a:rPr lang="ko-KR" altLang="en-US" sz="900" dirty="0" err="1" smtClean="0"/>
              <a:t>이용료율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4799085" y="461140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2162403" y="4611405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플랫폼 이용료</a:t>
            </a:r>
            <a:endParaRPr lang="ko-KR" altLang="en-US" sz="900" dirty="0"/>
          </a:p>
        </p:txBody>
      </p:sp>
      <p:sp>
        <p:nvSpPr>
          <p:cNvPr id="44" name="직사각형 43"/>
          <p:cNvSpPr/>
          <p:nvPr/>
        </p:nvSpPr>
        <p:spPr>
          <a:xfrm>
            <a:off x="3381507" y="3284984"/>
            <a:ext cx="431164" cy="23864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확인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069164" y="3761947"/>
            <a:ext cx="3096344" cy="132837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759792" y="3957913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5-1</a:t>
            </a:r>
            <a:endParaRPr lang="ko-KR" altLang="en-US" sz="800" b="1" dirty="0"/>
          </a:p>
        </p:txBody>
      </p:sp>
      <p:sp>
        <p:nvSpPr>
          <p:cNvPr id="46" name="오각형 64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2880788" y="3316243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5</a:t>
            </a:r>
            <a:endParaRPr lang="ko-KR" altLang="en-US" sz="800" b="1" dirty="0"/>
          </a:p>
        </p:txBody>
      </p:sp>
      <p:sp>
        <p:nvSpPr>
          <p:cNvPr id="55" name="직사각형 54"/>
          <p:cNvSpPr/>
          <p:nvPr/>
        </p:nvSpPr>
        <p:spPr>
          <a:xfrm>
            <a:off x="2068133" y="5202107"/>
            <a:ext cx="3096344" cy="117922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161299" y="5287579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대출신청 유의사항</a:t>
            </a:r>
            <a:endParaRPr lang="ko-KR" altLang="en-US" sz="900" dirty="0"/>
          </a:p>
        </p:txBody>
      </p:sp>
      <p:sp>
        <p:nvSpPr>
          <p:cNvPr id="63" name="직사각형 62"/>
          <p:cNvSpPr/>
          <p:nvPr/>
        </p:nvSpPr>
        <p:spPr>
          <a:xfrm>
            <a:off x="2179881" y="5518411"/>
            <a:ext cx="2849075" cy="58383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179881" y="5549478"/>
            <a:ext cx="11320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필수 구비 서류 안내 </a:t>
            </a:r>
            <a:endParaRPr lang="ko-KR" altLang="en-US" sz="700" dirty="0"/>
          </a:p>
        </p:txBody>
      </p:sp>
      <p:sp>
        <p:nvSpPr>
          <p:cNvPr id="66" name="TextBox 65"/>
          <p:cNvSpPr txBox="1"/>
          <p:nvPr/>
        </p:nvSpPr>
        <p:spPr>
          <a:xfrm>
            <a:off x="2180811" y="5743696"/>
            <a:ext cx="7264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2. </a:t>
            </a:r>
            <a:r>
              <a:rPr lang="ko-KR" altLang="en-US" sz="700" dirty="0" smtClean="0"/>
              <a:t>유의사항 </a:t>
            </a:r>
            <a:r>
              <a:rPr lang="en-US" altLang="ko-KR" sz="700" dirty="0" smtClean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179881" y="5899081"/>
            <a:ext cx="7264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3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유의사항 </a:t>
            </a:r>
            <a:r>
              <a:rPr lang="en-US" altLang="ko-KR" sz="700" dirty="0" smtClean="0"/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179881" y="6103682"/>
            <a:ext cx="16466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□ 유의사항을 모두 확인하였습니다</a:t>
            </a:r>
            <a:r>
              <a:rPr lang="en-US" altLang="ko-KR" sz="700" dirty="0" smtClean="0"/>
              <a:t>.</a:t>
            </a:r>
          </a:p>
        </p:txBody>
      </p:sp>
      <p:sp>
        <p:nvSpPr>
          <p:cNvPr id="69" name="오각형 68">
            <a:extLst>
              <a:ext uri="{FF2B5EF4-FFF2-40B4-BE49-F238E27FC236}">
                <a16:creationId xmlns:a16="http://schemas.microsoft.com/office/drawing/2014/main" id="{9BFEDBA3-C482-4CE0-A876-FE48C28B48FF}"/>
              </a:ext>
            </a:extLst>
          </p:cNvPr>
          <p:cNvSpPr/>
          <p:nvPr/>
        </p:nvSpPr>
        <p:spPr>
          <a:xfrm>
            <a:off x="1794403" y="5321371"/>
            <a:ext cx="389614" cy="172474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sp>
        <p:nvSpPr>
          <p:cNvPr id="70" name="직사각형 69"/>
          <p:cNvSpPr/>
          <p:nvPr/>
        </p:nvSpPr>
        <p:spPr>
          <a:xfrm>
            <a:off x="4916138" y="5518410"/>
            <a:ext cx="108000" cy="58383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920350" y="5518409"/>
            <a:ext cx="108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555428" y="4819454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 smtClean="0"/>
              <a:t>12</a:t>
            </a:r>
            <a:r>
              <a:rPr lang="ko-KR" altLang="en-US" sz="900" dirty="0" smtClean="0"/>
              <a:t>개월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2162403" y="481945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대출기간</a:t>
            </a:r>
            <a:endParaRPr lang="ko-KR" altLang="en-US" sz="900" dirty="0"/>
          </a:p>
        </p:txBody>
      </p:sp>
      <p:sp>
        <p:nvSpPr>
          <p:cNvPr id="74" name="직사각형 73"/>
          <p:cNvSpPr/>
          <p:nvPr/>
        </p:nvSpPr>
        <p:spPr>
          <a:xfrm>
            <a:off x="2627032" y="6419397"/>
            <a:ext cx="617881" cy="3240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>
                    <a:lumMod val="65000"/>
                  </a:schemeClr>
                </a:solidFill>
              </a:rPr>
              <a:t>이전</a:t>
            </a:r>
            <a:endParaRPr lang="ko-KR" altLang="en-US" sz="9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3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107735</TotalTime>
  <Words>2620</Words>
  <Application>Microsoft Office PowerPoint</Application>
  <PresentationFormat>화면 슬라이드 쇼(4:3)</PresentationFormat>
  <Paragraphs>943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</dc:creator>
  <cp:lastModifiedBy>leesanggyu</cp:lastModifiedBy>
  <cp:revision>1159</cp:revision>
  <cp:lastPrinted>2022-06-14T09:11:38Z</cp:lastPrinted>
  <dcterms:created xsi:type="dcterms:W3CDTF">2016-09-15T05:56:30Z</dcterms:created>
  <dcterms:modified xsi:type="dcterms:W3CDTF">2024-06-20T07:40:06Z</dcterms:modified>
</cp:coreProperties>
</file>