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9" r:id="rId6"/>
    <p:sldId id="284" r:id="rId7"/>
    <p:sldId id="285" r:id="rId8"/>
    <p:sldId id="288" r:id="rId9"/>
    <p:sldId id="287" r:id="rId10"/>
    <p:sldId id="290" r:id="rId11"/>
    <p:sldId id="292" r:id="rId12"/>
    <p:sldId id="293" r:id="rId13"/>
    <p:sldId id="294" r:id="rId14"/>
    <p:sldId id="295" r:id="rId15"/>
    <p:sldId id="296" r:id="rId16"/>
    <p:sldId id="298" r:id="rId17"/>
    <p:sldId id="297" r:id="rId18"/>
    <p:sldId id="300" r:id="rId19"/>
    <p:sldId id="299" r:id="rId2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  <p14:sldId id="279"/>
            <p14:sldId id="284"/>
            <p14:sldId id="285"/>
            <p14:sldId id="288"/>
            <p14:sldId id="287"/>
            <p14:sldId id="290"/>
            <p14:sldId id="292"/>
            <p14:sldId id="293"/>
            <p14:sldId id="294"/>
            <p14:sldId id="295"/>
            <p14:sldId id="296"/>
            <p14:sldId id="298"/>
            <p14:sldId id="297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F8CFB6"/>
    <a:srgbClr val="DD462F"/>
    <a:srgbClr val="D24726"/>
    <a:srgbClr val="923922"/>
    <a:srgbClr val="404040"/>
    <a:srgbClr val="FF9B45"/>
    <a:srgbClr val="F8CAB6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241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2024-05-19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2024-05-19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616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664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2024-05-19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2024-05-19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0.22.161.69:5601/app/ap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34" Type="http://schemas.openxmlformats.org/officeDocument/2006/relationships/image" Target="../media/image42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1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112.svg"/><Relationship Id="rId37" Type="http://schemas.openxmlformats.org/officeDocument/2006/relationships/image" Target="../media/image45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4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35" Type="http://schemas.openxmlformats.org/officeDocument/2006/relationships/image" Target="../media/image43.png"/><Relationship Id="rId8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0.22.161.96/d/4b545447f/kubernetes-all-in-one-cluster-monitoring-productio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0.22.161.69:5601/app/discover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en-US" altLang="ko-KR" sz="4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Hellofunding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759164" cy="64008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application </a:t>
            </a:r>
            <a:r>
              <a:rPr lang="en-US" altLang="ko-KR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performance monitoring </a:t>
            </a:r>
            <a:r>
              <a:rPr lang="en-US" altLang="ko-KR" dirty="0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– </a:t>
            </a:r>
            <a:r>
              <a:rPr lang="en-US" altLang="ko-KR" dirty="0" err="1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Elasticsearch</a:t>
            </a:r>
            <a:r>
              <a:rPr lang="en-US" altLang="ko-KR" dirty="0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APM (1/2)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2014940"/>
            <a:ext cx="9262873" cy="42281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207" y="1366872"/>
            <a:ext cx="460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2"/>
                </a:solidFill>
              </a:rPr>
              <a:t>헬로펀딩</a:t>
            </a:r>
            <a:r>
              <a:rPr lang="ko-KR" altLang="en-US" dirty="0">
                <a:solidFill>
                  <a:schemeClr val="accent2"/>
                </a:solidFill>
              </a:rPr>
              <a:t> 어플리케이션 </a:t>
            </a:r>
            <a:r>
              <a:rPr lang="ko-KR" altLang="en-US" dirty="0" smtClean="0">
                <a:solidFill>
                  <a:schemeClr val="accent2"/>
                </a:solidFill>
              </a:rPr>
              <a:t>성능 모니터링 </a:t>
            </a:r>
            <a:r>
              <a:rPr lang="en-US" altLang="ko-KR" dirty="0" smtClean="0">
                <a:solidFill>
                  <a:schemeClr val="accent2"/>
                </a:solidFill>
              </a:rPr>
              <a:t>(1/2)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52643" y="1366872"/>
            <a:ext cx="2117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  <a:hlinkClick r:id="rId3"/>
              </a:rPr>
              <a:t>http://</a:t>
            </a:r>
            <a:r>
              <a:rPr lang="en-US" altLang="ko-KR" sz="1000" dirty="0" smtClean="0">
                <a:solidFill>
                  <a:schemeClr val="accent2"/>
                </a:solidFill>
                <a:hlinkClick r:id="rId3"/>
              </a:rPr>
              <a:t>10.22.161.69:5601/app/apm</a:t>
            </a:r>
            <a:endParaRPr lang="en-US" altLang="ko-KR" sz="1000" dirty="0" smtClean="0">
              <a:solidFill>
                <a:schemeClr val="accent2"/>
              </a:solidFill>
            </a:endParaRPr>
          </a:p>
          <a:p>
            <a:r>
              <a:rPr lang="en-US" altLang="ko-KR" sz="1000" dirty="0" smtClean="0">
                <a:solidFill>
                  <a:schemeClr val="accent2"/>
                </a:solidFill>
              </a:rPr>
              <a:t>(</a:t>
            </a:r>
            <a:r>
              <a:rPr lang="en-US" altLang="ko-KR" sz="1000" dirty="0">
                <a:solidFill>
                  <a:schemeClr val="accent2"/>
                </a:solidFill>
              </a:rPr>
              <a:t>elastic </a:t>
            </a:r>
            <a:r>
              <a:rPr lang="en-US" altLang="ko-KR" sz="1000" dirty="0" smtClean="0">
                <a:solidFill>
                  <a:schemeClr val="accent2"/>
                </a:solidFill>
              </a:rPr>
              <a:t>/ qwe123!@#)</a:t>
            </a:r>
          </a:p>
        </p:txBody>
      </p:sp>
    </p:spTree>
    <p:extLst>
      <p:ext uri="{BB962C8B-B14F-4D97-AF65-F5344CB8AC3E}">
        <p14:creationId xmlns:p14="http://schemas.microsoft.com/office/powerpoint/2010/main" val="240124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108298" cy="64008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application </a:t>
            </a:r>
            <a:r>
              <a:rPr lang="en-US" altLang="ko-KR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performance monitoring – </a:t>
            </a:r>
            <a:r>
              <a:rPr lang="en-US" altLang="ko-KR" dirty="0" err="1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Elasticsearch</a:t>
            </a:r>
            <a:r>
              <a:rPr lang="en-US" altLang="ko-KR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APM </a:t>
            </a:r>
            <a:r>
              <a:rPr lang="ko-KR" altLang="en-US" dirty="0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상세</a:t>
            </a:r>
            <a:r>
              <a:rPr lang="en-US" altLang="ko-KR" dirty="0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(2/2</a:t>
            </a:r>
            <a:r>
              <a:rPr lang="en-US" altLang="ko-KR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08" y="2014940"/>
            <a:ext cx="8631107" cy="43498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207" y="1366872"/>
            <a:ext cx="506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2"/>
                </a:solidFill>
              </a:rPr>
              <a:t>헬로펀딩</a:t>
            </a:r>
            <a:r>
              <a:rPr lang="ko-KR" altLang="en-US" dirty="0">
                <a:solidFill>
                  <a:schemeClr val="accent2"/>
                </a:solidFill>
              </a:rPr>
              <a:t> 어플리케이션 </a:t>
            </a:r>
            <a:r>
              <a:rPr lang="ko-KR" altLang="en-US" dirty="0" smtClean="0">
                <a:solidFill>
                  <a:schemeClr val="accent2"/>
                </a:solidFill>
              </a:rPr>
              <a:t>성능 모니터링 상세</a:t>
            </a:r>
            <a:r>
              <a:rPr lang="en-US" altLang="ko-KR" dirty="0" smtClean="0">
                <a:solidFill>
                  <a:schemeClr val="accent2"/>
                </a:solidFill>
              </a:rPr>
              <a:t>(2/2)</a:t>
            </a:r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Load Balancing </a:t>
            </a:r>
            <a:endParaRPr lang="ko-KR" altLang="en-US" dirty="0">
              <a:solidFill>
                <a:srgbClr val="C0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226356"/>
            <a:ext cx="11407557" cy="557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943922" y="2698756"/>
            <a:ext cx="4571907" cy="2987601"/>
            <a:chOff x="3225137" y="2724206"/>
            <a:chExt cx="4787739" cy="3390922"/>
          </a:xfrm>
        </p:grpSpPr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C7176D63-032D-4ECC-85A3-13B2CD99EB9B}"/>
                </a:ext>
              </a:extLst>
            </p:cNvPr>
            <p:cNvSpPr/>
            <p:nvPr/>
          </p:nvSpPr>
          <p:spPr>
            <a:xfrm>
              <a:off x="3253031" y="2747788"/>
              <a:ext cx="4759845" cy="3367340"/>
            </a:xfrm>
            <a:prstGeom prst="rect">
              <a:avLst/>
            </a:prstGeom>
            <a:solidFill>
              <a:srgbClr val="ABDAF2">
                <a:alpha val="301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810B060F-C66A-4D8A-8EC4-6C953B4FF701}"/>
                </a:ext>
              </a:extLst>
            </p:cNvPr>
            <p:cNvSpPr txBox="1"/>
            <p:nvPr/>
          </p:nvSpPr>
          <p:spPr>
            <a:xfrm>
              <a:off x="3359126" y="2724206"/>
              <a:ext cx="715453" cy="249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700" dirty="0" smtClean="0">
                  <a:solidFill>
                    <a:srgbClr val="5DA1C3"/>
                  </a:solidFill>
                  <a:ea typeface="NanumGothic" panose="020D0604000000000000" pitchFamily="34" charset="-127"/>
                </a:rPr>
                <a:t>WAS subnet</a:t>
              </a:r>
            </a:p>
          </p:txBody>
        </p:sp>
        <p:pic>
          <p:nvPicPr>
            <p:cNvPr id="325" name="그림 324">
              <a:extLst>
                <a:ext uri="{FF2B5EF4-FFF2-40B4-BE49-F238E27FC236}">
                  <a16:creationId xmlns:a16="http://schemas.microsoft.com/office/drawing/2014/main" id="{D745111A-C1D1-4E0F-9E0B-4B4F93778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5137" y="2774025"/>
              <a:ext cx="180000" cy="180000"/>
            </a:xfrm>
            <a:prstGeom prst="rect">
              <a:avLst/>
            </a:prstGeom>
          </p:spPr>
        </p:pic>
      </p:grpSp>
      <p:cxnSp>
        <p:nvCxnSpPr>
          <p:cNvPr id="174" name="꺾인 연결선 173"/>
          <p:cNvCxnSpPr/>
          <p:nvPr/>
        </p:nvCxnSpPr>
        <p:spPr>
          <a:xfrm flipV="1">
            <a:off x="4233328" y="3514143"/>
            <a:ext cx="2692366" cy="8425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9366937" y="2617184"/>
            <a:ext cx="2447451" cy="3179030"/>
            <a:chOff x="11632161" y="2633660"/>
            <a:chExt cx="1735411" cy="3237277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3850EEE6-FFAC-47CC-A9AF-85761068BBF4}"/>
                </a:ext>
              </a:extLst>
            </p:cNvPr>
            <p:cNvSpPr/>
            <p:nvPr/>
          </p:nvSpPr>
          <p:spPr>
            <a:xfrm>
              <a:off x="11634283" y="2639845"/>
              <a:ext cx="1733289" cy="3231092"/>
            </a:xfrm>
            <a:prstGeom prst="rect">
              <a:avLst/>
            </a:prstGeom>
            <a:solidFill>
              <a:srgbClr val="ABDAF2">
                <a:alpha val="301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10B060F-C66A-4D8A-8EC4-6C953B4FF701}"/>
                </a:ext>
              </a:extLst>
            </p:cNvPr>
            <p:cNvSpPr txBox="1"/>
            <p:nvPr/>
          </p:nvSpPr>
          <p:spPr>
            <a:xfrm>
              <a:off x="11724020" y="2633660"/>
              <a:ext cx="458293" cy="248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700" dirty="0" smtClean="0">
                  <a:solidFill>
                    <a:srgbClr val="5DA1C3"/>
                  </a:solidFill>
                  <a:ea typeface="NanumGothic" panose="020D0604000000000000" pitchFamily="34" charset="-127"/>
                </a:rPr>
                <a:t>Dev subnet</a:t>
              </a:r>
              <a:endParaRPr kumimoji="1" lang="ko-KR" altLang="en-US" sz="700" dirty="0">
                <a:solidFill>
                  <a:srgbClr val="5DA1C3"/>
                </a:solidFill>
                <a:ea typeface="NanumGothic" panose="020D0604000000000000" pitchFamily="34" charset="-127"/>
              </a:endParaRPr>
            </a:p>
          </p:txBody>
        </p:sp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id="{D745111A-C1D1-4E0F-9E0B-4B4F93778B3D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32161" y="2638246"/>
              <a:ext cx="127632" cy="183298"/>
            </a:xfrm>
            <a:prstGeom prst="rect">
              <a:avLst/>
            </a:prstGeom>
          </p:spPr>
        </p:pic>
      </p:grpSp>
      <p:grpSp>
        <p:nvGrpSpPr>
          <p:cNvPr id="47" name="그룹 46"/>
          <p:cNvGrpSpPr/>
          <p:nvPr/>
        </p:nvGrpSpPr>
        <p:grpSpPr>
          <a:xfrm>
            <a:off x="1527400" y="3186581"/>
            <a:ext cx="1265100" cy="2575349"/>
            <a:chOff x="1355950" y="3186581"/>
            <a:chExt cx="1265100" cy="2435303"/>
          </a:xfrm>
        </p:grpSpPr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96AAF173-D49B-4992-9687-291A05E831FF}"/>
                </a:ext>
              </a:extLst>
            </p:cNvPr>
            <p:cNvSpPr/>
            <p:nvPr/>
          </p:nvSpPr>
          <p:spPr>
            <a:xfrm>
              <a:off x="1355950" y="3193497"/>
              <a:ext cx="1130485" cy="2428387"/>
            </a:xfrm>
            <a:prstGeom prst="rect">
              <a:avLst/>
            </a:prstGeom>
            <a:solidFill>
              <a:srgbClr val="99E5B1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C8331183-55EB-4A1D-A029-8B7BA3B8BDEC}"/>
                </a:ext>
              </a:extLst>
            </p:cNvPr>
            <p:cNvSpPr txBox="1"/>
            <p:nvPr/>
          </p:nvSpPr>
          <p:spPr>
            <a:xfrm>
              <a:off x="1505114" y="3186581"/>
              <a:ext cx="111593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700" dirty="0" smtClean="0">
                  <a:solidFill>
                    <a:srgbClr val="38A55A"/>
                  </a:solidFill>
                  <a:ea typeface="NanumGothic" panose="020D0604000000000000" pitchFamily="34" charset="-127"/>
                </a:rPr>
                <a:t>WEB subnet</a:t>
              </a:r>
              <a:endParaRPr kumimoji="1" lang="ko-KR" altLang="en-US" sz="700" dirty="0">
                <a:solidFill>
                  <a:srgbClr val="38A55A"/>
                </a:solidFill>
                <a:ea typeface="NanumGothic" panose="020D0604000000000000" pitchFamily="34" charset="-127"/>
              </a:endParaRPr>
            </a:p>
          </p:txBody>
        </p:sp>
        <p:pic>
          <p:nvPicPr>
            <p:cNvPr id="331" name="그림 330">
              <a:extLst>
                <a:ext uri="{FF2B5EF4-FFF2-40B4-BE49-F238E27FC236}">
                  <a16:creationId xmlns:a16="http://schemas.microsoft.com/office/drawing/2014/main" id="{B31CE4F7-B675-4F48-955E-311EC1516807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8731" y="3205667"/>
              <a:ext cx="180000" cy="180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274970" y="1502810"/>
            <a:ext cx="11835636" cy="5124661"/>
            <a:chOff x="978730" y="1125137"/>
            <a:chExt cx="10721858" cy="5502938"/>
          </a:xfrm>
        </p:grpSpPr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646BF005-9CFA-4C8D-8647-652B2B616CB2}"/>
                </a:ext>
              </a:extLst>
            </p:cNvPr>
            <p:cNvSpPr/>
            <p:nvPr/>
          </p:nvSpPr>
          <p:spPr>
            <a:xfrm>
              <a:off x="978730" y="1173637"/>
              <a:ext cx="10721858" cy="545443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7C409B01-5D95-4C6A-B929-66FDB61E7934}"/>
                </a:ext>
              </a:extLst>
            </p:cNvPr>
            <p:cNvSpPr txBox="1"/>
            <p:nvPr/>
          </p:nvSpPr>
          <p:spPr>
            <a:xfrm>
              <a:off x="1202699" y="1125137"/>
              <a:ext cx="1185566" cy="293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b="1" dirty="0">
                  <a:solidFill>
                    <a:srgbClr val="355CE6"/>
                  </a:solidFill>
                  <a:ea typeface="NanumGothic" panose="020D0604000000000000" pitchFamily="34" charset="-127"/>
                </a:rPr>
                <a:t>NHN Cloud</a:t>
              </a:r>
              <a:endParaRPr kumimoji="1" lang="ko-KR" altLang="en-US" sz="1000" b="1" dirty="0">
                <a:solidFill>
                  <a:srgbClr val="355CE6"/>
                </a:solidFill>
                <a:ea typeface="NanumGothic" panose="020D0604000000000000" pitchFamily="34" charset="-127"/>
              </a:endParaRPr>
            </a:p>
          </p:txBody>
        </p:sp>
        <p:pic>
          <p:nvPicPr>
            <p:cNvPr id="323" name="그림 322">
              <a:extLst>
                <a:ext uri="{FF2B5EF4-FFF2-40B4-BE49-F238E27FC236}">
                  <a16:creationId xmlns:a16="http://schemas.microsoft.com/office/drawing/2014/main" id="{692D8AA3-CBED-4C03-AB6B-FC24375A5617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8730" y="1165887"/>
              <a:ext cx="163061" cy="214209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1436208" y="2985648"/>
            <a:ext cx="1331744" cy="2851679"/>
            <a:chOff x="1647829" y="2500487"/>
            <a:chExt cx="1478869" cy="3697672"/>
          </a:xfrm>
        </p:grpSpPr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C9CD14B7-10E5-4A74-8644-42013E74793F}"/>
                </a:ext>
              </a:extLst>
            </p:cNvPr>
            <p:cNvSpPr/>
            <p:nvPr/>
          </p:nvSpPr>
          <p:spPr>
            <a:xfrm>
              <a:off x="1647829" y="2503619"/>
              <a:ext cx="1478869" cy="3694540"/>
            </a:xfrm>
            <a:prstGeom prst="rect">
              <a:avLst/>
            </a:prstGeom>
            <a:noFill/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13FD0028-D0B6-4FC0-8777-A267BA8F5609}"/>
                </a:ext>
              </a:extLst>
            </p:cNvPr>
            <p:cNvSpPr txBox="1"/>
            <p:nvPr/>
          </p:nvSpPr>
          <p:spPr>
            <a:xfrm>
              <a:off x="1783464" y="2500487"/>
              <a:ext cx="1026902" cy="267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700" dirty="0">
                  <a:solidFill>
                    <a:srgbClr val="5DA1C3"/>
                  </a:solidFill>
                  <a:ea typeface="NanumGothic" panose="020D0604000000000000" pitchFamily="34" charset="-127"/>
                </a:rPr>
                <a:t>Public DMZ VPC </a:t>
              </a:r>
              <a:endParaRPr kumimoji="1" lang="ko-KR" altLang="en-US" sz="700" dirty="0">
                <a:solidFill>
                  <a:srgbClr val="5DA1C3"/>
                </a:solidFill>
                <a:ea typeface="NanumGothic" panose="020D0604000000000000" pitchFamily="34" charset="-127"/>
              </a:endParaRPr>
            </a:p>
          </p:txBody>
        </p:sp>
        <p:pic>
          <p:nvPicPr>
            <p:cNvPr id="327" name="그림 326">
              <a:extLst>
                <a:ext uri="{FF2B5EF4-FFF2-40B4-BE49-F238E27FC236}">
                  <a16:creationId xmlns:a16="http://schemas.microsoft.com/office/drawing/2014/main" id="{E58A7272-33F5-4B9D-AA9F-8B86888903AA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50452" y="2510199"/>
              <a:ext cx="199886" cy="233400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342106" y="1781858"/>
            <a:ext cx="11718689" cy="4772027"/>
            <a:chOff x="1158806" y="1423492"/>
            <a:chExt cx="10465014" cy="5144456"/>
          </a:xfrm>
        </p:grpSpPr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13271FA8-BDDE-444E-86B5-BDE359D7BAA0}"/>
                </a:ext>
              </a:extLst>
            </p:cNvPr>
            <p:cNvSpPr/>
            <p:nvPr/>
          </p:nvSpPr>
          <p:spPr>
            <a:xfrm>
              <a:off x="1158806" y="1462256"/>
              <a:ext cx="10465014" cy="510569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8C275AD8-A721-48B7-B865-E3BD9EA326DD}"/>
                </a:ext>
              </a:extLst>
            </p:cNvPr>
            <p:cNvSpPr txBox="1"/>
            <p:nvPr/>
          </p:nvSpPr>
          <p:spPr>
            <a:xfrm>
              <a:off x="1345423" y="1423492"/>
              <a:ext cx="515260" cy="261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800" dirty="0" smtClean="0">
                  <a:solidFill>
                    <a:srgbClr val="5DA1C3"/>
                  </a:solidFill>
                  <a:ea typeface="NanumGothic" panose="020D0604000000000000" pitchFamily="34" charset="-127"/>
                </a:rPr>
                <a:t>판교</a:t>
              </a:r>
              <a:endParaRPr kumimoji="1" lang="ko-KR" altLang="en-US" sz="800" dirty="0">
                <a:solidFill>
                  <a:srgbClr val="5DA1C3"/>
                </a:solidFill>
                <a:ea typeface="NanumGothic" panose="020D0604000000000000" pitchFamily="34" charset="-127"/>
              </a:endParaRPr>
            </a:p>
          </p:txBody>
        </p:sp>
        <p:pic>
          <p:nvPicPr>
            <p:cNvPr id="332" name="그림 331">
              <a:extLst>
                <a:ext uri="{FF2B5EF4-FFF2-40B4-BE49-F238E27FC236}">
                  <a16:creationId xmlns:a16="http://schemas.microsoft.com/office/drawing/2014/main" id="{E903D562-0DB1-4590-850D-7E35A2C94356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58806" y="1465015"/>
              <a:ext cx="160743" cy="218165"/>
            </a:xfrm>
            <a:prstGeom prst="rect">
              <a:avLst/>
            </a:prstGeom>
          </p:spPr>
        </p:pic>
      </p:grpSp>
      <p:grpSp>
        <p:nvGrpSpPr>
          <p:cNvPr id="48" name="그룹 47"/>
          <p:cNvGrpSpPr/>
          <p:nvPr/>
        </p:nvGrpSpPr>
        <p:grpSpPr>
          <a:xfrm>
            <a:off x="2030273" y="3530059"/>
            <a:ext cx="781761" cy="382950"/>
            <a:chOff x="3141363" y="898711"/>
            <a:chExt cx="781761" cy="382950"/>
          </a:xfrm>
        </p:grpSpPr>
        <p:pic>
          <p:nvPicPr>
            <p:cNvPr id="342" name="그림 341">
              <a:extLst>
                <a:ext uri="{FF2B5EF4-FFF2-40B4-BE49-F238E27FC236}">
                  <a16:creationId xmlns:a16="http://schemas.microsoft.com/office/drawing/2014/main" id="{993A6A55-E34E-440E-8530-A72F4BE55872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21137" y="898711"/>
              <a:ext cx="180000" cy="180000"/>
            </a:xfrm>
            <a:prstGeom prst="rect">
              <a:avLst/>
            </a:prstGeom>
          </p:spPr>
        </p:pic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873FB2D4-7C08-4499-9C1C-EED217A7F772}"/>
                </a:ext>
              </a:extLst>
            </p:cNvPr>
            <p:cNvSpPr txBox="1"/>
            <p:nvPr/>
          </p:nvSpPr>
          <p:spPr>
            <a:xfrm>
              <a:off x="3141363" y="1081606"/>
              <a:ext cx="78176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700" dirty="0">
                  <a:solidFill>
                    <a:srgbClr val="222222"/>
                  </a:solidFill>
                  <a:ea typeface="NanumGothic" panose="020D0604000000000000" pitchFamily="34" charset="-127"/>
                </a:rPr>
                <a:t> </a:t>
              </a:r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Floating IP</a:t>
              </a:r>
              <a:endParaRPr kumimoji="1" lang="en-US" altLang="ko-KR" sz="7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720736" y="2814893"/>
            <a:ext cx="1175763" cy="2890686"/>
            <a:chOff x="8230146" y="2924593"/>
            <a:chExt cx="1120320" cy="3101482"/>
          </a:xfrm>
        </p:grpSpPr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C7176D63-032D-4ECC-85A3-13B2CD99EB9B}"/>
                </a:ext>
              </a:extLst>
            </p:cNvPr>
            <p:cNvSpPr/>
            <p:nvPr/>
          </p:nvSpPr>
          <p:spPr>
            <a:xfrm>
              <a:off x="8230146" y="2950661"/>
              <a:ext cx="1120320" cy="3075414"/>
            </a:xfrm>
            <a:prstGeom prst="rect">
              <a:avLst/>
            </a:prstGeom>
            <a:solidFill>
              <a:srgbClr val="ABDAF2">
                <a:alpha val="301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DE0CA157-50A4-476F-BB31-24FDD2B9D51A}"/>
                </a:ext>
              </a:extLst>
            </p:cNvPr>
            <p:cNvSpPr txBox="1"/>
            <p:nvPr/>
          </p:nvSpPr>
          <p:spPr>
            <a:xfrm>
              <a:off x="8395131" y="2924593"/>
              <a:ext cx="633932" cy="248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700" dirty="0" smtClean="0">
                  <a:solidFill>
                    <a:srgbClr val="5DA1C3"/>
                  </a:solidFill>
                  <a:ea typeface="NanumGothic" panose="020D0604000000000000" pitchFamily="34" charset="-127"/>
                </a:rPr>
                <a:t>DB subnet</a:t>
              </a:r>
              <a:endParaRPr kumimoji="1" lang="ko-KR" altLang="en-US" sz="700" dirty="0">
                <a:solidFill>
                  <a:srgbClr val="5DA1C3"/>
                </a:solidFill>
                <a:ea typeface="NanumGothic" panose="020D0604000000000000" pitchFamily="34" charset="-127"/>
              </a:endParaRPr>
            </a:p>
          </p:txBody>
        </p:sp>
        <p:pic>
          <p:nvPicPr>
            <p:cNvPr id="349" name="그림 348">
              <a:extLst>
                <a:ext uri="{FF2B5EF4-FFF2-40B4-BE49-F238E27FC236}">
                  <a16:creationId xmlns:a16="http://schemas.microsoft.com/office/drawing/2014/main" id="{B4644CF9-57E7-4ED8-A9C1-C6A5834E791B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2770" y="2948378"/>
              <a:ext cx="187721" cy="223162"/>
            </a:xfrm>
            <a:prstGeom prst="rect">
              <a:avLst/>
            </a:prstGeom>
          </p:spPr>
        </p:pic>
      </p:grpSp>
      <p:pic>
        <p:nvPicPr>
          <p:cNvPr id="350" name="그림 349">
            <a:extLst>
              <a:ext uri="{FF2B5EF4-FFF2-40B4-BE49-F238E27FC236}">
                <a16:creationId xmlns:a16="http://schemas.microsoft.com/office/drawing/2014/main" id="{C1F3506C-FD89-499F-8DBA-913EFF2CBC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5172" y="825536"/>
            <a:ext cx="252000" cy="252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54634" y="2013217"/>
            <a:ext cx="11549809" cy="4475626"/>
            <a:chOff x="1287625" y="1941312"/>
            <a:chExt cx="10246894" cy="4498817"/>
          </a:xfrm>
        </p:grpSpPr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9D317E96-08A3-4101-AA50-6DFE93E118E4}"/>
                </a:ext>
              </a:extLst>
            </p:cNvPr>
            <p:cNvSpPr/>
            <p:nvPr/>
          </p:nvSpPr>
          <p:spPr>
            <a:xfrm>
              <a:off x="1287625" y="1979617"/>
              <a:ext cx="10246894" cy="4460512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A6D3C7CB-9C1B-4867-A053-FB8D738E034C}"/>
                </a:ext>
              </a:extLst>
            </p:cNvPr>
            <p:cNvSpPr txBox="1"/>
            <p:nvPr/>
          </p:nvSpPr>
          <p:spPr>
            <a:xfrm>
              <a:off x="1471306" y="1941312"/>
              <a:ext cx="922494" cy="280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00" b="1" dirty="0" err="1" smtClean="0">
                  <a:solidFill>
                    <a:srgbClr val="355CE6"/>
                  </a:solidFill>
                  <a:ea typeface="NanumGothic" panose="020D0604000000000000" pitchFamily="34" charset="-127"/>
                </a:rPr>
                <a:t>헬로펀딩</a:t>
              </a:r>
              <a:endParaRPr kumimoji="1" lang="ko-KR" altLang="en-US" sz="1000" b="1" dirty="0">
                <a:solidFill>
                  <a:srgbClr val="355CE6"/>
                </a:solidFill>
                <a:ea typeface="NanumGothic" panose="020D0604000000000000" pitchFamily="34" charset="-127"/>
              </a:endParaRPr>
            </a:p>
          </p:txBody>
        </p:sp>
        <p:pic>
          <p:nvPicPr>
            <p:cNvPr id="374" name="그림 373">
              <a:extLst>
                <a:ext uri="{FF2B5EF4-FFF2-40B4-BE49-F238E27FC236}">
                  <a16:creationId xmlns:a16="http://schemas.microsoft.com/office/drawing/2014/main" id="{FB631919-EA5A-4559-9AC9-1F114706EC59}"/>
                </a:ext>
              </a:extLst>
            </p:cNvPr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92051" y="1979617"/>
              <a:ext cx="159694" cy="205186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550711" y="2267325"/>
            <a:ext cx="8529790" cy="3624174"/>
            <a:chOff x="1494647" y="2231600"/>
            <a:chExt cx="7948715" cy="4159368"/>
          </a:xfrm>
        </p:grpSpPr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42BF54BA-3DE1-4600-B6B7-A05E355B7F8B}"/>
                </a:ext>
              </a:extLst>
            </p:cNvPr>
            <p:cNvSpPr/>
            <p:nvPr/>
          </p:nvSpPr>
          <p:spPr>
            <a:xfrm>
              <a:off x="1495302" y="2246712"/>
              <a:ext cx="7948060" cy="4144256"/>
            </a:xfrm>
            <a:prstGeom prst="rect">
              <a:avLst/>
            </a:prstGeom>
            <a:noFill/>
            <a:ln w="31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D441283C-E212-4B81-BA81-D78E706BF865}"/>
                </a:ext>
              </a:extLst>
            </p:cNvPr>
            <p:cNvSpPr txBox="1"/>
            <p:nvPr/>
          </p:nvSpPr>
          <p:spPr>
            <a:xfrm>
              <a:off x="1635249" y="2231600"/>
              <a:ext cx="408618" cy="247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800" dirty="0" smtClean="0">
                  <a:solidFill>
                    <a:srgbClr val="555555"/>
                  </a:solidFill>
                  <a:ea typeface="NanumGothic" panose="020D0604000000000000" pitchFamily="34" charset="-127"/>
                </a:rPr>
                <a:t>상용</a:t>
              </a:r>
              <a:endParaRPr kumimoji="1" lang="ko-KR" altLang="en-US" sz="800" dirty="0">
                <a:solidFill>
                  <a:srgbClr val="555555"/>
                </a:solidFill>
                <a:ea typeface="NanumGothic" panose="020D0604000000000000" pitchFamily="34" charset="-127"/>
              </a:endParaRPr>
            </a:p>
          </p:txBody>
        </p:sp>
        <p:pic>
          <p:nvPicPr>
            <p:cNvPr id="375" name="그림 374">
              <a:extLst>
                <a:ext uri="{FF2B5EF4-FFF2-40B4-BE49-F238E27FC236}">
                  <a16:creationId xmlns:a16="http://schemas.microsoft.com/office/drawing/2014/main" id="{9AD81518-4254-43D5-8A2E-C401753B87ED}"/>
                </a:ext>
              </a:extLst>
            </p:cNvPr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94647" y="2246713"/>
              <a:ext cx="188666" cy="207583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2891172" y="2436984"/>
            <a:ext cx="4689634" cy="3329442"/>
            <a:chOff x="3167245" y="2488712"/>
            <a:chExt cx="4890785" cy="3724714"/>
          </a:xfrm>
        </p:grpSpPr>
        <p:sp>
          <p:nvSpPr>
            <p:cNvPr id="390" name="직사각형 389">
              <a:extLst>
                <a:ext uri="{FF2B5EF4-FFF2-40B4-BE49-F238E27FC236}">
                  <a16:creationId xmlns:a16="http://schemas.microsoft.com/office/drawing/2014/main" id="{69E9A067-85D6-47A1-BC9B-E898EE3ACD8B}"/>
                </a:ext>
              </a:extLst>
            </p:cNvPr>
            <p:cNvSpPr/>
            <p:nvPr/>
          </p:nvSpPr>
          <p:spPr>
            <a:xfrm>
              <a:off x="3167245" y="2500375"/>
              <a:ext cx="4890785" cy="3713051"/>
            </a:xfrm>
            <a:prstGeom prst="rect">
              <a:avLst/>
            </a:prstGeom>
            <a:noFill/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461BACF9-A6E5-4437-84A5-BF67037D0A85}"/>
                </a:ext>
              </a:extLst>
            </p:cNvPr>
            <p:cNvSpPr txBox="1"/>
            <p:nvPr/>
          </p:nvSpPr>
          <p:spPr>
            <a:xfrm>
              <a:off x="3302280" y="2488712"/>
              <a:ext cx="946583" cy="223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700" dirty="0">
                  <a:solidFill>
                    <a:srgbClr val="5DA1C3"/>
                  </a:solidFill>
                  <a:ea typeface="NanumGothic" panose="020D0604000000000000" pitchFamily="34" charset="-127"/>
                </a:rPr>
                <a:t>Private </a:t>
              </a:r>
              <a:r>
                <a:rPr kumimoji="1" lang="en-US" altLang="ko-KR" sz="700" dirty="0" smtClean="0">
                  <a:solidFill>
                    <a:srgbClr val="5DA1C3"/>
                  </a:solidFill>
                  <a:ea typeface="NanumGothic" panose="020D0604000000000000" pitchFamily="34" charset="-127"/>
                </a:rPr>
                <a:t>WAS VPC</a:t>
              </a:r>
              <a:endParaRPr kumimoji="1" lang="ko-KR" altLang="en-US" sz="700" dirty="0">
                <a:solidFill>
                  <a:srgbClr val="5DA1C3"/>
                </a:solidFill>
                <a:ea typeface="NanumGothic" panose="020D0604000000000000" pitchFamily="34" charset="-127"/>
              </a:endParaRPr>
            </a:p>
          </p:txBody>
        </p:sp>
        <p:pic>
          <p:nvPicPr>
            <p:cNvPr id="392" name="그림 391">
              <a:extLst>
                <a:ext uri="{FF2B5EF4-FFF2-40B4-BE49-F238E27FC236}">
                  <a16:creationId xmlns:a16="http://schemas.microsoft.com/office/drawing/2014/main" id="{1F2A403B-ADB5-41A4-AF8F-E9A316ECCD77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9055" y="2490546"/>
              <a:ext cx="187721" cy="223162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7665331" y="2586192"/>
            <a:ext cx="1462203" cy="3177834"/>
            <a:chOff x="8125199" y="2494594"/>
            <a:chExt cx="1422234" cy="3718833"/>
          </a:xfrm>
        </p:grpSpPr>
        <p:sp>
          <p:nvSpPr>
            <p:cNvPr id="393" name="직사각형 392">
              <a:extLst>
                <a:ext uri="{FF2B5EF4-FFF2-40B4-BE49-F238E27FC236}">
                  <a16:creationId xmlns:a16="http://schemas.microsoft.com/office/drawing/2014/main" id="{B0626C7E-6813-488E-888A-C9DE5C91C082}"/>
                </a:ext>
              </a:extLst>
            </p:cNvPr>
            <p:cNvSpPr/>
            <p:nvPr/>
          </p:nvSpPr>
          <p:spPr>
            <a:xfrm>
              <a:off x="8125199" y="2506859"/>
              <a:ext cx="1283976" cy="3706568"/>
            </a:xfrm>
            <a:prstGeom prst="rect">
              <a:avLst/>
            </a:prstGeom>
            <a:noFill/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31CBCCEA-1D5C-415D-9516-012A32C65307}"/>
                </a:ext>
              </a:extLst>
            </p:cNvPr>
            <p:cNvSpPr txBox="1"/>
            <p:nvPr/>
          </p:nvSpPr>
          <p:spPr>
            <a:xfrm>
              <a:off x="8291104" y="2494594"/>
              <a:ext cx="1256329" cy="248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700" dirty="0">
                  <a:solidFill>
                    <a:srgbClr val="5DA1C3"/>
                  </a:solidFill>
                  <a:ea typeface="NanumGothic" panose="020D0604000000000000" pitchFamily="34" charset="-127"/>
                </a:rPr>
                <a:t>Private DB VPC</a:t>
              </a:r>
              <a:endParaRPr kumimoji="1" lang="ko-KR" altLang="en-US" sz="700" dirty="0">
                <a:solidFill>
                  <a:srgbClr val="5DA1C3"/>
                </a:solidFill>
                <a:ea typeface="NanumGothic" panose="020D0604000000000000" pitchFamily="34" charset="-127"/>
              </a:endParaRPr>
            </a:p>
          </p:txBody>
        </p:sp>
        <p:pic>
          <p:nvPicPr>
            <p:cNvPr id="395" name="그림 394">
              <a:extLst>
                <a:ext uri="{FF2B5EF4-FFF2-40B4-BE49-F238E27FC236}">
                  <a16:creationId xmlns:a16="http://schemas.microsoft.com/office/drawing/2014/main" id="{E19A53F0-1D76-48A4-82EC-4D4F15CA6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27821" y="2513441"/>
              <a:ext cx="217219" cy="217219"/>
            </a:xfrm>
            <a:prstGeom prst="rect">
              <a:avLst/>
            </a:prstGeom>
          </p:spPr>
        </p:pic>
      </p:grpSp>
      <p:grpSp>
        <p:nvGrpSpPr>
          <p:cNvPr id="436" name="그룹 435">
            <a:extLst>
              <a:ext uri="{FF2B5EF4-FFF2-40B4-BE49-F238E27FC236}">
                <a16:creationId xmlns:a16="http://schemas.microsoft.com/office/drawing/2014/main" id="{4E12FEDE-BECD-43B1-A613-784ABE3A5368}"/>
              </a:ext>
            </a:extLst>
          </p:cNvPr>
          <p:cNvGrpSpPr/>
          <p:nvPr/>
        </p:nvGrpSpPr>
        <p:grpSpPr>
          <a:xfrm>
            <a:off x="1846324" y="4025801"/>
            <a:ext cx="497252" cy="390618"/>
            <a:chOff x="5172293" y="2924243"/>
            <a:chExt cx="518580" cy="484284"/>
          </a:xfrm>
        </p:grpSpPr>
        <p:pic>
          <p:nvPicPr>
            <p:cNvPr id="437" name="그림 436">
              <a:extLst>
                <a:ext uri="{FF2B5EF4-FFF2-40B4-BE49-F238E27FC236}">
                  <a16:creationId xmlns:a16="http://schemas.microsoft.com/office/drawing/2014/main" id="{48434212-FC8B-4E5B-96CD-66E9659EAF54}"/>
                </a:ext>
              </a:extLst>
            </p:cNvPr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337722" y="2924243"/>
              <a:ext cx="187721" cy="223162"/>
            </a:xfrm>
            <a:prstGeom prst="rect">
              <a:avLst/>
            </a:prstGeom>
          </p:spPr>
        </p:pic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29D3B870-22E5-472A-946E-5C2CDC95388E}"/>
                </a:ext>
              </a:extLst>
            </p:cNvPr>
            <p:cNvSpPr txBox="1"/>
            <p:nvPr/>
          </p:nvSpPr>
          <p:spPr>
            <a:xfrm>
              <a:off x="5172293" y="3160501"/>
              <a:ext cx="518580" cy="248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WEB LB</a:t>
              </a:r>
              <a:endParaRPr kumimoji="1" lang="en-US" altLang="ko-KR" sz="7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445" name="그룹 444">
            <a:extLst>
              <a:ext uri="{FF2B5EF4-FFF2-40B4-BE49-F238E27FC236}">
                <a16:creationId xmlns:a16="http://schemas.microsoft.com/office/drawing/2014/main" id="{4D1B5C39-B130-4E17-8B43-98B2373C1EC7}"/>
              </a:ext>
            </a:extLst>
          </p:cNvPr>
          <p:cNvGrpSpPr/>
          <p:nvPr/>
        </p:nvGrpSpPr>
        <p:grpSpPr>
          <a:xfrm>
            <a:off x="1916081" y="3646209"/>
            <a:ext cx="373820" cy="372401"/>
            <a:chOff x="4492270" y="3156231"/>
            <a:chExt cx="389854" cy="461699"/>
          </a:xfrm>
        </p:grpSpPr>
        <p:pic>
          <p:nvPicPr>
            <p:cNvPr id="446" name="그림 445">
              <a:extLst>
                <a:ext uri="{FF2B5EF4-FFF2-40B4-BE49-F238E27FC236}">
                  <a16:creationId xmlns:a16="http://schemas.microsoft.com/office/drawing/2014/main" id="{43963281-8738-415A-A433-CA9DF9F06650}"/>
                </a:ext>
              </a:extLst>
            </p:cNvPr>
            <p:cNvPicPr>
              <a:picLocks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590977" y="3156231"/>
              <a:ext cx="187721" cy="223162"/>
            </a:xfrm>
            <a:prstGeom prst="rect">
              <a:avLst/>
            </a:prstGeom>
          </p:spPr>
        </p:pic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2D33F5E7-A638-4BEC-B8DE-DA654D3B0013}"/>
                </a:ext>
              </a:extLst>
            </p:cNvPr>
            <p:cNvSpPr txBox="1"/>
            <p:nvPr/>
          </p:nvSpPr>
          <p:spPr>
            <a:xfrm>
              <a:off x="4492270" y="3369904"/>
              <a:ext cx="389854" cy="248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WAF</a:t>
              </a:r>
              <a:endParaRPr kumimoji="1" lang="en-US" altLang="ko-KR" sz="7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799972" y="2396229"/>
            <a:ext cx="581321" cy="487885"/>
            <a:chOff x="1555146" y="736879"/>
            <a:chExt cx="581321" cy="487885"/>
          </a:xfrm>
        </p:grpSpPr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BACBB1F9-28D7-4D9D-ABEB-2B1D1D751291}"/>
                </a:ext>
              </a:extLst>
            </p:cNvPr>
            <p:cNvSpPr txBox="1"/>
            <p:nvPr/>
          </p:nvSpPr>
          <p:spPr>
            <a:xfrm>
              <a:off x="1555146" y="916987"/>
              <a:ext cx="5813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700" dirty="0">
                  <a:ea typeface="NanumGothic" panose="020D0604000000000000" pitchFamily="34" charset="-127"/>
                </a:rPr>
                <a:t>Internet </a:t>
              </a:r>
            </a:p>
            <a:p>
              <a:pPr algn="ctr"/>
              <a:r>
                <a:rPr kumimoji="1" lang="en-US" altLang="ko-KR" sz="700" dirty="0">
                  <a:ea typeface="NanumGothic" panose="020D0604000000000000" pitchFamily="34" charset="-127"/>
                </a:rPr>
                <a:t>Gateway</a:t>
              </a:r>
              <a:endParaRPr kumimoji="1" lang="ko-KR" altLang="en-US" sz="700" dirty="0">
                <a:ea typeface="NanumGothic" panose="020D0604000000000000" pitchFamily="34" charset="-127"/>
              </a:endParaRPr>
            </a:p>
          </p:txBody>
        </p:sp>
        <p:pic>
          <p:nvPicPr>
            <p:cNvPr id="506" name="그림 505">
              <a:extLst>
                <a:ext uri="{FF2B5EF4-FFF2-40B4-BE49-F238E27FC236}">
                  <a16:creationId xmlns:a16="http://schemas.microsoft.com/office/drawing/2014/main" id="{F07E7D2C-6A72-4B6F-BB11-0A12E28B3AC6}"/>
                </a:ext>
              </a:extLst>
            </p:cNvPr>
            <p:cNvPicPr>
              <a:picLocks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753059" y="736879"/>
              <a:ext cx="180000" cy="180000"/>
            </a:xfrm>
            <a:prstGeom prst="rect">
              <a:avLst/>
            </a:prstGeom>
          </p:spPr>
        </p:pic>
      </p:grpSp>
      <p:grpSp>
        <p:nvGrpSpPr>
          <p:cNvPr id="535" name="그룹 534">
            <a:extLst>
              <a:ext uri="{FF2B5EF4-FFF2-40B4-BE49-F238E27FC236}">
                <a16:creationId xmlns:a16="http://schemas.microsoft.com/office/drawing/2014/main" id="{3CC698BB-A4D4-44B4-9B10-6E1BCD7CCB79}"/>
              </a:ext>
            </a:extLst>
          </p:cNvPr>
          <p:cNvGrpSpPr/>
          <p:nvPr/>
        </p:nvGrpSpPr>
        <p:grpSpPr>
          <a:xfrm>
            <a:off x="8229056" y="4815600"/>
            <a:ext cx="619079" cy="474002"/>
            <a:chOff x="8701290" y="3871342"/>
            <a:chExt cx="645633" cy="587663"/>
          </a:xfrm>
        </p:grpSpPr>
        <p:pic>
          <p:nvPicPr>
            <p:cNvPr id="536" name="그림 535">
              <a:extLst>
                <a:ext uri="{FF2B5EF4-FFF2-40B4-BE49-F238E27FC236}">
                  <a16:creationId xmlns:a16="http://schemas.microsoft.com/office/drawing/2014/main" id="{8C886D8A-1D74-461E-88BE-99887047BF90}"/>
                </a:ext>
              </a:extLst>
            </p:cNvPr>
            <p:cNvPicPr>
              <a:picLocks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905804" y="3871342"/>
              <a:ext cx="187721" cy="223162"/>
            </a:xfrm>
            <a:prstGeom prst="rect">
              <a:avLst/>
            </a:prstGeom>
          </p:spPr>
        </p:pic>
        <p:sp>
          <p:nvSpPr>
            <p:cNvPr id="537" name="TextBox 536">
              <a:extLst>
                <a:ext uri="{FF2B5EF4-FFF2-40B4-BE49-F238E27FC236}">
                  <a16:creationId xmlns:a16="http://schemas.microsoft.com/office/drawing/2014/main" id="{5F28D86D-BD1E-4D80-BDD2-07845E5153E4}"/>
                </a:ext>
              </a:extLst>
            </p:cNvPr>
            <p:cNvSpPr txBox="1"/>
            <p:nvPr/>
          </p:nvSpPr>
          <p:spPr>
            <a:xfrm>
              <a:off x="8701290" y="4077426"/>
              <a:ext cx="645633" cy="381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" dirty="0">
                  <a:solidFill>
                    <a:srgbClr val="222222"/>
                  </a:solidFill>
                  <a:ea typeface="NanumGothic" panose="020D0604000000000000" pitchFamily="34" charset="-127"/>
                </a:rPr>
                <a:t>DB </a:t>
              </a:r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privacy</a:t>
              </a:r>
            </a:p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(RW)</a:t>
              </a:r>
              <a:endParaRPr kumimoji="1" lang="ko-KR" altLang="en-US" sz="7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563" name="그룹 562">
            <a:extLst>
              <a:ext uri="{FF2B5EF4-FFF2-40B4-BE49-F238E27FC236}">
                <a16:creationId xmlns:a16="http://schemas.microsoft.com/office/drawing/2014/main" id="{D3238C08-862B-4F64-B241-A294FBD7A118}"/>
              </a:ext>
            </a:extLst>
          </p:cNvPr>
          <p:cNvGrpSpPr/>
          <p:nvPr/>
        </p:nvGrpSpPr>
        <p:grpSpPr>
          <a:xfrm>
            <a:off x="11204987" y="4155617"/>
            <a:ext cx="630301" cy="471234"/>
            <a:chOff x="6746564" y="3861817"/>
            <a:chExt cx="657336" cy="584230"/>
          </a:xfrm>
        </p:grpSpPr>
        <p:pic>
          <p:nvPicPr>
            <p:cNvPr id="564" name="그림 563">
              <a:extLst>
                <a:ext uri="{FF2B5EF4-FFF2-40B4-BE49-F238E27FC236}">
                  <a16:creationId xmlns:a16="http://schemas.microsoft.com/office/drawing/2014/main" id="{8A248FF8-063E-49BC-A165-8CE73407D6F2}"/>
                </a:ext>
              </a:extLst>
            </p:cNvPr>
            <p:cNvPicPr>
              <a:picLocks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981372" y="3861817"/>
              <a:ext cx="187721" cy="223162"/>
            </a:xfrm>
            <a:prstGeom prst="rect">
              <a:avLst/>
            </a:prstGeom>
          </p:spPr>
        </p:pic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ECBD2084-63C1-4691-88A7-C23DAC163B87}"/>
                </a:ext>
              </a:extLst>
            </p:cNvPr>
            <p:cNvSpPr txBox="1"/>
            <p:nvPr/>
          </p:nvSpPr>
          <p:spPr>
            <a:xfrm>
              <a:off x="6746564" y="4064469"/>
              <a:ext cx="657336" cy="381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Jenkins</a:t>
              </a:r>
            </a:p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(</a:t>
              </a:r>
              <a:r>
                <a:rPr kumimoji="1" lang="ko-KR" altLang="en-US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빌드 서버</a:t>
              </a:r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)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9164854" y="2112615"/>
            <a:ext cx="2754345" cy="3778884"/>
            <a:chOff x="9492895" y="2223648"/>
            <a:chExt cx="2041623" cy="4167320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9D317E96-08A3-4101-AA50-6DFE93E118E4}"/>
                </a:ext>
              </a:extLst>
            </p:cNvPr>
            <p:cNvSpPr/>
            <p:nvPr/>
          </p:nvSpPr>
          <p:spPr>
            <a:xfrm>
              <a:off x="9492895" y="2246711"/>
              <a:ext cx="2041623" cy="4144257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158" name="그림 157">
              <a:extLst>
                <a:ext uri="{FF2B5EF4-FFF2-40B4-BE49-F238E27FC236}">
                  <a16:creationId xmlns:a16="http://schemas.microsoft.com/office/drawing/2014/main" id="{9AD81518-4254-43D5-8A2E-C401753B87ED}"/>
                </a:ext>
              </a:extLst>
            </p:cNvPr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495426" y="2246708"/>
              <a:ext cx="133423" cy="223162"/>
            </a:xfrm>
            <a:prstGeom prst="rect">
              <a:avLst/>
            </a:prstGeom>
          </p:spPr>
        </p:pic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441283C-E212-4B81-BA81-D78E706BF865}"/>
                </a:ext>
              </a:extLst>
            </p:cNvPr>
            <p:cNvSpPr txBox="1"/>
            <p:nvPr/>
          </p:nvSpPr>
          <p:spPr>
            <a:xfrm>
              <a:off x="9613423" y="2223648"/>
              <a:ext cx="379824" cy="248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700" dirty="0" smtClean="0">
                  <a:solidFill>
                    <a:srgbClr val="555555"/>
                  </a:solidFill>
                  <a:ea typeface="NanumGothic" panose="020D0604000000000000" pitchFamily="34" charset="-127"/>
                </a:rPr>
                <a:t>개발</a:t>
              </a:r>
              <a:endParaRPr kumimoji="1" lang="ko-KR" altLang="en-US" sz="700" dirty="0">
                <a:solidFill>
                  <a:srgbClr val="555555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9274135" y="2332891"/>
            <a:ext cx="2585149" cy="3483990"/>
            <a:chOff x="9595862" y="2537404"/>
            <a:chExt cx="1878039" cy="3676023"/>
          </a:xfrm>
        </p:grpSpPr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69E9A067-85D6-47A1-BC9B-E898EE3ACD8B}"/>
                </a:ext>
              </a:extLst>
            </p:cNvPr>
            <p:cNvSpPr/>
            <p:nvPr/>
          </p:nvSpPr>
          <p:spPr>
            <a:xfrm>
              <a:off x="9595862" y="2549199"/>
              <a:ext cx="1878039" cy="3664228"/>
            </a:xfrm>
            <a:prstGeom prst="rect">
              <a:avLst/>
            </a:prstGeom>
            <a:noFill/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61BACF9-A6E5-4437-84A5-BF67037D0A85}"/>
                </a:ext>
              </a:extLst>
            </p:cNvPr>
            <p:cNvSpPr txBox="1"/>
            <p:nvPr/>
          </p:nvSpPr>
          <p:spPr>
            <a:xfrm>
              <a:off x="9705514" y="2537404"/>
              <a:ext cx="661580" cy="236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700" dirty="0" smtClean="0">
                  <a:solidFill>
                    <a:srgbClr val="5DA1C3"/>
                  </a:solidFill>
                  <a:ea typeface="NanumGothic" panose="020D0604000000000000" pitchFamily="34" charset="-127"/>
                </a:rPr>
                <a:t>Private </a:t>
              </a:r>
              <a:r>
                <a:rPr kumimoji="1" lang="ko-KR" altLang="en-US" sz="700" dirty="0" smtClean="0">
                  <a:solidFill>
                    <a:srgbClr val="5DA1C3"/>
                  </a:solidFill>
                  <a:ea typeface="NanumGothic" panose="020D0604000000000000" pitchFamily="34" charset="-127"/>
                </a:rPr>
                <a:t>개발 </a:t>
              </a:r>
              <a:r>
                <a:rPr kumimoji="1" lang="en-US" altLang="ko-KR" sz="700" dirty="0" smtClean="0">
                  <a:solidFill>
                    <a:srgbClr val="5DA1C3"/>
                  </a:solidFill>
                  <a:ea typeface="NanumGothic" panose="020D0604000000000000" pitchFamily="34" charset="-127"/>
                </a:rPr>
                <a:t>VPC</a:t>
              </a:r>
            </a:p>
          </p:txBody>
        </p:sp>
        <p:pic>
          <p:nvPicPr>
            <p:cNvPr id="165" name="그림 164">
              <a:extLst>
                <a:ext uri="{FF2B5EF4-FFF2-40B4-BE49-F238E27FC236}">
                  <a16:creationId xmlns:a16="http://schemas.microsoft.com/office/drawing/2014/main" id="{1F2A403B-ADB5-41A4-AF8F-E9A316ECCD77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03803" y="2556722"/>
              <a:ext cx="130765" cy="189921"/>
            </a:xfrm>
            <a:prstGeom prst="rect">
              <a:avLst/>
            </a:prstGeom>
          </p:spPr>
        </p:pic>
      </p:grpSp>
      <p:sp>
        <p:nvSpPr>
          <p:cNvPr id="206" name="제목 2">
            <a:extLst>
              <a:ext uri="{FF2B5EF4-FFF2-40B4-BE49-F238E27FC236}">
                <a16:creationId xmlns:a16="http://schemas.microsoft.com/office/drawing/2014/main" id="{D54F098B-AB12-214E-BA3B-8F3AB5068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97" y="247757"/>
            <a:ext cx="10515600" cy="294632"/>
          </a:xfrm>
        </p:spPr>
        <p:txBody>
          <a:bodyPr>
            <a:noAutofit/>
          </a:bodyPr>
          <a:lstStyle/>
          <a:p>
            <a:r>
              <a:rPr lang="en-US" altLang="ko-KR" sz="1600" dirty="0" smtClean="0"/>
              <a:t>2023</a:t>
            </a:r>
            <a:r>
              <a:rPr lang="ko-KR" altLang="en-US" sz="1600" dirty="0" smtClean="0"/>
              <a:t>년 </a:t>
            </a:r>
            <a:r>
              <a:rPr lang="ko-KR" altLang="en-US" sz="1600" dirty="0" err="1" smtClean="0"/>
              <a:t>헬로펀딩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시스템 구성도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종합</a:t>
            </a:r>
            <a:r>
              <a:rPr lang="en-US" altLang="ko-KR" sz="1600" smtClean="0"/>
              <a:t>)</a:t>
            </a:r>
            <a:endParaRPr lang="ko-KR" altLang="en-US" sz="1600" dirty="0"/>
          </a:p>
        </p:txBody>
      </p:sp>
      <p:grpSp>
        <p:nvGrpSpPr>
          <p:cNvPr id="42" name="그룹 41"/>
          <p:cNvGrpSpPr/>
          <p:nvPr/>
        </p:nvGrpSpPr>
        <p:grpSpPr>
          <a:xfrm>
            <a:off x="773726" y="3966696"/>
            <a:ext cx="421466" cy="371791"/>
            <a:chOff x="1732942" y="4858559"/>
            <a:chExt cx="421466" cy="371791"/>
          </a:xfrm>
        </p:grpSpPr>
        <p:pic>
          <p:nvPicPr>
            <p:cNvPr id="277" name="그림 276">
              <a:extLst>
                <a:ext uri="{FF2B5EF4-FFF2-40B4-BE49-F238E27FC236}">
                  <a16:creationId xmlns:a16="http://schemas.microsoft.com/office/drawing/2014/main" id="{F463D28A-EF61-654F-A39F-23B053D68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867815" y="4858559"/>
              <a:ext cx="180000" cy="180000"/>
            </a:xfrm>
            <a:prstGeom prst="rect">
              <a:avLst/>
            </a:prstGeom>
          </p:spPr>
        </p:pic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C505DE0B-8B1D-5947-8FAE-922DC2AD236D}"/>
                </a:ext>
              </a:extLst>
            </p:cNvPr>
            <p:cNvSpPr txBox="1"/>
            <p:nvPr/>
          </p:nvSpPr>
          <p:spPr>
            <a:xfrm>
              <a:off x="1732942" y="5030295"/>
              <a:ext cx="4214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700" dirty="0">
                  <a:solidFill>
                    <a:srgbClr val="222222"/>
                  </a:solidFill>
                  <a:ea typeface="NanumGothic" panose="020D0604000000000000" pitchFamily="34" charset="-127"/>
                </a:rPr>
                <a:t> CDN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381902" y="1898110"/>
            <a:ext cx="415317" cy="375391"/>
            <a:chOff x="2211666" y="4866060"/>
            <a:chExt cx="415317" cy="375391"/>
          </a:xfrm>
        </p:grpSpPr>
        <p:pic>
          <p:nvPicPr>
            <p:cNvPr id="279" name="그림 278">
              <a:extLst>
                <a:ext uri="{FF2B5EF4-FFF2-40B4-BE49-F238E27FC236}">
                  <a16:creationId xmlns:a16="http://schemas.microsoft.com/office/drawing/2014/main" id="{B356374C-6F42-3041-977C-FF686F5AF6AF}"/>
                </a:ext>
              </a:extLst>
            </p:cNvPr>
            <p:cNvPicPr>
              <a:picLocks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326100" y="4866060"/>
              <a:ext cx="180000" cy="180000"/>
            </a:xfrm>
            <a:prstGeom prst="rect">
              <a:avLst/>
            </a:prstGeom>
          </p:spPr>
        </p:pic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2D33F5E7-A638-4BEC-B8DE-DA654D3B0013}"/>
                </a:ext>
              </a:extLst>
            </p:cNvPr>
            <p:cNvSpPr txBox="1"/>
            <p:nvPr/>
          </p:nvSpPr>
          <p:spPr>
            <a:xfrm>
              <a:off x="2211666" y="5041396"/>
              <a:ext cx="41531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Email</a:t>
              </a:r>
              <a:endParaRPr kumimoji="1" lang="en-US" altLang="ko-KR" sz="7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A0B68F6A-9E7F-4565-A84C-D042E41E1C46}"/>
              </a:ext>
            </a:extLst>
          </p:cNvPr>
          <p:cNvGrpSpPr/>
          <p:nvPr/>
        </p:nvGrpSpPr>
        <p:grpSpPr>
          <a:xfrm>
            <a:off x="4570575" y="1893645"/>
            <a:ext cx="639919" cy="443243"/>
            <a:chOff x="7828731" y="1557516"/>
            <a:chExt cx="667367" cy="549528"/>
          </a:xfrm>
        </p:grpSpPr>
        <p:pic>
          <p:nvPicPr>
            <p:cNvPr id="292" name="그림 291">
              <a:extLst>
                <a:ext uri="{FF2B5EF4-FFF2-40B4-BE49-F238E27FC236}">
                  <a16:creationId xmlns:a16="http://schemas.microsoft.com/office/drawing/2014/main" id="{5916E0AC-7379-4294-8BE0-714212F81903}"/>
                </a:ext>
              </a:extLst>
            </p:cNvPr>
            <p:cNvPicPr>
              <a:picLocks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063431" y="1557516"/>
              <a:ext cx="187721" cy="223162"/>
            </a:xfrm>
            <a:prstGeom prst="rect">
              <a:avLst/>
            </a:prstGeom>
          </p:spPr>
        </p:pic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1FAE06FF-8999-42F0-B6EE-AC440B87C6A1}"/>
                </a:ext>
              </a:extLst>
            </p:cNvPr>
            <p:cNvSpPr txBox="1"/>
            <p:nvPr/>
          </p:nvSpPr>
          <p:spPr>
            <a:xfrm>
              <a:off x="7828731" y="1725465"/>
              <a:ext cx="667367" cy="381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" dirty="0">
                  <a:solidFill>
                    <a:srgbClr val="222222"/>
                  </a:solidFill>
                  <a:ea typeface="NanumGothic" panose="020D0604000000000000" pitchFamily="34" charset="-127"/>
                </a:rPr>
                <a:t>System </a:t>
              </a:r>
              <a:endParaRPr kumimoji="1" lang="en-US" altLang="ko-KR" sz="700" dirty="0" smtClean="0">
                <a:solidFill>
                  <a:srgbClr val="222222"/>
                </a:solidFill>
                <a:ea typeface="NanumGothic" panose="020D0604000000000000" pitchFamily="34" charset="-127"/>
              </a:endParaRPr>
            </a:p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Monitoring</a:t>
              </a:r>
              <a:endParaRPr kumimoji="1" lang="ko-KR" altLang="en-US" sz="7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D9C5BAA1-6D06-4DEB-8083-114B28CD3E06}"/>
              </a:ext>
            </a:extLst>
          </p:cNvPr>
          <p:cNvGrpSpPr/>
          <p:nvPr/>
        </p:nvGrpSpPr>
        <p:grpSpPr>
          <a:xfrm>
            <a:off x="1347442" y="1914606"/>
            <a:ext cx="737701" cy="371895"/>
            <a:chOff x="8297539" y="1263458"/>
            <a:chExt cx="769343" cy="461071"/>
          </a:xfrm>
        </p:grpSpPr>
        <p:pic>
          <p:nvPicPr>
            <p:cNvPr id="298" name="그림 297">
              <a:extLst>
                <a:ext uri="{FF2B5EF4-FFF2-40B4-BE49-F238E27FC236}">
                  <a16:creationId xmlns:a16="http://schemas.microsoft.com/office/drawing/2014/main" id="{B7E8839B-A1B1-4650-BD2C-058BB83876BB}"/>
                </a:ext>
              </a:extLst>
            </p:cNvPr>
            <p:cNvPicPr>
              <a:picLocks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586142" y="1263458"/>
              <a:ext cx="187721" cy="223162"/>
            </a:xfrm>
            <a:prstGeom prst="rect">
              <a:avLst/>
            </a:prstGeom>
          </p:spPr>
        </p:pic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A71F0796-8AE1-4756-B6E2-774AE3D3D12F}"/>
                </a:ext>
              </a:extLst>
            </p:cNvPr>
            <p:cNvSpPr txBox="1"/>
            <p:nvPr/>
          </p:nvSpPr>
          <p:spPr>
            <a:xfrm>
              <a:off x="8297539" y="1476503"/>
              <a:ext cx="769343" cy="248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Basic Security</a:t>
              </a:r>
            </a:p>
          </p:txBody>
        </p:sp>
      </p:grpSp>
      <p:grpSp>
        <p:nvGrpSpPr>
          <p:cNvPr id="301" name="그룹 300">
            <a:extLst>
              <a:ext uri="{FF2B5EF4-FFF2-40B4-BE49-F238E27FC236}">
                <a16:creationId xmlns:a16="http://schemas.microsoft.com/office/drawing/2014/main" id="{F27A3765-20B7-4CAD-82B0-B2E2F1824EE5}"/>
              </a:ext>
            </a:extLst>
          </p:cNvPr>
          <p:cNvGrpSpPr/>
          <p:nvPr/>
        </p:nvGrpSpPr>
        <p:grpSpPr>
          <a:xfrm>
            <a:off x="2165957" y="1901628"/>
            <a:ext cx="694421" cy="383565"/>
            <a:chOff x="7471888" y="1262425"/>
            <a:chExt cx="724207" cy="475540"/>
          </a:xfrm>
        </p:grpSpPr>
        <p:pic>
          <p:nvPicPr>
            <p:cNvPr id="302" name="그림 301">
              <a:extLst>
                <a:ext uri="{FF2B5EF4-FFF2-40B4-BE49-F238E27FC236}">
                  <a16:creationId xmlns:a16="http://schemas.microsoft.com/office/drawing/2014/main" id="{4F7EB77F-27D7-406B-8104-E75FC00EF298}"/>
                </a:ext>
              </a:extLst>
            </p:cNvPr>
            <p:cNvPicPr>
              <a:picLocks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726942" y="1262425"/>
              <a:ext cx="187721" cy="223162"/>
            </a:xfrm>
            <a:prstGeom prst="rect">
              <a:avLst/>
            </a:prstGeom>
          </p:spPr>
        </p:pic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57CDA051-DA33-48CF-AC57-E2D2F4BD69A0}"/>
                </a:ext>
              </a:extLst>
            </p:cNvPr>
            <p:cNvSpPr txBox="1"/>
            <p:nvPr/>
          </p:nvSpPr>
          <p:spPr>
            <a:xfrm>
              <a:off x="7471888" y="1489939"/>
              <a:ext cx="724207" cy="248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DDoS Guard</a:t>
              </a:r>
            </a:p>
          </p:txBody>
        </p:sp>
      </p:grpSp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AC9B8237-08BC-4461-BEEA-6C98FAAAE23E}"/>
              </a:ext>
            </a:extLst>
          </p:cNvPr>
          <p:cNvGrpSpPr/>
          <p:nvPr/>
        </p:nvGrpSpPr>
        <p:grpSpPr>
          <a:xfrm>
            <a:off x="2704386" y="1897914"/>
            <a:ext cx="1313919" cy="439494"/>
            <a:chOff x="8987560" y="1261959"/>
            <a:chExt cx="1370277" cy="544880"/>
          </a:xfrm>
        </p:grpSpPr>
        <p:pic>
          <p:nvPicPr>
            <p:cNvPr id="312" name="그림 311">
              <a:extLst>
                <a:ext uri="{FF2B5EF4-FFF2-40B4-BE49-F238E27FC236}">
                  <a16:creationId xmlns:a16="http://schemas.microsoft.com/office/drawing/2014/main" id="{93A4131E-B51B-40C9-A085-73F016B6DF0B}"/>
                </a:ext>
              </a:extLst>
            </p:cNvPr>
            <p:cNvPicPr>
              <a:picLocks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568550" y="1261959"/>
              <a:ext cx="187721" cy="223162"/>
            </a:xfrm>
            <a:prstGeom prst="rect">
              <a:avLst/>
            </a:prstGeom>
          </p:spPr>
        </p:pic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10512C85-6309-44BC-A482-DAE32A98D8C5}"/>
                </a:ext>
              </a:extLst>
            </p:cNvPr>
            <p:cNvSpPr txBox="1"/>
            <p:nvPr/>
          </p:nvSpPr>
          <p:spPr>
            <a:xfrm>
              <a:off x="8987560" y="1425260"/>
              <a:ext cx="1370277" cy="381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Security </a:t>
              </a:r>
              <a:endPara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맑은 고딕" panose="020F0502020204030204"/>
                  <a:ea typeface="NanumGothic" panose="020D0604000000000000" pitchFamily="34" charset="-127"/>
                  <a:cs typeface="+mn-cs"/>
                </a:rPr>
                <a:t>Monitoring</a:t>
              </a:r>
              <a:endPara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NanumGothic" panose="020D0604000000000000" pitchFamily="34" charset="-127"/>
                <a:cs typeface="+mn-cs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8061332" y="5323205"/>
            <a:ext cx="858407" cy="449014"/>
            <a:chOff x="5753475" y="3563191"/>
            <a:chExt cx="858407" cy="449014"/>
          </a:xfrm>
        </p:grpSpPr>
        <p:pic>
          <p:nvPicPr>
            <p:cNvPr id="400" name="그림 399">
              <a:extLst>
                <a:ext uri="{FF2B5EF4-FFF2-40B4-BE49-F238E27FC236}">
                  <a16:creationId xmlns:a16="http://schemas.microsoft.com/office/drawing/2014/main" id="{0C890095-EB15-DC4C-9C5D-26A1054DEA8A}"/>
                </a:ext>
              </a:extLst>
            </p:cNvPr>
            <p:cNvPicPr>
              <a:picLocks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6098280" y="3563191"/>
              <a:ext cx="180000" cy="180000"/>
            </a:xfrm>
            <a:prstGeom prst="rect">
              <a:avLst/>
            </a:prstGeom>
          </p:spPr>
        </p:pic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A770A6E3-B05A-4510-81AC-181338E44369}"/>
                </a:ext>
              </a:extLst>
            </p:cNvPr>
            <p:cNvSpPr txBox="1"/>
            <p:nvPr/>
          </p:nvSpPr>
          <p:spPr>
            <a:xfrm>
              <a:off x="5753475" y="3704428"/>
              <a:ext cx="8584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AML</a:t>
              </a:r>
            </a:p>
            <a:p>
              <a:pPr algn="ctr"/>
              <a:r>
                <a:rPr kumimoji="1" lang="ko-KR" altLang="en-US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자금세탁방지</a:t>
              </a:r>
              <a:endParaRPr kumimoji="1" lang="ko-KR" altLang="en-US" sz="7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415" name="그룹 414">
            <a:extLst>
              <a:ext uri="{FF2B5EF4-FFF2-40B4-BE49-F238E27FC236}">
                <a16:creationId xmlns:a16="http://schemas.microsoft.com/office/drawing/2014/main" id="{D3238C08-862B-4F64-B241-A294FBD7A118}"/>
              </a:ext>
            </a:extLst>
          </p:cNvPr>
          <p:cNvGrpSpPr/>
          <p:nvPr/>
        </p:nvGrpSpPr>
        <p:grpSpPr>
          <a:xfrm>
            <a:off x="11199559" y="6030938"/>
            <a:ext cx="755335" cy="476885"/>
            <a:chOff x="6874835" y="3843153"/>
            <a:chExt cx="787732" cy="591235"/>
          </a:xfrm>
        </p:grpSpPr>
        <p:pic>
          <p:nvPicPr>
            <p:cNvPr id="416" name="그림 415">
              <a:extLst>
                <a:ext uri="{FF2B5EF4-FFF2-40B4-BE49-F238E27FC236}">
                  <a16:creationId xmlns:a16="http://schemas.microsoft.com/office/drawing/2014/main" id="{8A248FF8-063E-49BC-A165-8CE73407D6F2}"/>
                </a:ext>
              </a:extLst>
            </p:cNvPr>
            <p:cNvPicPr>
              <a:picLocks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158656" y="3843153"/>
              <a:ext cx="187721" cy="223162"/>
            </a:xfrm>
            <a:prstGeom prst="rect">
              <a:avLst/>
            </a:prstGeom>
          </p:spPr>
        </p:pic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ECBD2084-63C1-4691-88A7-C23DAC163B87}"/>
                </a:ext>
              </a:extLst>
            </p:cNvPr>
            <p:cNvSpPr txBox="1"/>
            <p:nvPr/>
          </p:nvSpPr>
          <p:spPr>
            <a:xfrm>
              <a:off x="6874835" y="4052810"/>
              <a:ext cx="787732" cy="381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서버 접근제어</a:t>
              </a:r>
              <a:endParaRPr kumimoji="1" lang="en-US" altLang="ko-KR" sz="700" dirty="0" smtClean="0">
                <a:solidFill>
                  <a:srgbClr val="222222"/>
                </a:solidFill>
                <a:ea typeface="NanumGothic" panose="020D0604000000000000" pitchFamily="34" charset="-127"/>
              </a:endParaRPr>
            </a:p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DB </a:t>
              </a:r>
              <a:r>
                <a:rPr kumimoji="1" lang="ko-KR" altLang="en-US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접근제어</a:t>
              </a:r>
              <a:endParaRPr kumimoji="1" lang="ko-KR" altLang="en-US" sz="7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424" name="그룹 423">
            <a:extLst>
              <a:ext uri="{FF2B5EF4-FFF2-40B4-BE49-F238E27FC236}">
                <a16:creationId xmlns:a16="http://schemas.microsoft.com/office/drawing/2014/main" id="{D3238C08-862B-4F64-B241-A294FBD7A118}"/>
              </a:ext>
            </a:extLst>
          </p:cNvPr>
          <p:cNvGrpSpPr/>
          <p:nvPr/>
        </p:nvGrpSpPr>
        <p:grpSpPr>
          <a:xfrm>
            <a:off x="6650742" y="2644261"/>
            <a:ext cx="633507" cy="580475"/>
            <a:chOff x="6915012" y="3843155"/>
            <a:chExt cx="620733" cy="719667"/>
          </a:xfrm>
        </p:grpSpPr>
        <p:pic>
          <p:nvPicPr>
            <p:cNvPr id="425" name="그림 424">
              <a:extLst>
                <a:ext uri="{FF2B5EF4-FFF2-40B4-BE49-F238E27FC236}">
                  <a16:creationId xmlns:a16="http://schemas.microsoft.com/office/drawing/2014/main" id="{8A248FF8-063E-49BC-A165-8CE73407D6F2}"/>
                </a:ext>
              </a:extLst>
            </p:cNvPr>
            <p:cNvPicPr>
              <a:picLocks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158655" y="3843155"/>
              <a:ext cx="176371" cy="223162"/>
            </a:xfrm>
            <a:prstGeom prst="rect">
              <a:avLst/>
            </a:prstGeom>
          </p:spPr>
        </p:pic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ECBD2084-63C1-4691-88A7-C23DAC163B87}"/>
                </a:ext>
              </a:extLst>
            </p:cNvPr>
            <p:cNvSpPr txBox="1"/>
            <p:nvPr/>
          </p:nvSpPr>
          <p:spPr>
            <a:xfrm>
              <a:off x="6915012" y="4047692"/>
              <a:ext cx="620733" cy="51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700" dirty="0" err="1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마이데이터</a:t>
              </a:r>
              <a:endParaRPr kumimoji="1" lang="en-US" altLang="ko-KR" sz="700" dirty="0" smtClean="0">
                <a:solidFill>
                  <a:srgbClr val="222222"/>
                </a:solidFill>
                <a:ea typeface="NanumGothic" panose="020D0604000000000000" pitchFamily="34" charset="-127"/>
              </a:endParaRPr>
            </a:p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Endpoint</a:t>
              </a:r>
            </a:p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(</a:t>
              </a:r>
              <a:r>
                <a:rPr kumimoji="1" lang="ko-KR" altLang="en-US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상용</a:t>
              </a:r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)</a:t>
              </a:r>
              <a:endParaRPr kumimoji="1" lang="ko-KR" altLang="en-US" sz="7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554" name="그룹 553"/>
          <p:cNvGrpSpPr/>
          <p:nvPr/>
        </p:nvGrpSpPr>
        <p:grpSpPr>
          <a:xfrm>
            <a:off x="3018943" y="3601307"/>
            <a:ext cx="1195892" cy="2060190"/>
            <a:chOff x="3276567" y="3461688"/>
            <a:chExt cx="1064030" cy="1754073"/>
          </a:xfrm>
        </p:grpSpPr>
        <p:sp>
          <p:nvSpPr>
            <p:cNvPr id="441" name="직사각형 440">
              <a:extLst>
                <a:ext uri="{FF2B5EF4-FFF2-40B4-BE49-F238E27FC236}">
                  <a16:creationId xmlns:a16="http://schemas.microsoft.com/office/drawing/2014/main" id="{C9CD14B7-10E5-4A74-8644-42013E74793F}"/>
                </a:ext>
              </a:extLst>
            </p:cNvPr>
            <p:cNvSpPr/>
            <p:nvPr/>
          </p:nvSpPr>
          <p:spPr>
            <a:xfrm>
              <a:off x="3280494" y="3639643"/>
              <a:ext cx="1058611" cy="1576118"/>
            </a:xfrm>
            <a:prstGeom prst="rect">
              <a:avLst/>
            </a:prstGeom>
            <a:noFill/>
            <a:ln w="25400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442" name="그림 441">
              <a:extLst>
                <a:ext uri="{FF2B5EF4-FFF2-40B4-BE49-F238E27FC236}">
                  <a16:creationId xmlns:a16="http://schemas.microsoft.com/office/drawing/2014/main" id="{E0124049-83E2-0045-95EF-D7144D9FF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276567" y="3468413"/>
              <a:ext cx="161302" cy="153255"/>
            </a:xfrm>
            <a:prstGeom prst="rect">
              <a:avLst/>
            </a:prstGeom>
          </p:spPr>
        </p:pic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A770A6E3-B05A-4510-81AC-181338E44369}"/>
                </a:ext>
              </a:extLst>
            </p:cNvPr>
            <p:cNvSpPr txBox="1"/>
            <p:nvPr/>
          </p:nvSpPr>
          <p:spPr>
            <a:xfrm>
              <a:off x="3318201" y="3461688"/>
              <a:ext cx="1022396" cy="17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K8S (</a:t>
              </a:r>
              <a:r>
                <a:rPr kumimoji="1" lang="ko-KR" altLang="en-US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상용</a:t>
              </a:r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)</a:t>
              </a:r>
            </a:p>
          </p:txBody>
        </p:sp>
      </p:grpSp>
      <p:grpSp>
        <p:nvGrpSpPr>
          <p:cNvPr id="522" name="그룹 521">
            <a:extLst>
              <a:ext uri="{FF2B5EF4-FFF2-40B4-BE49-F238E27FC236}">
                <a16:creationId xmlns:a16="http://schemas.microsoft.com/office/drawing/2014/main" id="{3CC698BB-A4D4-44B4-9B10-6E1BCD7CCB79}"/>
              </a:ext>
            </a:extLst>
          </p:cNvPr>
          <p:cNvGrpSpPr/>
          <p:nvPr/>
        </p:nvGrpSpPr>
        <p:grpSpPr>
          <a:xfrm>
            <a:off x="5744217" y="2827336"/>
            <a:ext cx="780983" cy="542869"/>
            <a:chOff x="8598464" y="3871342"/>
            <a:chExt cx="814485" cy="673043"/>
          </a:xfrm>
        </p:grpSpPr>
        <p:pic>
          <p:nvPicPr>
            <p:cNvPr id="523" name="그림 522">
              <a:extLst>
                <a:ext uri="{FF2B5EF4-FFF2-40B4-BE49-F238E27FC236}">
                  <a16:creationId xmlns:a16="http://schemas.microsoft.com/office/drawing/2014/main" id="{8C886D8A-1D74-461E-88BE-99887047B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905803" y="3871342"/>
              <a:ext cx="187721" cy="187721"/>
            </a:xfrm>
            <a:prstGeom prst="rect">
              <a:avLst/>
            </a:prstGeom>
          </p:spPr>
        </p:pic>
        <p:sp>
          <p:nvSpPr>
            <p:cNvPr id="524" name="TextBox 523">
              <a:extLst>
                <a:ext uri="{FF2B5EF4-FFF2-40B4-BE49-F238E27FC236}">
                  <a16:creationId xmlns:a16="http://schemas.microsoft.com/office/drawing/2014/main" id="{5F28D86D-BD1E-4D80-BDD2-07845E5153E4}"/>
                </a:ext>
              </a:extLst>
            </p:cNvPr>
            <p:cNvSpPr txBox="1"/>
            <p:nvPr/>
          </p:nvSpPr>
          <p:spPr>
            <a:xfrm>
              <a:off x="8598464" y="4029255"/>
              <a:ext cx="814485" cy="51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Apache</a:t>
              </a:r>
            </a:p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AJP Connector</a:t>
              </a:r>
            </a:p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(</a:t>
              </a:r>
              <a:r>
                <a:rPr kumimoji="1" lang="ko-KR" altLang="en-US" sz="700" dirty="0" err="1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스테이징</a:t>
              </a:r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)</a:t>
              </a:r>
              <a:endParaRPr kumimoji="1" lang="ko-KR" altLang="en-US" sz="7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sp>
        <p:nvSpPr>
          <p:cNvPr id="346" name="TextBox 345">
            <a:extLst>
              <a:ext uri="{FF2B5EF4-FFF2-40B4-BE49-F238E27FC236}">
                <a16:creationId xmlns:a16="http://schemas.microsoft.com/office/drawing/2014/main" id="{A71F0796-8AE1-4756-B6E2-774AE3D3D12F}"/>
              </a:ext>
            </a:extLst>
          </p:cNvPr>
          <p:cNvSpPr txBox="1"/>
          <p:nvPr/>
        </p:nvSpPr>
        <p:spPr>
          <a:xfrm>
            <a:off x="4086162" y="1064147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dirty="0" smtClean="0">
                <a:solidFill>
                  <a:srgbClr val="222222"/>
                </a:solidFill>
                <a:latin typeface="맑은 고딕" panose="020F0502020204030204"/>
                <a:ea typeface="NanumGothic" panose="020D0604000000000000" pitchFamily="34" charset="-127"/>
              </a:rPr>
              <a:t>고객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맑은 고딕" panose="020F0502020204030204"/>
              <a:ea typeface="NanumGothic" panose="020D0604000000000000" pitchFamily="34" charset="-127"/>
              <a:cs typeface="+mn-cs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401027" y="829338"/>
            <a:ext cx="813043" cy="557297"/>
            <a:chOff x="4241012" y="805967"/>
            <a:chExt cx="813043" cy="557297"/>
          </a:xfrm>
        </p:grpSpPr>
        <p:pic>
          <p:nvPicPr>
            <p:cNvPr id="348" name="그림 347">
              <a:extLst>
                <a:ext uri="{FF2B5EF4-FFF2-40B4-BE49-F238E27FC236}">
                  <a16:creationId xmlns:a16="http://schemas.microsoft.com/office/drawing/2014/main" id="{A5065C00-0E4B-4489-A39A-4CDEC4A36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4506837" y="805967"/>
              <a:ext cx="252000" cy="252000"/>
            </a:xfrm>
            <a:prstGeom prst="rect">
              <a:avLst/>
            </a:prstGeom>
          </p:spPr>
        </p:pic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F0775260-8462-444D-A378-E4EE6E1EEB8E}"/>
                </a:ext>
              </a:extLst>
            </p:cNvPr>
            <p:cNvSpPr txBox="1"/>
            <p:nvPr/>
          </p:nvSpPr>
          <p:spPr>
            <a:xfrm>
              <a:off x="4241012" y="105548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" dirty="0" smtClean="0">
                  <a:ea typeface="NanumGothic" panose="020D0604000000000000" pitchFamily="34" charset="-127"/>
                </a:rPr>
                <a:t>URL</a:t>
              </a:r>
              <a:r>
                <a:rPr kumimoji="1" lang="ko-KR" altLang="en-US" sz="700" dirty="0" smtClean="0">
                  <a:ea typeface="NanumGothic" panose="020D0604000000000000" pitchFamily="34" charset="-127"/>
                </a:rPr>
                <a:t>모니터링</a:t>
              </a:r>
              <a:endParaRPr kumimoji="1" lang="en-US" altLang="ko-KR" sz="700" dirty="0" smtClean="0">
                <a:ea typeface="NanumGothic" panose="020D0604000000000000" pitchFamily="34" charset="-127"/>
              </a:endParaRPr>
            </a:p>
            <a:p>
              <a:pPr algn="ctr"/>
              <a:r>
                <a:rPr kumimoji="1" lang="en-US" altLang="ko-KR" sz="700" dirty="0" smtClean="0">
                  <a:ea typeface="NanumGothic" panose="020D0604000000000000" pitchFamily="34" charset="-127"/>
                </a:rPr>
                <a:t>(</a:t>
              </a:r>
              <a:r>
                <a:rPr kumimoji="1" lang="ko-KR" altLang="en-US" sz="700" dirty="0" smtClean="0">
                  <a:ea typeface="NanumGothic" panose="020D0604000000000000" pitchFamily="34" charset="-127"/>
                </a:rPr>
                <a:t>관리자</a:t>
              </a:r>
              <a:r>
                <a:rPr kumimoji="1" lang="en-US" altLang="ko-KR" sz="700" dirty="0" smtClean="0">
                  <a:ea typeface="NanumGothic" panose="020D0604000000000000" pitchFamily="34" charset="-127"/>
                </a:rPr>
                <a:t>/</a:t>
              </a:r>
              <a:r>
                <a:rPr kumimoji="1" lang="ko-KR" altLang="en-US" sz="700" dirty="0" smtClean="0">
                  <a:ea typeface="NanumGothic" panose="020D0604000000000000" pitchFamily="34" charset="-127"/>
                </a:rPr>
                <a:t>개발자</a:t>
              </a:r>
              <a:r>
                <a:rPr kumimoji="1" lang="en-US" altLang="ko-KR" sz="700" dirty="0" smtClean="0">
                  <a:ea typeface="NanumGothic" panose="020D0604000000000000" pitchFamily="34" charset="-127"/>
                </a:rPr>
                <a:t>)</a:t>
              </a: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928304" y="705310"/>
            <a:ext cx="1250900" cy="668463"/>
          </a:xfrm>
          <a:prstGeom prst="rect">
            <a:avLst/>
          </a:prstGeom>
          <a:noFill/>
          <a:ln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꺾인 연결선 51"/>
          <p:cNvCxnSpPr>
            <a:stCxn id="50" idx="1"/>
            <a:endCxn id="506" idx="0"/>
          </p:cNvCxnSpPr>
          <p:nvPr/>
        </p:nvCxnSpPr>
        <p:spPr>
          <a:xfrm rot="10800000" flipV="1">
            <a:off x="2087886" y="1039541"/>
            <a:ext cx="1840419" cy="1356687"/>
          </a:xfrm>
          <a:prstGeom prst="bentConnector2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340" idx="2"/>
          </p:cNvCxnSpPr>
          <p:nvPr/>
        </p:nvCxnSpPr>
        <p:spPr>
          <a:xfrm>
            <a:off x="2090633" y="2884114"/>
            <a:ext cx="0" cy="17962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1583658" y="4697318"/>
            <a:ext cx="1009880" cy="1013434"/>
            <a:chOff x="1589092" y="4507667"/>
            <a:chExt cx="1009880" cy="1013434"/>
          </a:xfrm>
        </p:grpSpPr>
        <p:grpSp>
          <p:nvGrpSpPr>
            <p:cNvPr id="306" name="그룹 305">
              <a:extLst>
                <a:ext uri="{FF2B5EF4-FFF2-40B4-BE49-F238E27FC236}">
                  <a16:creationId xmlns:a16="http://schemas.microsoft.com/office/drawing/2014/main" id="{D3238C08-862B-4F64-B241-A294FBD7A118}"/>
                </a:ext>
              </a:extLst>
            </p:cNvPr>
            <p:cNvGrpSpPr/>
            <p:nvPr/>
          </p:nvGrpSpPr>
          <p:grpSpPr>
            <a:xfrm>
              <a:off x="1689646" y="5000188"/>
              <a:ext cx="780983" cy="450552"/>
              <a:chOff x="6901123" y="3515208"/>
              <a:chExt cx="765239" cy="558590"/>
            </a:xfrm>
          </p:grpSpPr>
          <p:pic>
            <p:nvPicPr>
              <p:cNvPr id="307" name="그림 306">
                <a:extLst>
                  <a:ext uri="{FF2B5EF4-FFF2-40B4-BE49-F238E27FC236}">
                    <a16:creationId xmlns:a16="http://schemas.microsoft.com/office/drawing/2014/main" id="{8A248FF8-063E-49BC-A165-8CE73407D6F2}"/>
                  </a:ext>
                </a:extLst>
              </p:cNvPr>
              <p:cNvPicPr>
                <a:picLocks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98749" y="3515208"/>
                <a:ext cx="176371" cy="223162"/>
              </a:xfrm>
              <a:prstGeom prst="rect">
                <a:avLst/>
              </a:prstGeom>
            </p:spPr>
          </p:pic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ECBD2084-63C1-4691-88A7-C23DAC163B87}"/>
                  </a:ext>
                </a:extLst>
              </p:cNvPr>
              <p:cNvSpPr txBox="1"/>
              <p:nvPr/>
            </p:nvSpPr>
            <p:spPr>
              <a:xfrm>
                <a:off x="6901123" y="3692219"/>
                <a:ext cx="765239" cy="381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700" dirty="0" smtClean="0">
                    <a:solidFill>
                      <a:srgbClr val="222222"/>
                    </a:solidFill>
                    <a:ea typeface="NanumGothic" panose="020D0604000000000000" pitchFamily="34" charset="-127"/>
                  </a:rPr>
                  <a:t>Apache</a:t>
                </a:r>
              </a:p>
              <a:p>
                <a:pPr algn="ctr"/>
                <a:r>
                  <a:rPr kumimoji="1" lang="en-US" altLang="ko-KR" sz="700" dirty="0" smtClean="0">
                    <a:solidFill>
                      <a:srgbClr val="222222"/>
                    </a:solidFill>
                    <a:ea typeface="NanumGothic" panose="020D0604000000000000" pitchFamily="34" charset="-127"/>
                  </a:rPr>
                  <a:t>AJP Connector</a:t>
                </a:r>
              </a:p>
            </p:txBody>
          </p:sp>
        </p:grp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FDED09BD-577C-CE49-B120-07C57F4F1593}"/>
                </a:ext>
              </a:extLst>
            </p:cNvPr>
            <p:cNvSpPr/>
            <p:nvPr/>
          </p:nvSpPr>
          <p:spPr>
            <a:xfrm>
              <a:off x="1589092" y="4507667"/>
              <a:ext cx="1009880" cy="1013434"/>
            </a:xfrm>
            <a:prstGeom prst="rect">
              <a:avLst/>
            </a:prstGeom>
            <a:noFill/>
            <a:ln>
              <a:solidFill>
                <a:srgbClr val="AAAAA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1646345" y="4423733"/>
            <a:ext cx="829073" cy="361185"/>
            <a:chOff x="5559818" y="1818387"/>
            <a:chExt cx="829073" cy="361185"/>
          </a:xfrm>
        </p:grpSpPr>
        <p:pic>
          <p:nvPicPr>
            <p:cNvPr id="385" name="그림 384">
              <a:extLst>
                <a:ext uri="{FF2B5EF4-FFF2-40B4-BE49-F238E27FC236}">
                  <a16:creationId xmlns:a16="http://schemas.microsoft.com/office/drawing/2014/main" id="{38274163-3DF6-8DDA-D259-72E3C13C7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5910193" y="1818387"/>
              <a:ext cx="180000" cy="180000"/>
            </a:xfrm>
            <a:prstGeom prst="rect">
              <a:avLst/>
            </a:prstGeom>
          </p:spPr>
        </p:pic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1A7420F0-F6A8-705F-3838-0EAAE4BFC66C}"/>
                </a:ext>
              </a:extLst>
            </p:cNvPr>
            <p:cNvSpPr txBox="1"/>
            <p:nvPr/>
          </p:nvSpPr>
          <p:spPr>
            <a:xfrm>
              <a:off x="5559818" y="1979517"/>
              <a:ext cx="82907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" dirty="0">
                  <a:solidFill>
                    <a:srgbClr val="222222"/>
                  </a:solidFill>
                  <a:ea typeface="NanumGothic" panose="020D0604000000000000" pitchFamily="34" charset="-127"/>
                </a:rPr>
                <a:t>Security Groups</a:t>
              </a: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728489" y="5125761"/>
            <a:ext cx="495649" cy="481467"/>
            <a:chOff x="728489" y="5125761"/>
            <a:chExt cx="495649" cy="481467"/>
          </a:xfrm>
        </p:grpSpPr>
        <p:pic>
          <p:nvPicPr>
            <p:cNvPr id="402" name="그림 401">
              <a:extLst>
                <a:ext uri="{FF2B5EF4-FFF2-40B4-BE49-F238E27FC236}">
                  <a16:creationId xmlns:a16="http://schemas.microsoft.com/office/drawing/2014/main" id="{7A08428C-BE22-97E8-F1B0-8EF80D0DC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00658" y="5125761"/>
              <a:ext cx="180000" cy="180000"/>
            </a:xfrm>
            <a:prstGeom prst="rect">
              <a:avLst/>
            </a:prstGeom>
          </p:spPr>
        </p:pic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46C373F8-5910-46CC-A63E-2CF0D158803D}"/>
                </a:ext>
              </a:extLst>
            </p:cNvPr>
            <p:cNvSpPr txBox="1"/>
            <p:nvPr/>
          </p:nvSpPr>
          <p:spPr>
            <a:xfrm>
              <a:off x="728489" y="5299451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" dirty="0">
                  <a:solidFill>
                    <a:srgbClr val="222222"/>
                  </a:solidFill>
                  <a:ea typeface="NanumGothic" panose="020D0604000000000000" pitchFamily="34" charset="-127"/>
                </a:rPr>
                <a:t>NAS</a:t>
              </a:r>
            </a:p>
            <a:p>
              <a:pPr algn="ctr"/>
              <a:r>
                <a:rPr kumimoji="1" lang="en-US" altLang="ko-KR" sz="700" dirty="0">
                  <a:solidFill>
                    <a:srgbClr val="222222"/>
                  </a:solidFill>
                  <a:ea typeface="NanumGothic" panose="020D0604000000000000" pitchFamily="34" charset="-127"/>
                </a:rPr>
                <a:t>(offline)</a:t>
              </a:r>
              <a:endParaRPr kumimoji="1" lang="ko-KR" altLang="en-US" sz="7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55029" y="4455945"/>
            <a:ext cx="829073" cy="356162"/>
            <a:chOff x="532072" y="4194393"/>
            <a:chExt cx="829073" cy="356162"/>
          </a:xfrm>
        </p:grpSpPr>
        <p:pic>
          <p:nvPicPr>
            <p:cNvPr id="406" name="그림 405">
              <a:extLst>
                <a:ext uri="{FF2B5EF4-FFF2-40B4-BE49-F238E27FC236}">
                  <a16:creationId xmlns:a16="http://schemas.microsoft.com/office/drawing/2014/main" id="{086FDF0E-28CA-6AE6-EA2D-FA6EC6EA7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2396" y="4194393"/>
              <a:ext cx="180000" cy="180000"/>
            </a:xfrm>
            <a:prstGeom prst="rect">
              <a:avLst/>
            </a:prstGeom>
          </p:spPr>
        </p:pic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CD6F616E-35CD-D225-2808-9DB0F897721D}"/>
                </a:ext>
              </a:extLst>
            </p:cNvPr>
            <p:cNvSpPr txBox="1"/>
            <p:nvPr/>
          </p:nvSpPr>
          <p:spPr>
            <a:xfrm>
              <a:off x="532072" y="4350500"/>
              <a:ext cx="82907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" dirty="0">
                  <a:solidFill>
                    <a:srgbClr val="222222"/>
                  </a:solidFill>
                  <a:ea typeface="NanumGothic" panose="020D0604000000000000" pitchFamily="34" charset="-127"/>
                </a:rPr>
                <a:t> Object Storage</a:t>
              </a:r>
            </a:p>
          </p:txBody>
        </p:sp>
      </p:grpSp>
      <p:cxnSp>
        <p:nvCxnSpPr>
          <p:cNvPr id="455" name="직선 화살표 연결선 454"/>
          <p:cNvCxnSpPr>
            <a:stCxn id="402" idx="3"/>
          </p:cNvCxnSpPr>
          <p:nvPr/>
        </p:nvCxnSpPr>
        <p:spPr>
          <a:xfrm flipV="1">
            <a:off x="1080658" y="5200150"/>
            <a:ext cx="828461" cy="1561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직선 화살표 연결선 510"/>
          <p:cNvCxnSpPr/>
          <p:nvPr/>
        </p:nvCxnSpPr>
        <p:spPr>
          <a:xfrm>
            <a:off x="1159219" y="4116176"/>
            <a:ext cx="701331" cy="1009585"/>
          </a:xfrm>
          <a:prstGeom prst="straightConnector1">
            <a:avLst/>
          </a:prstGeom>
          <a:ln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8" name="직선 화살표 연결선 547"/>
          <p:cNvCxnSpPr>
            <a:stCxn id="278" idx="0"/>
            <a:endCxn id="406" idx="0"/>
          </p:cNvCxnSpPr>
          <p:nvPr/>
        </p:nvCxnSpPr>
        <p:spPr>
          <a:xfrm>
            <a:off x="984459" y="4138432"/>
            <a:ext cx="10894" cy="31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376" idx="3"/>
            <a:endCxn id="574" idx="0"/>
          </p:cNvCxnSpPr>
          <p:nvPr/>
        </p:nvCxnSpPr>
        <p:spPr>
          <a:xfrm flipV="1">
            <a:off x="2593538" y="3218410"/>
            <a:ext cx="766093" cy="1985625"/>
          </a:xfrm>
          <a:prstGeom prst="bentConnector4">
            <a:avLst>
              <a:gd name="adj1" fmla="val 44126"/>
              <a:gd name="adj2" fmla="val 111513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 flipH="1">
            <a:off x="3365542" y="3303340"/>
            <a:ext cx="1" cy="29607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6" name="그림 575">
            <a:extLst>
              <a:ext uri="{FF2B5EF4-FFF2-40B4-BE49-F238E27FC236}">
                <a16:creationId xmlns:a16="http://schemas.microsoft.com/office/drawing/2014/main" id="{1496C9BB-9DA7-494B-AF30-22D91AB912F8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206663" y="3604663"/>
            <a:ext cx="180000" cy="180000"/>
          </a:xfrm>
          <a:prstGeom prst="rect">
            <a:avLst/>
          </a:prstGeom>
        </p:spPr>
      </p:pic>
      <p:grpSp>
        <p:nvGrpSpPr>
          <p:cNvPr id="642" name="그룹 641">
            <a:extLst>
              <a:ext uri="{FF2B5EF4-FFF2-40B4-BE49-F238E27FC236}">
                <a16:creationId xmlns:a16="http://schemas.microsoft.com/office/drawing/2014/main" id="{71C0C25B-9055-4B24-9A98-4ECD1B9DE2D9}"/>
              </a:ext>
            </a:extLst>
          </p:cNvPr>
          <p:cNvGrpSpPr/>
          <p:nvPr/>
        </p:nvGrpSpPr>
        <p:grpSpPr>
          <a:xfrm>
            <a:off x="3639475" y="5160577"/>
            <a:ext cx="506869" cy="470220"/>
            <a:chOff x="5049066" y="3870619"/>
            <a:chExt cx="502237" cy="582974"/>
          </a:xfrm>
        </p:grpSpPr>
        <p:pic>
          <p:nvPicPr>
            <p:cNvPr id="643" name="그림 642">
              <a:extLst>
                <a:ext uri="{FF2B5EF4-FFF2-40B4-BE49-F238E27FC236}">
                  <a16:creationId xmlns:a16="http://schemas.microsoft.com/office/drawing/2014/main" id="{8C884BF0-FBD3-41E1-8E32-6C6F1BFF711B}"/>
                </a:ext>
              </a:extLst>
            </p:cNvPr>
            <p:cNvPicPr>
              <a:picLocks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210791" y="3870619"/>
              <a:ext cx="178355" cy="223162"/>
            </a:xfrm>
            <a:prstGeom prst="rect">
              <a:avLst/>
            </a:prstGeom>
          </p:spPr>
        </p:pic>
        <p:sp>
          <p:nvSpPr>
            <p:cNvPr id="644" name="TextBox 643">
              <a:extLst>
                <a:ext uri="{FF2B5EF4-FFF2-40B4-BE49-F238E27FC236}">
                  <a16:creationId xmlns:a16="http://schemas.microsoft.com/office/drawing/2014/main" id="{A0B8FDC0-B7F6-460B-94ED-3B7FBDED74E3}"/>
                </a:ext>
              </a:extLst>
            </p:cNvPr>
            <p:cNvSpPr txBox="1"/>
            <p:nvPr/>
          </p:nvSpPr>
          <p:spPr>
            <a:xfrm>
              <a:off x="5049066" y="4072014"/>
              <a:ext cx="502237" cy="381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" dirty="0" err="1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ArgoCD</a:t>
              </a:r>
              <a:endParaRPr kumimoji="1" lang="en-US" altLang="ko-KR" sz="700" dirty="0" smtClean="0">
                <a:solidFill>
                  <a:srgbClr val="222222"/>
                </a:solidFill>
                <a:ea typeface="NanumGothic" panose="020D0604000000000000" pitchFamily="34" charset="-127"/>
              </a:endParaRPr>
            </a:p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(</a:t>
              </a:r>
              <a:r>
                <a:rPr kumimoji="1" lang="ko-KR" altLang="en-US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배포</a:t>
              </a:r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)</a:t>
              </a:r>
            </a:p>
          </p:txBody>
        </p:sp>
      </p:grpSp>
      <p:grpSp>
        <p:nvGrpSpPr>
          <p:cNvPr id="645" name="그룹 644">
            <a:extLst>
              <a:ext uri="{FF2B5EF4-FFF2-40B4-BE49-F238E27FC236}">
                <a16:creationId xmlns:a16="http://schemas.microsoft.com/office/drawing/2014/main" id="{A0B68F6A-9E7F-4565-A84C-D042E41E1C46}"/>
              </a:ext>
            </a:extLst>
          </p:cNvPr>
          <p:cNvGrpSpPr/>
          <p:nvPr/>
        </p:nvGrpSpPr>
        <p:grpSpPr>
          <a:xfrm>
            <a:off x="3017362" y="5156440"/>
            <a:ext cx="668773" cy="479074"/>
            <a:chOff x="7808561" y="1557516"/>
            <a:chExt cx="697459" cy="593951"/>
          </a:xfrm>
        </p:grpSpPr>
        <p:pic>
          <p:nvPicPr>
            <p:cNvPr id="646" name="그림 645">
              <a:extLst>
                <a:ext uri="{FF2B5EF4-FFF2-40B4-BE49-F238E27FC236}">
                  <a16:creationId xmlns:a16="http://schemas.microsoft.com/office/drawing/2014/main" id="{5916E0AC-7379-4294-8BE0-714212F81903}"/>
                </a:ext>
              </a:extLst>
            </p:cNvPr>
            <p:cNvPicPr>
              <a:picLocks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063431" y="1557516"/>
              <a:ext cx="187721" cy="223162"/>
            </a:xfrm>
            <a:prstGeom prst="rect">
              <a:avLst/>
            </a:prstGeom>
          </p:spPr>
        </p:pic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1FAE06FF-8999-42F0-B6EE-AC440B87C6A1}"/>
                </a:ext>
              </a:extLst>
            </p:cNvPr>
            <p:cNvSpPr txBox="1"/>
            <p:nvPr/>
          </p:nvSpPr>
          <p:spPr>
            <a:xfrm>
              <a:off x="7808561" y="1769888"/>
              <a:ext cx="697459" cy="381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Prometheus</a:t>
              </a:r>
            </a:p>
            <a:p>
              <a:pPr algn="ctr"/>
              <a:r>
                <a:rPr kumimoji="1" lang="en-US" altLang="ko-KR" sz="700" dirty="0" err="1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Grafana</a:t>
              </a:r>
              <a:endParaRPr kumimoji="1" lang="ko-KR" altLang="en-US" sz="7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3734687" y="1895448"/>
            <a:ext cx="631904" cy="434070"/>
            <a:chOff x="3734687" y="1895448"/>
            <a:chExt cx="631904" cy="434070"/>
          </a:xfrm>
        </p:grpSpPr>
        <p:pic>
          <p:nvPicPr>
            <p:cNvPr id="649" name="그림 648">
              <a:extLst>
                <a:ext uri="{FF2B5EF4-FFF2-40B4-BE49-F238E27FC236}">
                  <a16:creationId xmlns:a16="http://schemas.microsoft.com/office/drawing/2014/main" id="{A28B94B9-A88F-094C-9502-489BAF0B6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3971525" y="1895448"/>
              <a:ext cx="180000" cy="180000"/>
            </a:xfrm>
            <a:prstGeom prst="rect">
              <a:avLst/>
            </a:prstGeom>
          </p:spPr>
        </p:pic>
        <p:sp>
          <p:nvSpPr>
            <p:cNvPr id="650" name="TextBox 649">
              <a:extLst>
                <a:ext uri="{FF2B5EF4-FFF2-40B4-BE49-F238E27FC236}">
                  <a16:creationId xmlns:a16="http://schemas.microsoft.com/office/drawing/2014/main" id="{B3AFC611-EF2D-1C44-BBC9-B0206F6989EC}"/>
                </a:ext>
              </a:extLst>
            </p:cNvPr>
            <p:cNvSpPr txBox="1"/>
            <p:nvPr/>
          </p:nvSpPr>
          <p:spPr>
            <a:xfrm>
              <a:off x="3734687" y="2021741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" dirty="0">
                  <a:solidFill>
                    <a:srgbClr val="222222"/>
                  </a:solidFill>
                  <a:ea typeface="NanumGothic" panose="020D0604000000000000" pitchFamily="34" charset="-127"/>
                </a:rPr>
                <a:t>Secure Key</a:t>
              </a:r>
            </a:p>
            <a:p>
              <a:pPr algn="ctr"/>
              <a:r>
                <a:rPr kumimoji="1" lang="en-US" altLang="ko-KR" sz="700" dirty="0">
                  <a:solidFill>
                    <a:srgbClr val="222222"/>
                  </a:solidFill>
                  <a:ea typeface="NanumGothic" panose="020D0604000000000000" pitchFamily="34" charset="-127"/>
                </a:rPr>
                <a:t>Manager</a:t>
              </a:r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4197885" y="5151316"/>
            <a:ext cx="846707" cy="559436"/>
            <a:chOff x="4514255" y="6308323"/>
            <a:chExt cx="846707" cy="559436"/>
          </a:xfrm>
        </p:grpSpPr>
        <p:pic>
          <p:nvPicPr>
            <p:cNvPr id="651" name="그림 650">
              <a:extLst>
                <a:ext uri="{FF2B5EF4-FFF2-40B4-BE49-F238E27FC236}">
                  <a16:creationId xmlns:a16="http://schemas.microsoft.com/office/drawing/2014/main" id="{630AA7E0-97BC-CDD7-D1DE-52CD9227D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4828852" y="6308323"/>
              <a:ext cx="180000" cy="180000"/>
            </a:xfrm>
            <a:prstGeom prst="rect">
              <a:avLst/>
            </a:prstGeom>
          </p:spPr>
        </p:pic>
        <p:sp>
          <p:nvSpPr>
            <p:cNvPr id="652" name="TextBox 651">
              <a:extLst>
                <a:ext uri="{FF2B5EF4-FFF2-40B4-BE49-F238E27FC236}">
                  <a16:creationId xmlns:a16="http://schemas.microsoft.com/office/drawing/2014/main" id="{54EC3A93-9ADF-CB01-09FD-E5B3CC15B759}"/>
                </a:ext>
              </a:extLst>
            </p:cNvPr>
            <p:cNvSpPr txBox="1"/>
            <p:nvPr/>
          </p:nvSpPr>
          <p:spPr>
            <a:xfrm>
              <a:off x="4514255" y="6452261"/>
              <a:ext cx="84670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" dirty="0">
                  <a:solidFill>
                    <a:srgbClr val="222222"/>
                  </a:solidFill>
                  <a:ea typeface="NanumGothic" panose="020D0604000000000000" pitchFamily="34" charset="-127"/>
                </a:rPr>
                <a:t>NHN Container </a:t>
              </a:r>
            </a:p>
            <a:p>
              <a:pPr algn="ctr"/>
              <a:r>
                <a:rPr kumimoji="1" lang="en-US" altLang="ko-KR" sz="700" dirty="0">
                  <a:solidFill>
                    <a:srgbClr val="222222"/>
                  </a:solidFill>
                  <a:ea typeface="NanumGothic" panose="020D0604000000000000" pitchFamily="34" charset="-127"/>
                </a:rPr>
                <a:t>Registry(NCR</a:t>
              </a:r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)</a:t>
              </a:r>
            </a:p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(</a:t>
              </a:r>
              <a:r>
                <a:rPr kumimoji="1" lang="ko-KR" altLang="en-US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상용</a:t>
              </a:r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)</a:t>
              </a:r>
              <a:endParaRPr kumimoji="1" lang="en-US" altLang="ko-KR" sz="7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3049417" y="3878882"/>
            <a:ext cx="913386" cy="1237491"/>
            <a:chOff x="3094812" y="4304450"/>
            <a:chExt cx="913386" cy="1237491"/>
          </a:xfrm>
        </p:grpSpPr>
        <p:pic>
          <p:nvPicPr>
            <p:cNvPr id="662" name="그림 661">
              <a:extLst>
                <a:ext uri="{FF2B5EF4-FFF2-40B4-BE49-F238E27FC236}">
                  <a16:creationId xmlns:a16="http://schemas.microsoft.com/office/drawing/2014/main" id="{A036834D-2EE8-3EF5-8420-070A48222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3134725" y="4308347"/>
              <a:ext cx="180000" cy="180000"/>
            </a:xfrm>
            <a:prstGeom prst="rect">
              <a:avLst/>
            </a:prstGeom>
          </p:spPr>
        </p:pic>
        <p:grpSp>
          <p:nvGrpSpPr>
            <p:cNvPr id="143" name="그룹 142"/>
            <p:cNvGrpSpPr/>
            <p:nvPr/>
          </p:nvGrpSpPr>
          <p:grpSpPr>
            <a:xfrm>
              <a:off x="3094812" y="4304450"/>
              <a:ext cx="913386" cy="1237491"/>
              <a:chOff x="3094812" y="4304450"/>
              <a:chExt cx="913386" cy="1237491"/>
            </a:xfrm>
          </p:grpSpPr>
          <p:grpSp>
            <p:nvGrpSpPr>
              <p:cNvPr id="653" name="그룹 652">
                <a:extLst>
                  <a:ext uri="{FF2B5EF4-FFF2-40B4-BE49-F238E27FC236}">
                    <a16:creationId xmlns:a16="http://schemas.microsoft.com/office/drawing/2014/main" id="{71C0C25B-9055-4B24-9A98-4ECD1B9DE2D9}"/>
                  </a:ext>
                </a:extLst>
              </p:cNvPr>
              <p:cNvGrpSpPr/>
              <p:nvPr/>
            </p:nvGrpSpPr>
            <p:grpSpPr>
              <a:xfrm>
                <a:off x="3094812" y="4306355"/>
                <a:ext cx="896397" cy="1235586"/>
                <a:chOff x="5015829" y="3872493"/>
                <a:chExt cx="888200" cy="1531861"/>
              </a:xfrm>
            </p:grpSpPr>
            <p:pic>
              <p:nvPicPr>
                <p:cNvPr id="654" name="그림 653">
                  <a:extLst>
                    <a:ext uri="{FF2B5EF4-FFF2-40B4-BE49-F238E27FC236}">
                      <a16:creationId xmlns:a16="http://schemas.microsoft.com/office/drawing/2014/main" id="{8C884BF0-FBD3-41E1-8E32-6C6F1BFF711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242726" y="3872493"/>
                  <a:ext cx="178354" cy="223162"/>
                </a:xfrm>
                <a:prstGeom prst="rect">
                  <a:avLst/>
                </a:prstGeom>
              </p:spPr>
            </p:pic>
            <p:sp>
              <p:nvSpPr>
                <p:cNvPr id="655" name="TextBox 654">
                  <a:extLst>
                    <a:ext uri="{FF2B5EF4-FFF2-40B4-BE49-F238E27FC236}">
                      <a16:creationId xmlns:a16="http://schemas.microsoft.com/office/drawing/2014/main" id="{A0B8FDC0-B7F6-460B-94ED-3B7FBDED74E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5015829" y="4087915"/>
                  <a:ext cx="888200" cy="1316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700" dirty="0" smtClean="0">
                      <a:solidFill>
                        <a:srgbClr val="222222"/>
                      </a:solidFill>
                      <a:ea typeface="NanumGothic" panose="020D0604000000000000" pitchFamily="34" charset="-127"/>
                    </a:rPr>
                    <a:t>Hello-admin</a:t>
                  </a:r>
                </a:p>
                <a:p>
                  <a:r>
                    <a:rPr kumimoji="1" lang="en-US" altLang="ko-KR" sz="700" dirty="0" smtClean="0">
                      <a:solidFill>
                        <a:srgbClr val="222222"/>
                      </a:solidFill>
                      <a:ea typeface="NanumGothic" panose="020D0604000000000000" pitchFamily="34" charset="-127"/>
                    </a:rPr>
                    <a:t>Hello-app</a:t>
                  </a:r>
                </a:p>
                <a:p>
                  <a:r>
                    <a:rPr kumimoji="1" lang="en-US" altLang="ko-KR" sz="700" dirty="0" smtClean="0">
                      <a:solidFill>
                        <a:srgbClr val="222222"/>
                      </a:solidFill>
                      <a:ea typeface="NanumGothic" panose="020D0604000000000000" pitchFamily="34" charset="-127"/>
                    </a:rPr>
                    <a:t>Hello-</a:t>
                  </a:r>
                  <a:r>
                    <a:rPr kumimoji="1" lang="en-US" altLang="ko-KR" sz="700" dirty="0" err="1" smtClean="0">
                      <a:solidFill>
                        <a:srgbClr val="222222"/>
                      </a:solidFill>
                      <a:ea typeface="NanumGothic" panose="020D0604000000000000" pitchFamily="34" charset="-127"/>
                    </a:rPr>
                    <a:t>api</a:t>
                  </a:r>
                  <a:endParaRPr kumimoji="1" lang="en-US" altLang="ko-KR" sz="700" dirty="0" smtClean="0">
                    <a:solidFill>
                      <a:srgbClr val="222222"/>
                    </a:solidFill>
                    <a:ea typeface="NanumGothic" panose="020D0604000000000000" pitchFamily="34" charset="-127"/>
                  </a:endParaRPr>
                </a:p>
                <a:p>
                  <a:r>
                    <a:rPr kumimoji="1" lang="en-US" altLang="ko-KR" sz="700" dirty="0" smtClean="0">
                      <a:solidFill>
                        <a:srgbClr val="222222"/>
                      </a:solidFill>
                      <a:ea typeface="NanumGothic" panose="020D0604000000000000" pitchFamily="34" charset="-127"/>
                    </a:rPr>
                    <a:t>Hello-batch</a:t>
                  </a:r>
                </a:p>
                <a:p>
                  <a:r>
                    <a:rPr kumimoji="1" lang="en-US" altLang="ko-KR" sz="700" dirty="0" smtClean="0">
                      <a:solidFill>
                        <a:srgbClr val="222222"/>
                      </a:solidFill>
                      <a:ea typeface="NanumGothic" panose="020D0604000000000000" pitchFamily="34" charset="-127"/>
                    </a:rPr>
                    <a:t>Hello-developers</a:t>
                  </a:r>
                </a:p>
                <a:p>
                  <a:r>
                    <a:rPr kumimoji="1" lang="en-US" altLang="ko-KR" sz="700" dirty="0" smtClean="0">
                      <a:solidFill>
                        <a:srgbClr val="222222"/>
                      </a:solidFill>
                      <a:ea typeface="NanumGothic" panose="020D0604000000000000" pitchFamily="34" charset="-127"/>
                    </a:rPr>
                    <a:t>Hello-</a:t>
                  </a:r>
                  <a:r>
                    <a:rPr kumimoji="1" lang="en-US" altLang="ko-KR" sz="700" dirty="0" err="1" smtClean="0">
                      <a:solidFill>
                        <a:srgbClr val="222222"/>
                      </a:solidFill>
                      <a:ea typeface="NanumGothic" panose="020D0604000000000000" pitchFamily="34" charset="-127"/>
                    </a:rPr>
                    <a:t>inboundapi</a:t>
                  </a:r>
                  <a:endParaRPr kumimoji="1" lang="en-US" altLang="ko-KR" sz="700" dirty="0" smtClean="0">
                    <a:solidFill>
                      <a:srgbClr val="222222"/>
                    </a:solidFill>
                    <a:ea typeface="NanumGothic" panose="020D0604000000000000" pitchFamily="34" charset="-127"/>
                  </a:endParaRPr>
                </a:p>
                <a:p>
                  <a:r>
                    <a:rPr kumimoji="1" lang="en-US" altLang="ko-KR" sz="700" dirty="0" smtClean="0">
                      <a:solidFill>
                        <a:srgbClr val="222222"/>
                      </a:solidFill>
                      <a:ea typeface="NanumGothic" panose="020D0604000000000000" pitchFamily="34" charset="-127"/>
                    </a:rPr>
                    <a:t>Hello-</a:t>
                  </a:r>
                  <a:r>
                    <a:rPr kumimoji="1" lang="en-US" altLang="ko-KR" sz="700" dirty="0" err="1" smtClean="0">
                      <a:solidFill>
                        <a:srgbClr val="222222"/>
                      </a:solidFill>
                      <a:ea typeface="NanumGothic" panose="020D0604000000000000" pitchFamily="34" charset="-127"/>
                    </a:rPr>
                    <a:t>msg</a:t>
                  </a:r>
                  <a:endParaRPr kumimoji="1" lang="en-US" altLang="ko-KR" sz="700" dirty="0" smtClean="0">
                    <a:solidFill>
                      <a:srgbClr val="222222"/>
                    </a:solidFill>
                    <a:ea typeface="NanumGothic" panose="020D0604000000000000" pitchFamily="34" charset="-127"/>
                  </a:endParaRPr>
                </a:p>
                <a:p>
                  <a:r>
                    <a:rPr kumimoji="1" lang="en-US" altLang="ko-KR" sz="700" dirty="0" smtClean="0">
                      <a:solidFill>
                        <a:srgbClr val="222222"/>
                      </a:solidFill>
                      <a:ea typeface="NanumGothic" panose="020D0604000000000000" pitchFamily="34" charset="-127"/>
                    </a:rPr>
                    <a:t>Hello-</a:t>
                  </a:r>
                  <a:r>
                    <a:rPr kumimoji="1" lang="en-US" altLang="ko-KR" sz="700" dirty="0" err="1" smtClean="0">
                      <a:solidFill>
                        <a:srgbClr val="222222"/>
                      </a:solidFill>
                      <a:ea typeface="NanumGothic" panose="020D0604000000000000" pitchFamily="34" charset="-127"/>
                    </a:rPr>
                    <a:t>mydata</a:t>
                  </a:r>
                  <a:endParaRPr kumimoji="1" lang="en-US" altLang="ko-KR" sz="700" dirty="0" smtClean="0">
                    <a:solidFill>
                      <a:srgbClr val="222222"/>
                    </a:solidFill>
                    <a:ea typeface="NanumGothic" panose="020D0604000000000000" pitchFamily="34" charset="-127"/>
                  </a:endParaRPr>
                </a:p>
                <a:p>
                  <a:r>
                    <a:rPr kumimoji="1" lang="en-US" altLang="ko-KR" sz="700" dirty="0" smtClean="0">
                      <a:solidFill>
                        <a:srgbClr val="222222"/>
                      </a:solidFill>
                      <a:ea typeface="NanumGothic" panose="020D0604000000000000" pitchFamily="34" charset="-127"/>
                    </a:rPr>
                    <a:t>Hello-service</a:t>
                  </a:r>
                </a:p>
              </p:txBody>
            </p:sp>
          </p:grpSp>
          <p:sp>
            <p:nvSpPr>
              <p:cNvPr id="142" name="직사각형 141"/>
              <p:cNvSpPr/>
              <p:nvPr/>
            </p:nvSpPr>
            <p:spPr>
              <a:xfrm>
                <a:off x="3134725" y="4304450"/>
                <a:ext cx="873473" cy="1210387"/>
              </a:xfrm>
              <a:prstGeom prst="rect">
                <a:avLst/>
              </a:prstGeom>
              <a:noFill/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63" name="TextBox 662">
            <a:extLst>
              <a:ext uri="{FF2B5EF4-FFF2-40B4-BE49-F238E27FC236}">
                <a16:creationId xmlns:a16="http://schemas.microsoft.com/office/drawing/2014/main" id="{A0B8FDC0-B7F6-460B-94ED-3B7FBDED74E3}"/>
              </a:ext>
            </a:extLst>
          </p:cNvPr>
          <p:cNvSpPr txBox="1"/>
          <p:nvPr/>
        </p:nvSpPr>
        <p:spPr>
          <a:xfrm>
            <a:off x="3430126" y="3862221"/>
            <a:ext cx="36901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 smtClean="0">
                <a:solidFill>
                  <a:srgbClr val="222222"/>
                </a:solidFill>
                <a:ea typeface="NanumGothic" panose="020D0604000000000000" pitchFamily="34" charset="-127"/>
              </a:rPr>
              <a:t>POD</a:t>
            </a:r>
            <a:endParaRPr kumimoji="1" lang="ko-KR" altLang="en-US" sz="7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6246199" y="708271"/>
            <a:ext cx="743311" cy="668463"/>
            <a:chOff x="7008577" y="678484"/>
            <a:chExt cx="743311" cy="668463"/>
          </a:xfrm>
        </p:grpSpPr>
        <p:grpSp>
          <p:nvGrpSpPr>
            <p:cNvPr id="664" name="그룹 663"/>
            <p:cNvGrpSpPr/>
            <p:nvPr/>
          </p:nvGrpSpPr>
          <p:grpSpPr>
            <a:xfrm>
              <a:off x="7153246" y="802512"/>
              <a:ext cx="453971" cy="449575"/>
              <a:chOff x="4420546" y="805967"/>
              <a:chExt cx="453971" cy="449575"/>
            </a:xfrm>
          </p:grpSpPr>
          <p:pic>
            <p:nvPicPr>
              <p:cNvPr id="665" name="그림 664">
                <a:extLst>
                  <a:ext uri="{FF2B5EF4-FFF2-40B4-BE49-F238E27FC236}">
                    <a16:creationId xmlns:a16="http://schemas.microsoft.com/office/drawing/2014/main" id="{A5065C00-0E4B-4489-A39A-4CDEC4A366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06837" y="805967"/>
                <a:ext cx="252000" cy="252000"/>
              </a:xfrm>
              <a:prstGeom prst="rect">
                <a:avLst/>
              </a:prstGeom>
            </p:spPr>
          </p:pic>
          <p:sp>
            <p:nvSpPr>
              <p:cNvPr id="666" name="TextBox 665">
                <a:extLst>
                  <a:ext uri="{FF2B5EF4-FFF2-40B4-BE49-F238E27FC236}">
                    <a16:creationId xmlns:a16="http://schemas.microsoft.com/office/drawing/2014/main" id="{F0775260-8462-444D-A378-E4EE6E1EEB8E}"/>
                  </a:ext>
                </a:extLst>
              </p:cNvPr>
              <p:cNvSpPr txBox="1"/>
              <p:nvPr/>
            </p:nvSpPr>
            <p:spPr>
              <a:xfrm>
                <a:off x="4420546" y="1055487"/>
                <a:ext cx="45397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700" dirty="0" err="1" smtClean="0">
                    <a:ea typeface="NanumGothic" panose="020D0604000000000000" pitchFamily="34" charset="-127"/>
                  </a:rPr>
                  <a:t>금결원</a:t>
                </a:r>
                <a:endParaRPr kumimoji="1" lang="en-US" altLang="ko-KR" sz="700" dirty="0" smtClean="0">
                  <a:ea typeface="NanumGothic" panose="020D0604000000000000" pitchFamily="34" charset="-127"/>
                </a:endParaRPr>
              </a:p>
            </p:txBody>
          </p:sp>
        </p:grpSp>
        <p:sp>
          <p:nvSpPr>
            <p:cNvPr id="667" name="직사각형 666"/>
            <p:cNvSpPr/>
            <p:nvPr/>
          </p:nvSpPr>
          <p:spPr>
            <a:xfrm>
              <a:off x="7008577" y="678484"/>
              <a:ext cx="743311" cy="668463"/>
            </a:xfrm>
            <a:prstGeom prst="rect">
              <a:avLst/>
            </a:prstGeom>
            <a:noFill/>
            <a:ln>
              <a:solidFill>
                <a:schemeClr val="bg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0" name="그룹 669"/>
          <p:cNvGrpSpPr/>
          <p:nvPr/>
        </p:nvGrpSpPr>
        <p:grpSpPr>
          <a:xfrm>
            <a:off x="11163915" y="1580034"/>
            <a:ext cx="388247" cy="354202"/>
            <a:chOff x="5769920" y="1154986"/>
            <a:chExt cx="388247" cy="354202"/>
          </a:xfrm>
        </p:grpSpPr>
        <p:sp>
          <p:nvSpPr>
            <p:cNvPr id="671" name="TextBox 670">
              <a:extLst>
                <a:ext uri="{FF2B5EF4-FFF2-40B4-BE49-F238E27FC236}">
                  <a16:creationId xmlns:a16="http://schemas.microsoft.com/office/drawing/2014/main" id="{8641F54B-C25E-2251-C96A-20F48ABAA6AB}"/>
                </a:ext>
              </a:extLst>
            </p:cNvPr>
            <p:cNvSpPr txBox="1"/>
            <p:nvPr/>
          </p:nvSpPr>
          <p:spPr>
            <a:xfrm>
              <a:off x="5769920" y="1309133"/>
              <a:ext cx="38824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IPsec</a:t>
              </a:r>
              <a:endParaRPr kumimoji="1" lang="en-US" altLang="ko-KR" sz="7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  <p:pic>
          <p:nvPicPr>
            <p:cNvPr id="672" name="그래픽 127">
              <a:extLst>
                <a:ext uri="{FF2B5EF4-FFF2-40B4-BE49-F238E27FC236}">
                  <a16:creationId xmlns:a16="http://schemas.microsoft.com/office/drawing/2014/main" id="{175C9A82-4D20-30D8-14FB-D7AFBE9F1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=""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5863510" y="1154986"/>
              <a:ext cx="180000" cy="180000"/>
            </a:xfrm>
            <a:prstGeom prst="rect">
              <a:avLst/>
            </a:prstGeom>
          </p:spPr>
        </p:pic>
      </p:grpSp>
      <p:grpSp>
        <p:nvGrpSpPr>
          <p:cNvPr id="675" name="그룹 674"/>
          <p:cNvGrpSpPr/>
          <p:nvPr/>
        </p:nvGrpSpPr>
        <p:grpSpPr>
          <a:xfrm>
            <a:off x="7362944" y="708456"/>
            <a:ext cx="743311" cy="668463"/>
            <a:chOff x="7008577" y="678484"/>
            <a:chExt cx="743311" cy="668463"/>
          </a:xfrm>
        </p:grpSpPr>
        <p:grpSp>
          <p:nvGrpSpPr>
            <p:cNvPr id="676" name="그룹 675"/>
            <p:cNvGrpSpPr/>
            <p:nvPr/>
          </p:nvGrpSpPr>
          <p:grpSpPr>
            <a:xfrm>
              <a:off x="7153246" y="802512"/>
              <a:ext cx="453971" cy="449575"/>
              <a:chOff x="4420546" y="805967"/>
              <a:chExt cx="453971" cy="449575"/>
            </a:xfrm>
          </p:grpSpPr>
          <p:pic>
            <p:nvPicPr>
              <p:cNvPr id="678" name="그림 677">
                <a:extLst>
                  <a:ext uri="{FF2B5EF4-FFF2-40B4-BE49-F238E27FC236}">
                    <a16:creationId xmlns:a16="http://schemas.microsoft.com/office/drawing/2014/main" id="{A5065C00-0E4B-4489-A39A-4CDEC4A366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06837" y="805967"/>
                <a:ext cx="252000" cy="252000"/>
              </a:xfrm>
              <a:prstGeom prst="rect">
                <a:avLst/>
              </a:prstGeom>
            </p:spPr>
          </p:pic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F0775260-8462-444D-A378-E4EE6E1EEB8E}"/>
                  </a:ext>
                </a:extLst>
              </p:cNvPr>
              <p:cNvSpPr txBox="1"/>
              <p:nvPr/>
            </p:nvSpPr>
            <p:spPr>
              <a:xfrm>
                <a:off x="4420546" y="1055487"/>
                <a:ext cx="45397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700" dirty="0" err="1" smtClean="0">
                    <a:ea typeface="NanumGothic" panose="020D0604000000000000" pitchFamily="34" charset="-127"/>
                  </a:rPr>
                  <a:t>펌뱅킹</a:t>
                </a:r>
                <a:endParaRPr kumimoji="1" lang="en-US" altLang="ko-KR" sz="700" dirty="0" smtClean="0">
                  <a:ea typeface="NanumGothic" panose="020D0604000000000000" pitchFamily="34" charset="-127"/>
                </a:endParaRPr>
              </a:p>
            </p:txBody>
          </p:sp>
        </p:grpSp>
        <p:sp>
          <p:nvSpPr>
            <p:cNvPr id="677" name="직사각형 676"/>
            <p:cNvSpPr/>
            <p:nvPr/>
          </p:nvSpPr>
          <p:spPr>
            <a:xfrm>
              <a:off x="7008577" y="678484"/>
              <a:ext cx="743311" cy="668463"/>
            </a:xfrm>
            <a:prstGeom prst="rect">
              <a:avLst/>
            </a:prstGeom>
            <a:noFill/>
            <a:ln>
              <a:solidFill>
                <a:schemeClr val="bg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0" name="직선 화살표 연결선 149"/>
          <p:cNvCxnSpPr/>
          <p:nvPr/>
        </p:nvCxnSpPr>
        <p:spPr>
          <a:xfrm flipH="1">
            <a:off x="3993707" y="5250577"/>
            <a:ext cx="439799" cy="0"/>
          </a:xfrm>
          <a:prstGeom prst="straightConnector1">
            <a:avLst/>
          </a:prstGeom>
          <a:ln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/>
          <p:cNvGrpSpPr/>
          <p:nvPr/>
        </p:nvGrpSpPr>
        <p:grpSpPr>
          <a:xfrm>
            <a:off x="4835180" y="3597092"/>
            <a:ext cx="1754675" cy="2059095"/>
            <a:chOff x="4835271" y="3075877"/>
            <a:chExt cx="1754675" cy="2059095"/>
          </a:xfrm>
        </p:grpSpPr>
        <p:grpSp>
          <p:nvGrpSpPr>
            <p:cNvPr id="680" name="그룹 679"/>
            <p:cNvGrpSpPr/>
            <p:nvPr/>
          </p:nvGrpSpPr>
          <p:grpSpPr>
            <a:xfrm>
              <a:off x="4835271" y="3075877"/>
              <a:ext cx="1754675" cy="2059095"/>
              <a:chOff x="3119760" y="3462620"/>
              <a:chExt cx="1561201" cy="1753141"/>
            </a:xfrm>
          </p:grpSpPr>
          <p:sp>
            <p:nvSpPr>
              <p:cNvPr id="681" name="직사각형 680">
                <a:extLst>
                  <a:ext uri="{FF2B5EF4-FFF2-40B4-BE49-F238E27FC236}">
                    <a16:creationId xmlns:a16="http://schemas.microsoft.com/office/drawing/2014/main" id="{C9CD14B7-10E5-4A74-8644-42013E74793F}"/>
                  </a:ext>
                </a:extLst>
              </p:cNvPr>
              <p:cNvSpPr/>
              <p:nvPr/>
            </p:nvSpPr>
            <p:spPr>
              <a:xfrm>
                <a:off x="3280494" y="3639643"/>
                <a:ext cx="1058611" cy="1576118"/>
              </a:xfrm>
              <a:prstGeom prst="rect">
                <a:avLst/>
              </a:prstGeom>
              <a:noFill/>
              <a:ln w="25400">
                <a:solidFill>
                  <a:srgbClr val="AAAA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pic>
            <p:nvPicPr>
              <p:cNvPr id="682" name="그림 681">
                <a:extLst>
                  <a:ext uri="{FF2B5EF4-FFF2-40B4-BE49-F238E27FC236}">
                    <a16:creationId xmlns:a16="http://schemas.microsoft.com/office/drawing/2014/main" id="{E0124049-83E2-0045-95EF-D7144D9FF1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76567" y="3468413"/>
                <a:ext cx="161302" cy="153255"/>
              </a:xfrm>
              <a:prstGeom prst="rect">
                <a:avLst/>
              </a:prstGeom>
            </p:spPr>
          </p:pic>
          <p:sp>
            <p:nvSpPr>
              <p:cNvPr id="683" name="TextBox 682">
                <a:extLst>
                  <a:ext uri="{FF2B5EF4-FFF2-40B4-BE49-F238E27FC236}">
                    <a16:creationId xmlns:a16="http://schemas.microsoft.com/office/drawing/2014/main" id="{A770A6E3-B05A-4510-81AC-181338E44369}"/>
                  </a:ext>
                </a:extLst>
              </p:cNvPr>
              <p:cNvSpPr txBox="1"/>
              <p:nvPr/>
            </p:nvSpPr>
            <p:spPr>
              <a:xfrm>
                <a:off x="3119760" y="3462620"/>
                <a:ext cx="1561201" cy="17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700" dirty="0" smtClean="0">
                    <a:solidFill>
                      <a:srgbClr val="222222"/>
                    </a:solidFill>
                    <a:ea typeface="NanumGothic" panose="020D0604000000000000" pitchFamily="34" charset="-127"/>
                  </a:rPr>
                  <a:t>K8S (</a:t>
                </a:r>
                <a:r>
                  <a:rPr kumimoji="1" lang="ko-KR" altLang="en-US" sz="700" dirty="0" err="1" smtClean="0">
                    <a:solidFill>
                      <a:srgbClr val="222222"/>
                    </a:solidFill>
                    <a:ea typeface="NanumGothic" panose="020D0604000000000000" pitchFamily="34" charset="-127"/>
                  </a:rPr>
                  <a:t>스테이징</a:t>
                </a:r>
                <a:r>
                  <a:rPr kumimoji="1" lang="en-US" altLang="ko-KR" sz="700" dirty="0" smtClean="0">
                    <a:solidFill>
                      <a:srgbClr val="222222"/>
                    </a:solidFill>
                    <a:ea typeface="NanumGothic" panose="020D0604000000000000" pitchFamily="34" charset="-127"/>
                  </a:rPr>
                  <a:t>)</a:t>
                </a:r>
              </a:p>
            </p:txBody>
          </p:sp>
        </p:grpSp>
        <p:pic>
          <p:nvPicPr>
            <p:cNvPr id="687" name="그림 686">
              <a:extLst>
                <a:ext uri="{FF2B5EF4-FFF2-40B4-BE49-F238E27FC236}">
                  <a16:creationId xmlns:a16="http://schemas.microsoft.com/office/drawing/2014/main" id="{1496C9BB-9DA7-494B-AF30-22D91AB91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5207315" y="3077739"/>
              <a:ext cx="180000" cy="180000"/>
            </a:xfrm>
            <a:prstGeom prst="rect">
              <a:avLst/>
            </a:prstGeom>
          </p:spPr>
        </p:pic>
      </p:grpSp>
      <p:grpSp>
        <p:nvGrpSpPr>
          <p:cNvPr id="688" name="그룹 687">
            <a:extLst>
              <a:ext uri="{FF2B5EF4-FFF2-40B4-BE49-F238E27FC236}">
                <a16:creationId xmlns:a16="http://schemas.microsoft.com/office/drawing/2014/main" id="{71C0C25B-9055-4B24-9A98-4ECD1B9DE2D9}"/>
              </a:ext>
            </a:extLst>
          </p:cNvPr>
          <p:cNvGrpSpPr/>
          <p:nvPr/>
        </p:nvGrpSpPr>
        <p:grpSpPr>
          <a:xfrm>
            <a:off x="5608035" y="5147268"/>
            <a:ext cx="506869" cy="470220"/>
            <a:chOff x="5049066" y="3870619"/>
            <a:chExt cx="502237" cy="582974"/>
          </a:xfrm>
        </p:grpSpPr>
        <p:pic>
          <p:nvPicPr>
            <p:cNvPr id="689" name="그림 688">
              <a:extLst>
                <a:ext uri="{FF2B5EF4-FFF2-40B4-BE49-F238E27FC236}">
                  <a16:creationId xmlns:a16="http://schemas.microsoft.com/office/drawing/2014/main" id="{8C884BF0-FBD3-41E1-8E32-6C6F1BFF711B}"/>
                </a:ext>
              </a:extLst>
            </p:cNvPr>
            <p:cNvPicPr>
              <a:picLocks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210791" y="3870619"/>
              <a:ext cx="178355" cy="223162"/>
            </a:xfrm>
            <a:prstGeom prst="rect">
              <a:avLst/>
            </a:prstGeom>
          </p:spPr>
        </p:pic>
        <p:sp>
          <p:nvSpPr>
            <p:cNvPr id="690" name="TextBox 689">
              <a:extLst>
                <a:ext uri="{FF2B5EF4-FFF2-40B4-BE49-F238E27FC236}">
                  <a16:creationId xmlns:a16="http://schemas.microsoft.com/office/drawing/2014/main" id="{A0B8FDC0-B7F6-460B-94ED-3B7FBDED74E3}"/>
                </a:ext>
              </a:extLst>
            </p:cNvPr>
            <p:cNvSpPr txBox="1"/>
            <p:nvPr/>
          </p:nvSpPr>
          <p:spPr>
            <a:xfrm>
              <a:off x="5049066" y="4072014"/>
              <a:ext cx="502237" cy="381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" dirty="0" err="1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ArgoCD</a:t>
              </a:r>
              <a:endParaRPr kumimoji="1" lang="en-US" altLang="ko-KR" sz="700" dirty="0" smtClean="0">
                <a:solidFill>
                  <a:srgbClr val="222222"/>
                </a:solidFill>
                <a:ea typeface="NanumGothic" panose="020D0604000000000000" pitchFamily="34" charset="-127"/>
              </a:endParaRPr>
            </a:p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(</a:t>
              </a:r>
              <a:r>
                <a:rPr kumimoji="1" lang="ko-KR" altLang="en-US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배포</a:t>
              </a:r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)</a:t>
              </a:r>
            </a:p>
          </p:txBody>
        </p:sp>
      </p:grpSp>
      <p:grpSp>
        <p:nvGrpSpPr>
          <p:cNvPr id="691" name="그룹 690"/>
          <p:cNvGrpSpPr/>
          <p:nvPr/>
        </p:nvGrpSpPr>
        <p:grpSpPr>
          <a:xfrm>
            <a:off x="5021510" y="3854815"/>
            <a:ext cx="913386" cy="1210387"/>
            <a:chOff x="3094812" y="4304450"/>
            <a:chExt cx="913386" cy="1210387"/>
          </a:xfrm>
        </p:grpSpPr>
        <p:pic>
          <p:nvPicPr>
            <p:cNvPr id="692" name="그림 691">
              <a:extLst>
                <a:ext uri="{FF2B5EF4-FFF2-40B4-BE49-F238E27FC236}">
                  <a16:creationId xmlns:a16="http://schemas.microsoft.com/office/drawing/2014/main" id="{A036834D-2EE8-3EF5-8420-070A48222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3134725" y="4308347"/>
              <a:ext cx="180000" cy="180000"/>
            </a:xfrm>
            <a:prstGeom prst="rect">
              <a:avLst/>
            </a:prstGeom>
          </p:spPr>
        </p:pic>
        <p:grpSp>
          <p:nvGrpSpPr>
            <p:cNvPr id="693" name="그룹 692"/>
            <p:cNvGrpSpPr/>
            <p:nvPr/>
          </p:nvGrpSpPr>
          <p:grpSpPr>
            <a:xfrm>
              <a:off x="3094812" y="4304450"/>
              <a:ext cx="913386" cy="1210387"/>
              <a:chOff x="3094812" y="4304450"/>
              <a:chExt cx="913386" cy="1210387"/>
            </a:xfrm>
          </p:grpSpPr>
          <p:grpSp>
            <p:nvGrpSpPr>
              <p:cNvPr id="694" name="그룹 693">
                <a:extLst>
                  <a:ext uri="{FF2B5EF4-FFF2-40B4-BE49-F238E27FC236}">
                    <a16:creationId xmlns:a16="http://schemas.microsoft.com/office/drawing/2014/main" id="{71C0C25B-9055-4B24-9A98-4ECD1B9DE2D9}"/>
                  </a:ext>
                </a:extLst>
              </p:cNvPr>
              <p:cNvGrpSpPr/>
              <p:nvPr/>
            </p:nvGrpSpPr>
            <p:grpSpPr>
              <a:xfrm>
                <a:off x="3094812" y="4306356"/>
                <a:ext cx="896397" cy="1127866"/>
                <a:chOff x="5015829" y="3872493"/>
                <a:chExt cx="888200" cy="1398311"/>
              </a:xfrm>
            </p:grpSpPr>
            <p:pic>
              <p:nvPicPr>
                <p:cNvPr id="696" name="그림 695">
                  <a:extLst>
                    <a:ext uri="{FF2B5EF4-FFF2-40B4-BE49-F238E27FC236}">
                      <a16:creationId xmlns:a16="http://schemas.microsoft.com/office/drawing/2014/main" id="{8C884BF0-FBD3-41E1-8E32-6C6F1BFF711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242726" y="3872493"/>
                  <a:ext cx="178354" cy="223162"/>
                </a:xfrm>
                <a:prstGeom prst="rect">
                  <a:avLst/>
                </a:prstGeom>
              </p:spPr>
            </p:pic>
            <p:sp>
              <p:nvSpPr>
                <p:cNvPr id="697" name="TextBox 696">
                  <a:extLst>
                    <a:ext uri="{FF2B5EF4-FFF2-40B4-BE49-F238E27FC236}">
                      <a16:creationId xmlns:a16="http://schemas.microsoft.com/office/drawing/2014/main" id="{A0B8FDC0-B7F6-460B-94ED-3B7FBDED74E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5015829" y="4087916"/>
                  <a:ext cx="888200" cy="1182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700" dirty="0" smtClean="0">
                      <a:solidFill>
                        <a:srgbClr val="222222"/>
                      </a:solidFill>
                      <a:ea typeface="NanumGothic" panose="020D0604000000000000" pitchFamily="34" charset="-127"/>
                    </a:rPr>
                    <a:t>Hello-admin</a:t>
                  </a:r>
                </a:p>
                <a:p>
                  <a:r>
                    <a:rPr kumimoji="1" lang="en-US" altLang="ko-KR" sz="700" dirty="0" smtClean="0">
                      <a:solidFill>
                        <a:srgbClr val="222222"/>
                      </a:solidFill>
                      <a:ea typeface="NanumGothic" panose="020D0604000000000000" pitchFamily="34" charset="-127"/>
                    </a:rPr>
                    <a:t>Hello-app</a:t>
                  </a:r>
                </a:p>
                <a:p>
                  <a:r>
                    <a:rPr kumimoji="1" lang="en-US" altLang="ko-KR" sz="700" dirty="0" smtClean="0">
                      <a:solidFill>
                        <a:srgbClr val="222222"/>
                      </a:solidFill>
                      <a:ea typeface="NanumGothic" panose="020D0604000000000000" pitchFamily="34" charset="-127"/>
                    </a:rPr>
                    <a:t>Hello-</a:t>
                  </a:r>
                  <a:r>
                    <a:rPr kumimoji="1" lang="en-US" altLang="ko-KR" sz="700" dirty="0" err="1" smtClean="0">
                      <a:solidFill>
                        <a:srgbClr val="222222"/>
                      </a:solidFill>
                      <a:ea typeface="NanumGothic" panose="020D0604000000000000" pitchFamily="34" charset="-127"/>
                    </a:rPr>
                    <a:t>api</a:t>
                  </a:r>
                  <a:endParaRPr kumimoji="1" lang="en-US" altLang="ko-KR" sz="700" dirty="0" smtClean="0">
                    <a:solidFill>
                      <a:srgbClr val="222222"/>
                    </a:solidFill>
                    <a:ea typeface="NanumGothic" panose="020D0604000000000000" pitchFamily="34" charset="-127"/>
                  </a:endParaRPr>
                </a:p>
                <a:p>
                  <a:r>
                    <a:rPr kumimoji="1" lang="en-US" altLang="ko-KR" sz="700" dirty="0" smtClean="0">
                      <a:solidFill>
                        <a:srgbClr val="222222"/>
                      </a:solidFill>
                      <a:ea typeface="NanumGothic" panose="020D0604000000000000" pitchFamily="34" charset="-127"/>
                    </a:rPr>
                    <a:t>Hello-developers</a:t>
                  </a:r>
                </a:p>
                <a:p>
                  <a:r>
                    <a:rPr kumimoji="1" lang="en-US" altLang="ko-KR" sz="700" dirty="0" smtClean="0">
                      <a:solidFill>
                        <a:srgbClr val="222222"/>
                      </a:solidFill>
                      <a:ea typeface="NanumGothic" panose="020D0604000000000000" pitchFamily="34" charset="-127"/>
                    </a:rPr>
                    <a:t>Hello-</a:t>
                  </a:r>
                  <a:r>
                    <a:rPr kumimoji="1" lang="en-US" altLang="ko-KR" sz="700" dirty="0" err="1" smtClean="0">
                      <a:solidFill>
                        <a:srgbClr val="222222"/>
                      </a:solidFill>
                      <a:ea typeface="NanumGothic" panose="020D0604000000000000" pitchFamily="34" charset="-127"/>
                    </a:rPr>
                    <a:t>inboundapi</a:t>
                  </a:r>
                  <a:endParaRPr kumimoji="1" lang="en-US" altLang="ko-KR" sz="700" dirty="0" smtClean="0">
                    <a:solidFill>
                      <a:srgbClr val="222222"/>
                    </a:solidFill>
                    <a:ea typeface="NanumGothic" panose="020D0604000000000000" pitchFamily="34" charset="-127"/>
                  </a:endParaRPr>
                </a:p>
                <a:p>
                  <a:r>
                    <a:rPr kumimoji="1" lang="en-US" altLang="ko-KR" sz="700" dirty="0" smtClean="0">
                      <a:solidFill>
                        <a:srgbClr val="222222"/>
                      </a:solidFill>
                      <a:ea typeface="NanumGothic" panose="020D0604000000000000" pitchFamily="34" charset="-127"/>
                    </a:rPr>
                    <a:t>Hello-</a:t>
                  </a:r>
                  <a:r>
                    <a:rPr kumimoji="1" lang="en-US" altLang="ko-KR" sz="700" dirty="0" err="1" smtClean="0">
                      <a:solidFill>
                        <a:srgbClr val="222222"/>
                      </a:solidFill>
                      <a:ea typeface="NanumGothic" panose="020D0604000000000000" pitchFamily="34" charset="-127"/>
                    </a:rPr>
                    <a:t>msg</a:t>
                  </a:r>
                  <a:endParaRPr kumimoji="1" lang="en-US" altLang="ko-KR" sz="700" dirty="0" smtClean="0">
                    <a:solidFill>
                      <a:srgbClr val="222222"/>
                    </a:solidFill>
                    <a:ea typeface="NanumGothic" panose="020D0604000000000000" pitchFamily="34" charset="-127"/>
                  </a:endParaRPr>
                </a:p>
                <a:p>
                  <a:r>
                    <a:rPr kumimoji="1" lang="en-US" altLang="ko-KR" sz="700" dirty="0" smtClean="0">
                      <a:solidFill>
                        <a:srgbClr val="222222"/>
                      </a:solidFill>
                      <a:ea typeface="NanumGothic" panose="020D0604000000000000" pitchFamily="34" charset="-127"/>
                    </a:rPr>
                    <a:t>Hello-</a:t>
                  </a:r>
                  <a:r>
                    <a:rPr kumimoji="1" lang="en-US" altLang="ko-KR" sz="700" dirty="0" err="1" smtClean="0">
                      <a:solidFill>
                        <a:srgbClr val="222222"/>
                      </a:solidFill>
                      <a:ea typeface="NanumGothic" panose="020D0604000000000000" pitchFamily="34" charset="-127"/>
                    </a:rPr>
                    <a:t>mydata</a:t>
                  </a:r>
                  <a:endParaRPr kumimoji="1" lang="en-US" altLang="ko-KR" sz="700" dirty="0" smtClean="0">
                    <a:solidFill>
                      <a:srgbClr val="222222"/>
                    </a:solidFill>
                    <a:ea typeface="NanumGothic" panose="020D0604000000000000" pitchFamily="34" charset="-127"/>
                  </a:endParaRPr>
                </a:p>
                <a:p>
                  <a:r>
                    <a:rPr kumimoji="1" lang="en-US" altLang="ko-KR" sz="700" dirty="0" smtClean="0">
                      <a:solidFill>
                        <a:srgbClr val="222222"/>
                      </a:solidFill>
                      <a:ea typeface="NanumGothic" panose="020D0604000000000000" pitchFamily="34" charset="-127"/>
                    </a:rPr>
                    <a:t>Hello-service</a:t>
                  </a:r>
                </a:p>
              </p:txBody>
            </p:sp>
          </p:grpSp>
          <p:sp>
            <p:nvSpPr>
              <p:cNvPr id="695" name="직사각형 694"/>
              <p:cNvSpPr/>
              <p:nvPr/>
            </p:nvSpPr>
            <p:spPr>
              <a:xfrm>
                <a:off x="3134725" y="4304450"/>
                <a:ext cx="873473" cy="1210387"/>
              </a:xfrm>
              <a:prstGeom prst="rect">
                <a:avLst/>
              </a:prstGeom>
              <a:noFill/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98" name="TextBox 697">
            <a:extLst>
              <a:ext uri="{FF2B5EF4-FFF2-40B4-BE49-F238E27FC236}">
                <a16:creationId xmlns:a16="http://schemas.microsoft.com/office/drawing/2014/main" id="{A0B8FDC0-B7F6-460B-94ED-3B7FBDED74E3}"/>
              </a:ext>
            </a:extLst>
          </p:cNvPr>
          <p:cNvSpPr txBox="1"/>
          <p:nvPr/>
        </p:nvSpPr>
        <p:spPr>
          <a:xfrm>
            <a:off x="5387016" y="3844474"/>
            <a:ext cx="36901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 smtClean="0">
                <a:solidFill>
                  <a:srgbClr val="222222"/>
                </a:solidFill>
                <a:ea typeface="NanumGothic" panose="020D0604000000000000" pitchFamily="34" charset="-127"/>
              </a:rPr>
              <a:t>POD</a:t>
            </a:r>
            <a:endParaRPr kumimoji="1" lang="ko-KR" altLang="en-US" sz="7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grpSp>
        <p:nvGrpSpPr>
          <p:cNvPr id="699" name="그룹 698"/>
          <p:cNvGrpSpPr/>
          <p:nvPr/>
        </p:nvGrpSpPr>
        <p:grpSpPr>
          <a:xfrm>
            <a:off x="6246199" y="5181504"/>
            <a:ext cx="846707" cy="559436"/>
            <a:chOff x="4514255" y="6308323"/>
            <a:chExt cx="846707" cy="559436"/>
          </a:xfrm>
        </p:grpSpPr>
        <p:pic>
          <p:nvPicPr>
            <p:cNvPr id="700" name="그림 699">
              <a:extLst>
                <a:ext uri="{FF2B5EF4-FFF2-40B4-BE49-F238E27FC236}">
                  <a16:creationId xmlns:a16="http://schemas.microsoft.com/office/drawing/2014/main" id="{630AA7E0-97BC-CDD7-D1DE-52CD9227D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4828852" y="6308323"/>
              <a:ext cx="180000" cy="180000"/>
            </a:xfrm>
            <a:prstGeom prst="rect">
              <a:avLst/>
            </a:prstGeom>
          </p:spPr>
        </p:pic>
        <p:sp>
          <p:nvSpPr>
            <p:cNvPr id="701" name="TextBox 700">
              <a:extLst>
                <a:ext uri="{FF2B5EF4-FFF2-40B4-BE49-F238E27FC236}">
                  <a16:creationId xmlns:a16="http://schemas.microsoft.com/office/drawing/2014/main" id="{54EC3A93-9ADF-CB01-09FD-E5B3CC15B759}"/>
                </a:ext>
              </a:extLst>
            </p:cNvPr>
            <p:cNvSpPr txBox="1"/>
            <p:nvPr/>
          </p:nvSpPr>
          <p:spPr>
            <a:xfrm>
              <a:off x="4514255" y="6452261"/>
              <a:ext cx="84670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" dirty="0">
                  <a:solidFill>
                    <a:srgbClr val="222222"/>
                  </a:solidFill>
                  <a:ea typeface="NanumGothic" panose="020D0604000000000000" pitchFamily="34" charset="-127"/>
                </a:rPr>
                <a:t>NHN Container </a:t>
              </a:r>
            </a:p>
            <a:p>
              <a:pPr algn="ctr"/>
              <a:r>
                <a:rPr kumimoji="1" lang="en-US" altLang="ko-KR" sz="700" dirty="0">
                  <a:solidFill>
                    <a:srgbClr val="222222"/>
                  </a:solidFill>
                  <a:ea typeface="NanumGothic" panose="020D0604000000000000" pitchFamily="34" charset="-127"/>
                </a:rPr>
                <a:t>Registry(NCR</a:t>
              </a:r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)</a:t>
              </a:r>
            </a:p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(</a:t>
              </a:r>
              <a:r>
                <a:rPr kumimoji="1" lang="ko-KR" altLang="en-US" sz="700" dirty="0" err="1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스테이징</a:t>
              </a:r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)</a:t>
              </a:r>
              <a:endParaRPr kumimoji="1" lang="en-US" altLang="ko-KR" sz="7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703" name="그룹 702"/>
          <p:cNvGrpSpPr/>
          <p:nvPr/>
        </p:nvGrpSpPr>
        <p:grpSpPr>
          <a:xfrm>
            <a:off x="4926203" y="3099890"/>
            <a:ext cx="829073" cy="361185"/>
            <a:chOff x="5559818" y="1818387"/>
            <a:chExt cx="829073" cy="361185"/>
          </a:xfrm>
        </p:grpSpPr>
        <p:pic>
          <p:nvPicPr>
            <p:cNvPr id="704" name="그림 703">
              <a:extLst>
                <a:ext uri="{FF2B5EF4-FFF2-40B4-BE49-F238E27FC236}">
                  <a16:creationId xmlns:a16="http://schemas.microsoft.com/office/drawing/2014/main" id="{38274163-3DF6-8DDA-D259-72E3C13C7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5910193" y="1818387"/>
              <a:ext cx="180000" cy="180000"/>
            </a:xfrm>
            <a:prstGeom prst="rect">
              <a:avLst/>
            </a:prstGeom>
          </p:spPr>
        </p:pic>
        <p:sp>
          <p:nvSpPr>
            <p:cNvPr id="705" name="TextBox 704">
              <a:extLst>
                <a:ext uri="{FF2B5EF4-FFF2-40B4-BE49-F238E27FC236}">
                  <a16:creationId xmlns:a16="http://schemas.microsoft.com/office/drawing/2014/main" id="{1A7420F0-F6A8-705F-3838-0EAAE4BFC66C}"/>
                </a:ext>
              </a:extLst>
            </p:cNvPr>
            <p:cNvSpPr txBox="1"/>
            <p:nvPr/>
          </p:nvSpPr>
          <p:spPr>
            <a:xfrm>
              <a:off x="5559818" y="1979517"/>
              <a:ext cx="82907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" dirty="0">
                  <a:solidFill>
                    <a:srgbClr val="222222"/>
                  </a:solidFill>
                  <a:ea typeface="NanumGothic" panose="020D0604000000000000" pitchFamily="34" charset="-127"/>
                </a:rPr>
                <a:t>Security Groups</a:t>
              </a:r>
            </a:p>
          </p:txBody>
        </p:sp>
      </p:grpSp>
      <p:grpSp>
        <p:nvGrpSpPr>
          <p:cNvPr id="708" name="그룹 707">
            <a:extLst>
              <a:ext uri="{FF2B5EF4-FFF2-40B4-BE49-F238E27FC236}">
                <a16:creationId xmlns:a16="http://schemas.microsoft.com/office/drawing/2014/main" id="{4E12FEDE-BECD-43B1-A613-784ABE3A5368}"/>
              </a:ext>
            </a:extLst>
          </p:cNvPr>
          <p:cNvGrpSpPr/>
          <p:nvPr/>
        </p:nvGrpSpPr>
        <p:grpSpPr>
          <a:xfrm>
            <a:off x="3665644" y="3879513"/>
            <a:ext cx="596637" cy="456506"/>
            <a:chOff x="5133267" y="3011772"/>
            <a:chExt cx="596637" cy="456506"/>
          </a:xfrm>
        </p:grpSpPr>
        <p:pic>
          <p:nvPicPr>
            <p:cNvPr id="709" name="그림 708">
              <a:extLst>
                <a:ext uri="{FF2B5EF4-FFF2-40B4-BE49-F238E27FC236}">
                  <a16:creationId xmlns:a16="http://schemas.microsoft.com/office/drawing/2014/main" id="{48434212-FC8B-4E5B-96CD-66E9659EA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371455" y="3011772"/>
              <a:ext cx="180000" cy="180000"/>
            </a:xfrm>
            <a:prstGeom prst="rect">
              <a:avLst/>
            </a:prstGeom>
          </p:spPr>
        </p:pic>
        <p:sp>
          <p:nvSpPr>
            <p:cNvPr id="710" name="TextBox 709">
              <a:extLst>
                <a:ext uri="{FF2B5EF4-FFF2-40B4-BE49-F238E27FC236}">
                  <a16:creationId xmlns:a16="http://schemas.microsoft.com/office/drawing/2014/main" id="{29D3B870-22E5-472A-946E-5C2CDC95388E}"/>
                </a:ext>
              </a:extLst>
            </p:cNvPr>
            <p:cNvSpPr txBox="1"/>
            <p:nvPr/>
          </p:nvSpPr>
          <p:spPr>
            <a:xfrm>
              <a:off x="5133267" y="3160501"/>
              <a:ext cx="5966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Hello-APP</a:t>
              </a:r>
            </a:p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Service</a:t>
              </a:r>
              <a:endParaRPr kumimoji="1" lang="en-US" altLang="ko-KR" sz="7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711" name="그룹 710">
            <a:extLst>
              <a:ext uri="{FF2B5EF4-FFF2-40B4-BE49-F238E27FC236}">
                <a16:creationId xmlns:a16="http://schemas.microsoft.com/office/drawing/2014/main" id="{4E12FEDE-BECD-43B1-A613-784ABE3A5368}"/>
              </a:ext>
            </a:extLst>
          </p:cNvPr>
          <p:cNvGrpSpPr/>
          <p:nvPr/>
        </p:nvGrpSpPr>
        <p:grpSpPr>
          <a:xfrm>
            <a:off x="5662349" y="3864529"/>
            <a:ext cx="596637" cy="456506"/>
            <a:chOff x="5133267" y="3011772"/>
            <a:chExt cx="596637" cy="456506"/>
          </a:xfrm>
        </p:grpSpPr>
        <p:pic>
          <p:nvPicPr>
            <p:cNvPr id="712" name="그림 711">
              <a:extLst>
                <a:ext uri="{FF2B5EF4-FFF2-40B4-BE49-F238E27FC236}">
                  <a16:creationId xmlns:a16="http://schemas.microsoft.com/office/drawing/2014/main" id="{48434212-FC8B-4E5B-96CD-66E9659EA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371455" y="3011772"/>
              <a:ext cx="180000" cy="180000"/>
            </a:xfrm>
            <a:prstGeom prst="rect">
              <a:avLst/>
            </a:prstGeom>
          </p:spPr>
        </p:pic>
        <p:sp>
          <p:nvSpPr>
            <p:cNvPr id="713" name="TextBox 712">
              <a:extLst>
                <a:ext uri="{FF2B5EF4-FFF2-40B4-BE49-F238E27FC236}">
                  <a16:creationId xmlns:a16="http://schemas.microsoft.com/office/drawing/2014/main" id="{29D3B870-22E5-472A-946E-5C2CDC95388E}"/>
                </a:ext>
              </a:extLst>
            </p:cNvPr>
            <p:cNvSpPr txBox="1"/>
            <p:nvPr/>
          </p:nvSpPr>
          <p:spPr>
            <a:xfrm>
              <a:off x="5133267" y="3160501"/>
              <a:ext cx="5966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Hello-APP</a:t>
              </a:r>
            </a:p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Service</a:t>
              </a:r>
              <a:endParaRPr kumimoji="1" lang="en-US" altLang="ko-KR" sz="7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cxnSp>
        <p:nvCxnSpPr>
          <p:cNvPr id="714" name="직선 화살표 연결선 713"/>
          <p:cNvCxnSpPr/>
          <p:nvPr/>
        </p:nvCxnSpPr>
        <p:spPr>
          <a:xfrm flipH="1">
            <a:off x="5990537" y="5268146"/>
            <a:ext cx="499954" cy="3358"/>
          </a:xfrm>
          <a:prstGeom prst="straightConnector1">
            <a:avLst/>
          </a:prstGeom>
          <a:ln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직선 화살표 연결선 714"/>
          <p:cNvCxnSpPr/>
          <p:nvPr/>
        </p:nvCxnSpPr>
        <p:spPr>
          <a:xfrm flipH="1">
            <a:off x="5364871" y="3265640"/>
            <a:ext cx="1" cy="29607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직선 화살표 연결선 715"/>
          <p:cNvCxnSpPr/>
          <p:nvPr/>
        </p:nvCxnSpPr>
        <p:spPr>
          <a:xfrm flipH="1">
            <a:off x="5507212" y="3193895"/>
            <a:ext cx="439799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직사각형 718"/>
          <p:cNvSpPr/>
          <p:nvPr/>
        </p:nvSpPr>
        <p:spPr>
          <a:xfrm>
            <a:off x="5770364" y="2763091"/>
            <a:ext cx="692606" cy="533485"/>
          </a:xfrm>
          <a:prstGeom prst="rect">
            <a:avLst/>
          </a:prstGeom>
          <a:noFill/>
          <a:ln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7" name="꺾인 연결선 166"/>
          <p:cNvCxnSpPr>
            <a:stCxn id="681" idx="3"/>
            <a:endCxn id="404" idx="1"/>
          </p:cNvCxnSpPr>
          <p:nvPr/>
        </p:nvCxnSpPr>
        <p:spPr>
          <a:xfrm flipV="1">
            <a:off x="6205634" y="3677821"/>
            <a:ext cx="709712" cy="10527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4312341" y="3940828"/>
            <a:ext cx="6928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상용 </a:t>
            </a:r>
            <a:r>
              <a:rPr lang="en-US" altLang="ko-KR" sz="700" dirty="0" smtClean="0"/>
              <a:t>DB</a:t>
            </a:r>
            <a:r>
              <a:rPr lang="ko-KR" altLang="en-US" sz="700" dirty="0" smtClean="0"/>
              <a:t>연결</a:t>
            </a:r>
            <a:endParaRPr lang="ko-KR" altLang="en-US" sz="700" dirty="0"/>
          </a:p>
        </p:txBody>
      </p:sp>
      <p:sp>
        <p:nvSpPr>
          <p:cNvPr id="722" name="TextBox 721"/>
          <p:cNvSpPr txBox="1"/>
          <p:nvPr/>
        </p:nvSpPr>
        <p:spPr>
          <a:xfrm>
            <a:off x="6439088" y="4260056"/>
            <a:ext cx="8723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/>
              <a:t>스테이징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DB</a:t>
            </a:r>
            <a:r>
              <a:rPr lang="ko-KR" altLang="en-US" sz="700" dirty="0" smtClean="0"/>
              <a:t>연결</a:t>
            </a:r>
            <a:endParaRPr lang="ko-KR" altLang="en-US" sz="700" dirty="0"/>
          </a:p>
        </p:txBody>
      </p:sp>
      <p:sp>
        <p:nvSpPr>
          <p:cNvPr id="723" name="TextBox 722"/>
          <p:cNvSpPr txBox="1"/>
          <p:nvPr/>
        </p:nvSpPr>
        <p:spPr>
          <a:xfrm>
            <a:off x="6865705" y="4726484"/>
            <a:ext cx="6928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상용 </a:t>
            </a:r>
            <a:r>
              <a:rPr lang="en-US" altLang="ko-KR" sz="700" dirty="0" smtClean="0"/>
              <a:t>DB</a:t>
            </a:r>
            <a:r>
              <a:rPr lang="ko-KR" altLang="en-US" sz="700" dirty="0" smtClean="0"/>
              <a:t>연결</a:t>
            </a:r>
            <a:endParaRPr lang="ko-KR" altLang="en-US" sz="700" dirty="0"/>
          </a:p>
        </p:txBody>
      </p:sp>
      <p:sp>
        <p:nvSpPr>
          <p:cNvPr id="724" name="TextBox 723"/>
          <p:cNvSpPr txBox="1"/>
          <p:nvPr/>
        </p:nvSpPr>
        <p:spPr>
          <a:xfrm>
            <a:off x="6674030" y="4962749"/>
            <a:ext cx="8723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/>
              <a:t>스테이징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DB</a:t>
            </a:r>
            <a:r>
              <a:rPr lang="ko-KR" altLang="en-US" sz="700" dirty="0" smtClean="0"/>
              <a:t>연결</a:t>
            </a:r>
            <a:endParaRPr lang="ko-KR" altLang="en-US" sz="700" dirty="0"/>
          </a:p>
        </p:txBody>
      </p:sp>
      <p:grpSp>
        <p:nvGrpSpPr>
          <p:cNvPr id="725" name="그룹 724"/>
          <p:cNvGrpSpPr/>
          <p:nvPr/>
        </p:nvGrpSpPr>
        <p:grpSpPr>
          <a:xfrm>
            <a:off x="7661581" y="4820231"/>
            <a:ext cx="503663" cy="468907"/>
            <a:chOff x="5722523" y="1818387"/>
            <a:chExt cx="503663" cy="468907"/>
          </a:xfrm>
        </p:grpSpPr>
        <p:pic>
          <p:nvPicPr>
            <p:cNvPr id="726" name="그림 725">
              <a:extLst>
                <a:ext uri="{FF2B5EF4-FFF2-40B4-BE49-F238E27FC236}">
                  <a16:creationId xmlns:a16="http://schemas.microsoft.com/office/drawing/2014/main" id="{38274163-3DF6-8DDA-D259-72E3C13C7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5910193" y="1818387"/>
              <a:ext cx="180000" cy="180000"/>
            </a:xfrm>
            <a:prstGeom prst="rect">
              <a:avLst/>
            </a:prstGeom>
          </p:spPr>
        </p:pic>
        <p:sp>
          <p:nvSpPr>
            <p:cNvPr id="727" name="TextBox 726">
              <a:extLst>
                <a:ext uri="{FF2B5EF4-FFF2-40B4-BE49-F238E27FC236}">
                  <a16:creationId xmlns:a16="http://schemas.microsoft.com/office/drawing/2014/main" id="{1A7420F0-F6A8-705F-3838-0EAAE4BFC66C}"/>
                </a:ext>
              </a:extLst>
            </p:cNvPr>
            <p:cNvSpPr txBox="1"/>
            <p:nvPr/>
          </p:nvSpPr>
          <p:spPr>
            <a:xfrm>
              <a:off x="5722523" y="1979517"/>
              <a:ext cx="503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Security</a:t>
              </a:r>
            </a:p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Groups</a:t>
              </a:r>
              <a:endParaRPr kumimoji="1" lang="en-US" altLang="ko-KR" sz="7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cxnSp>
        <p:nvCxnSpPr>
          <p:cNvPr id="196" name="직선 화살표 연결선 195"/>
          <p:cNvCxnSpPr/>
          <p:nvPr/>
        </p:nvCxnSpPr>
        <p:spPr>
          <a:xfrm flipV="1">
            <a:off x="4226295" y="4889131"/>
            <a:ext cx="4198864" cy="1646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/>
          <p:nvPr/>
        </p:nvCxnSpPr>
        <p:spPr>
          <a:xfrm flipV="1">
            <a:off x="6205635" y="4981886"/>
            <a:ext cx="2219524" cy="1834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1" name="그룹 740"/>
          <p:cNvGrpSpPr/>
          <p:nvPr/>
        </p:nvGrpSpPr>
        <p:grpSpPr>
          <a:xfrm>
            <a:off x="7624267" y="5327307"/>
            <a:ext cx="503663" cy="468907"/>
            <a:chOff x="5722523" y="1818387"/>
            <a:chExt cx="503663" cy="468907"/>
          </a:xfrm>
        </p:grpSpPr>
        <p:pic>
          <p:nvPicPr>
            <p:cNvPr id="742" name="그림 741">
              <a:extLst>
                <a:ext uri="{FF2B5EF4-FFF2-40B4-BE49-F238E27FC236}">
                  <a16:creationId xmlns:a16="http://schemas.microsoft.com/office/drawing/2014/main" id="{38274163-3DF6-8DDA-D259-72E3C13C7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5910193" y="1818387"/>
              <a:ext cx="180000" cy="180000"/>
            </a:xfrm>
            <a:prstGeom prst="rect">
              <a:avLst/>
            </a:prstGeom>
          </p:spPr>
        </p:pic>
        <p:sp>
          <p:nvSpPr>
            <p:cNvPr id="743" name="TextBox 742">
              <a:extLst>
                <a:ext uri="{FF2B5EF4-FFF2-40B4-BE49-F238E27FC236}">
                  <a16:creationId xmlns:a16="http://schemas.microsoft.com/office/drawing/2014/main" id="{1A7420F0-F6A8-705F-3838-0EAAE4BFC66C}"/>
                </a:ext>
              </a:extLst>
            </p:cNvPr>
            <p:cNvSpPr txBox="1"/>
            <p:nvPr/>
          </p:nvSpPr>
          <p:spPr>
            <a:xfrm>
              <a:off x="5722523" y="1979517"/>
              <a:ext cx="503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Security</a:t>
              </a:r>
            </a:p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Groups</a:t>
              </a:r>
              <a:endParaRPr kumimoji="1" lang="en-US" altLang="ko-KR" sz="7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sp>
        <p:nvSpPr>
          <p:cNvPr id="745" name="직사각형 744"/>
          <p:cNvSpPr/>
          <p:nvPr/>
        </p:nvSpPr>
        <p:spPr>
          <a:xfrm>
            <a:off x="8349529" y="3551771"/>
            <a:ext cx="481764" cy="104647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5" name="직선 화살표 연결선 224"/>
          <p:cNvCxnSpPr/>
          <p:nvPr/>
        </p:nvCxnSpPr>
        <p:spPr>
          <a:xfrm flipV="1">
            <a:off x="7539634" y="5484428"/>
            <a:ext cx="831805" cy="129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005380" y="5342712"/>
            <a:ext cx="521124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K8S(</a:t>
            </a:r>
            <a:r>
              <a:rPr lang="ko-KR" altLang="en-US" sz="500" dirty="0" smtClean="0"/>
              <a:t>상용</a:t>
            </a:r>
            <a:r>
              <a:rPr lang="en-US" altLang="ko-KR" sz="500" dirty="0" smtClean="0"/>
              <a:t>)</a:t>
            </a:r>
          </a:p>
          <a:p>
            <a:r>
              <a:rPr lang="en-US" altLang="ko-KR" sz="500" dirty="0" smtClean="0"/>
              <a:t>Hello-Batch</a:t>
            </a:r>
          </a:p>
          <a:p>
            <a:r>
              <a:rPr lang="ko-KR" altLang="en-US" sz="500" dirty="0" err="1" smtClean="0"/>
              <a:t>스케쥴링</a:t>
            </a:r>
            <a:endParaRPr lang="ko-KR" altLang="en-US" sz="500" dirty="0"/>
          </a:p>
        </p:txBody>
      </p:sp>
      <p:grpSp>
        <p:nvGrpSpPr>
          <p:cNvPr id="751" name="그룹 750">
            <a:extLst>
              <a:ext uri="{FF2B5EF4-FFF2-40B4-BE49-F238E27FC236}">
                <a16:creationId xmlns:a16="http://schemas.microsoft.com/office/drawing/2014/main" id="{3CC698BB-A4D4-44B4-9B10-6E1BCD7CCB79}"/>
              </a:ext>
            </a:extLst>
          </p:cNvPr>
          <p:cNvGrpSpPr/>
          <p:nvPr/>
        </p:nvGrpSpPr>
        <p:grpSpPr>
          <a:xfrm>
            <a:off x="10335872" y="2792526"/>
            <a:ext cx="780983" cy="542869"/>
            <a:chOff x="8598464" y="3871342"/>
            <a:chExt cx="814485" cy="673043"/>
          </a:xfrm>
        </p:grpSpPr>
        <p:pic>
          <p:nvPicPr>
            <p:cNvPr id="752" name="그림 751">
              <a:extLst>
                <a:ext uri="{FF2B5EF4-FFF2-40B4-BE49-F238E27FC236}">
                  <a16:creationId xmlns:a16="http://schemas.microsoft.com/office/drawing/2014/main" id="{8C886D8A-1D74-461E-88BE-99887047B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905803" y="3871342"/>
              <a:ext cx="187721" cy="187721"/>
            </a:xfrm>
            <a:prstGeom prst="rect">
              <a:avLst/>
            </a:prstGeom>
          </p:spPr>
        </p:pic>
        <p:sp>
          <p:nvSpPr>
            <p:cNvPr id="753" name="TextBox 752">
              <a:extLst>
                <a:ext uri="{FF2B5EF4-FFF2-40B4-BE49-F238E27FC236}">
                  <a16:creationId xmlns:a16="http://schemas.microsoft.com/office/drawing/2014/main" id="{5F28D86D-BD1E-4D80-BDD2-07845E5153E4}"/>
                </a:ext>
              </a:extLst>
            </p:cNvPr>
            <p:cNvSpPr txBox="1"/>
            <p:nvPr/>
          </p:nvSpPr>
          <p:spPr>
            <a:xfrm>
              <a:off x="8598464" y="4029255"/>
              <a:ext cx="814485" cy="51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Apache</a:t>
              </a:r>
            </a:p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AJP Connector</a:t>
              </a:r>
            </a:p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(</a:t>
              </a:r>
              <a:r>
                <a:rPr kumimoji="1" lang="ko-KR" altLang="en-US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개발</a:t>
              </a:r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)</a:t>
              </a:r>
              <a:endParaRPr kumimoji="1" lang="ko-KR" altLang="en-US" sz="7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754" name="그룹 753"/>
          <p:cNvGrpSpPr/>
          <p:nvPr/>
        </p:nvGrpSpPr>
        <p:grpSpPr>
          <a:xfrm>
            <a:off x="9467446" y="2914690"/>
            <a:ext cx="829073" cy="361185"/>
            <a:chOff x="5559818" y="1818387"/>
            <a:chExt cx="829073" cy="361185"/>
          </a:xfrm>
        </p:grpSpPr>
        <p:pic>
          <p:nvPicPr>
            <p:cNvPr id="755" name="그림 754">
              <a:extLst>
                <a:ext uri="{FF2B5EF4-FFF2-40B4-BE49-F238E27FC236}">
                  <a16:creationId xmlns:a16="http://schemas.microsoft.com/office/drawing/2014/main" id="{38274163-3DF6-8DDA-D259-72E3C13C7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5910193" y="1818387"/>
              <a:ext cx="180000" cy="180000"/>
            </a:xfrm>
            <a:prstGeom prst="rect">
              <a:avLst/>
            </a:prstGeom>
          </p:spPr>
        </p:pic>
        <p:sp>
          <p:nvSpPr>
            <p:cNvPr id="756" name="TextBox 755">
              <a:extLst>
                <a:ext uri="{FF2B5EF4-FFF2-40B4-BE49-F238E27FC236}">
                  <a16:creationId xmlns:a16="http://schemas.microsoft.com/office/drawing/2014/main" id="{1A7420F0-F6A8-705F-3838-0EAAE4BFC66C}"/>
                </a:ext>
              </a:extLst>
            </p:cNvPr>
            <p:cNvSpPr txBox="1"/>
            <p:nvPr/>
          </p:nvSpPr>
          <p:spPr>
            <a:xfrm>
              <a:off x="5559818" y="1979517"/>
              <a:ext cx="82907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" dirty="0">
                  <a:solidFill>
                    <a:srgbClr val="222222"/>
                  </a:solidFill>
                  <a:ea typeface="NanumGothic" panose="020D0604000000000000" pitchFamily="34" charset="-127"/>
                </a:rPr>
                <a:t>Security Groups</a:t>
              </a:r>
            </a:p>
          </p:txBody>
        </p:sp>
      </p:grpSp>
      <p:cxnSp>
        <p:nvCxnSpPr>
          <p:cNvPr id="757" name="직선 화살표 연결선 756"/>
          <p:cNvCxnSpPr/>
          <p:nvPr/>
        </p:nvCxnSpPr>
        <p:spPr>
          <a:xfrm flipH="1">
            <a:off x="9922740" y="3005623"/>
            <a:ext cx="1" cy="29607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직선 화살표 연결선 757"/>
          <p:cNvCxnSpPr/>
          <p:nvPr/>
        </p:nvCxnSpPr>
        <p:spPr>
          <a:xfrm flipH="1">
            <a:off x="10065081" y="2933878"/>
            <a:ext cx="439799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직사각형 758"/>
          <p:cNvSpPr/>
          <p:nvPr/>
        </p:nvSpPr>
        <p:spPr>
          <a:xfrm>
            <a:off x="10386388" y="2752051"/>
            <a:ext cx="692606" cy="533485"/>
          </a:xfrm>
          <a:prstGeom prst="rect">
            <a:avLst/>
          </a:prstGeom>
          <a:noFill/>
          <a:ln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0" name="그룹 759"/>
          <p:cNvGrpSpPr/>
          <p:nvPr/>
        </p:nvGrpSpPr>
        <p:grpSpPr>
          <a:xfrm>
            <a:off x="9181387" y="3300556"/>
            <a:ext cx="1754675" cy="2057410"/>
            <a:chOff x="4767838" y="3077563"/>
            <a:chExt cx="1754675" cy="2057410"/>
          </a:xfrm>
        </p:grpSpPr>
        <p:grpSp>
          <p:nvGrpSpPr>
            <p:cNvPr id="761" name="그룹 760"/>
            <p:cNvGrpSpPr/>
            <p:nvPr/>
          </p:nvGrpSpPr>
          <p:grpSpPr>
            <a:xfrm>
              <a:off x="4767838" y="3077563"/>
              <a:ext cx="1754675" cy="2057410"/>
              <a:chOff x="3059762" y="3464055"/>
              <a:chExt cx="1561201" cy="1751706"/>
            </a:xfrm>
          </p:grpSpPr>
          <p:sp>
            <p:nvSpPr>
              <p:cNvPr id="763" name="직사각형 762">
                <a:extLst>
                  <a:ext uri="{FF2B5EF4-FFF2-40B4-BE49-F238E27FC236}">
                    <a16:creationId xmlns:a16="http://schemas.microsoft.com/office/drawing/2014/main" id="{C9CD14B7-10E5-4A74-8644-42013E74793F}"/>
                  </a:ext>
                </a:extLst>
              </p:cNvPr>
              <p:cNvSpPr/>
              <p:nvPr/>
            </p:nvSpPr>
            <p:spPr>
              <a:xfrm>
                <a:off x="3280494" y="3639643"/>
                <a:ext cx="1058611" cy="1576118"/>
              </a:xfrm>
              <a:prstGeom prst="rect">
                <a:avLst/>
              </a:prstGeom>
              <a:noFill/>
              <a:ln w="25400">
                <a:solidFill>
                  <a:srgbClr val="AAAA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pic>
            <p:nvPicPr>
              <p:cNvPr id="764" name="그림 763">
                <a:extLst>
                  <a:ext uri="{FF2B5EF4-FFF2-40B4-BE49-F238E27FC236}">
                    <a16:creationId xmlns:a16="http://schemas.microsoft.com/office/drawing/2014/main" id="{E0124049-83E2-0045-95EF-D7144D9FF1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76567" y="3468413"/>
                <a:ext cx="161302" cy="153255"/>
              </a:xfrm>
              <a:prstGeom prst="rect">
                <a:avLst/>
              </a:prstGeom>
            </p:spPr>
          </p:pic>
          <p:sp>
            <p:nvSpPr>
              <p:cNvPr id="765" name="TextBox 764">
                <a:extLst>
                  <a:ext uri="{FF2B5EF4-FFF2-40B4-BE49-F238E27FC236}">
                    <a16:creationId xmlns:a16="http://schemas.microsoft.com/office/drawing/2014/main" id="{A770A6E3-B05A-4510-81AC-181338E44369}"/>
                  </a:ext>
                </a:extLst>
              </p:cNvPr>
              <p:cNvSpPr txBox="1"/>
              <p:nvPr/>
            </p:nvSpPr>
            <p:spPr>
              <a:xfrm>
                <a:off x="3059762" y="3464055"/>
                <a:ext cx="1561201" cy="17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700" dirty="0" smtClean="0">
                    <a:solidFill>
                      <a:srgbClr val="222222"/>
                    </a:solidFill>
                    <a:ea typeface="NanumGothic" panose="020D0604000000000000" pitchFamily="34" charset="-127"/>
                  </a:rPr>
                  <a:t>K8S (</a:t>
                </a:r>
                <a:r>
                  <a:rPr kumimoji="1" lang="ko-KR" altLang="en-US" sz="700" dirty="0" smtClean="0">
                    <a:solidFill>
                      <a:srgbClr val="222222"/>
                    </a:solidFill>
                    <a:ea typeface="NanumGothic" panose="020D0604000000000000" pitchFamily="34" charset="-127"/>
                  </a:rPr>
                  <a:t>개발</a:t>
                </a:r>
                <a:r>
                  <a:rPr kumimoji="1" lang="en-US" altLang="ko-KR" sz="700" dirty="0" smtClean="0">
                    <a:solidFill>
                      <a:srgbClr val="222222"/>
                    </a:solidFill>
                    <a:ea typeface="NanumGothic" panose="020D0604000000000000" pitchFamily="34" charset="-127"/>
                  </a:rPr>
                  <a:t>)</a:t>
                </a:r>
              </a:p>
            </p:txBody>
          </p:sp>
        </p:grpSp>
        <p:pic>
          <p:nvPicPr>
            <p:cNvPr id="762" name="그림 761">
              <a:extLst>
                <a:ext uri="{FF2B5EF4-FFF2-40B4-BE49-F238E27FC236}">
                  <a16:creationId xmlns:a16="http://schemas.microsoft.com/office/drawing/2014/main" id="{1496C9BB-9DA7-494B-AF30-22D91AB91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5207315" y="3077739"/>
              <a:ext cx="180000" cy="180000"/>
            </a:xfrm>
            <a:prstGeom prst="rect">
              <a:avLst/>
            </a:prstGeom>
          </p:spPr>
        </p:pic>
      </p:grpSp>
      <p:grpSp>
        <p:nvGrpSpPr>
          <p:cNvPr id="766" name="그룹 765">
            <a:extLst>
              <a:ext uri="{FF2B5EF4-FFF2-40B4-BE49-F238E27FC236}">
                <a16:creationId xmlns:a16="http://schemas.microsoft.com/office/drawing/2014/main" id="{71C0C25B-9055-4B24-9A98-4ECD1B9DE2D9}"/>
              </a:ext>
            </a:extLst>
          </p:cNvPr>
          <p:cNvGrpSpPr/>
          <p:nvPr/>
        </p:nvGrpSpPr>
        <p:grpSpPr>
          <a:xfrm>
            <a:off x="10082665" y="4772042"/>
            <a:ext cx="506869" cy="470220"/>
            <a:chOff x="5049066" y="3870619"/>
            <a:chExt cx="502237" cy="582974"/>
          </a:xfrm>
        </p:grpSpPr>
        <p:pic>
          <p:nvPicPr>
            <p:cNvPr id="767" name="그림 766">
              <a:extLst>
                <a:ext uri="{FF2B5EF4-FFF2-40B4-BE49-F238E27FC236}">
                  <a16:creationId xmlns:a16="http://schemas.microsoft.com/office/drawing/2014/main" id="{8C884BF0-FBD3-41E1-8E32-6C6F1BFF711B}"/>
                </a:ext>
              </a:extLst>
            </p:cNvPr>
            <p:cNvPicPr>
              <a:picLocks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210791" y="3870619"/>
              <a:ext cx="178355" cy="223162"/>
            </a:xfrm>
            <a:prstGeom prst="rect">
              <a:avLst/>
            </a:prstGeom>
          </p:spPr>
        </p:pic>
        <p:sp>
          <p:nvSpPr>
            <p:cNvPr id="768" name="TextBox 767">
              <a:extLst>
                <a:ext uri="{FF2B5EF4-FFF2-40B4-BE49-F238E27FC236}">
                  <a16:creationId xmlns:a16="http://schemas.microsoft.com/office/drawing/2014/main" id="{A0B8FDC0-B7F6-460B-94ED-3B7FBDED74E3}"/>
                </a:ext>
              </a:extLst>
            </p:cNvPr>
            <p:cNvSpPr txBox="1"/>
            <p:nvPr/>
          </p:nvSpPr>
          <p:spPr>
            <a:xfrm>
              <a:off x="5049066" y="4072014"/>
              <a:ext cx="502237" cy="381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" dirty="0" err="1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ArgoCD</a:t>
              </a:r>
              <a:endParaRPr kumimoji="1" lang="en-US" altLang="ko-KR" sz="700" dirty="0" smtClean="0">
                <a:solidFill>
                  <a:srgbClr val="222222"/>
                </a:solidFill>
                <a:ea typeface="NanumGothic" panose="020D0604000000000000" pitchFamily="34" charset="-127"/>
              </a:endParaRPr>
            </a:p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(</a:t>
              </a:r>
              <a:r>
                <a:rPr kumimoji="1" lang="ko-KR" altLang="en-US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배포</a:t>
              </a:r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)</a:t>
              </a:r>
            </a:p>
          </p:txBody>
        </p:sp>
      </p:grpSp>
      <p:grpSp>
        <p:nvGrpSpPr>
          <p:cNvPr id="769" name="그룹 768"/>
          <p:cNvGrpSpPr/>
          <p:nvPr/>
        </p:nvGrpSpPr>
        <p:grpSpPr>
          <a:xfrm>
            <a:off x="9447941" y="3544238"/>
            <a:ext cx="913386" cy="1452936"/>
            <a:chOff x="3094812" y="4304450"/>
            <a:chExt cx="913386" cy="1452936"/>
          </a:xfrm>
        </p:grpSpPr>
        <p:pic>
          <p:nvPicPr>
            <p:cNvPr id="770" name="그림 769">
              <a:extLst>
                <a:ext uri="{FF2B5EF4-FFF2-40B4-BE49-F238E27FC236}">
                  <a16:creationId xmlns:a16="http://schemas.microsoft.com/office/drawing/2014/main" id="{A036834D-2EE8-3EF5-8420-070A48222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3134725" y="4308347"/>
              <a:ext cx="180000" cy="180000"/>
            </a:xfrm>
            <a:prstGeom prst="rect">
              <a:avLst/>
            </a:prstGeom>
          </p:spPr>
        </p:pic>
        <p:grpSp>
          <p:nvGrpSpPr>
            <p:cNvPr id="771" name="그룹 770"/>
            <p:cNvGrpSpPr/>
            <p:nvPr/>
          </p:nvGrpSpPr>
          <p:grpSpPr>
            <a:xfrm>
              <a:off x="3094812" y="4304450"/>
              <a:ext cx="913386" cy="1452936"/>
              <a:chOff x="3094812" y="4304450"/>
              <a:chExt cx="913386" cy="1452936"/>
            </a:xfrm>
          </p:grpSpPr>
          <p:grpSp>
            <p:nvGrpSpPr>
              <p:cNvPr id="772" name="그룹 771">
                <a:extLst>
                  <a:ext uri="{FF2B5EF4-FFF2-40B4-BE49-F238E27FC236}">
                    <a16:creationId xmlns:a16="http://schemas.microsoft.com/office/drawing/2014/main" id="{71C0C25B-9055-4B24-9A98-4ECD1B9DE2D9}"/>
                  </a:ext>
                </a:extLst>
              </p:cNvPr>
              <p:cNvGrpSpPr/>
              <p:nvPr/>
            </p:nvGrpSpPr>
            <p:grpSpPr>
              <a:xfrm>
                <a:off x="3094812" y="4306356"/>
                <a:ext cx="896397" cy="1451030"/>
                <a:chOff x="5015829" y="3872493"/>
                <a:chExt cx="888200" cy="1798965"/>
              </a:xfrm>
            </p:grpSpPr>
            <p:pic>
              <p:nvPicPr>
                <p:cNvPr id="774" name="그림 773">
                  <a:extLst>
                    <a:ext uri="{FF2B5EF4-FFF2-40B4-BE49-F238E27FC236}">
                      <a16:creationId xmlns:a16="http://schemas.microsoft.com/office/drawing/2014/main" id="{8C884BF0-FBD3-41E1-8E32-6C6F1BFF711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242726" y="3872493"/>
                  <a:ext cx="178354" cy="223162"/>
                </a:xfrm>
                <a:prstGeom prst="rect">
                  <a:avLst/>
                </a:prstGeom>
              </p:spPr>
            </p:pic>
            <p:sp>
              <p:nvSpPr>
                <p:cNvPr id="775" name="TextBox 774">
                  <a:extLst>
                    <a:ext uri="{FF2B5EF4-FFF2-40B4-BE49-F238E27FC236}">
                      <a16:creationId xmlns:a16="http://schemas.microsoft.com/office/drawing/2014/main" id="{A0B8FDC0-B7F6-460B-94ED-3B7FBDED74E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5015829" y="4087915"/>
                  <a:ext cx="888200" cy="1583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700" dirty="0" smtClean="0">
                      <a:solidFill>
                        <a:srgbClr val="222222"/>
                      </a:solidFill>
                      <a:ea typeface="NanumGothic" panose="020D0604000000000000" pitchFamily="34" charset="-127"/>
                    </a:rPr>
                    <a:t>Hello-admin</a:t>
                  </a:r>
                </a:p>
                <a:p>
                  <a:r>
                    <a:rPr kumimoji="1" lang="en-US" altLang="ko-KR" sz="700" dirty="0" smtClean="0">
                      <a:solidFill>
                        <a:srgbClr val="222222"/>
                      </a:solidFill>
                      <a:ea typeface="NanumGothic" panose="020D0604000000000000" pitchFamily="34" charset="-127"/>
                    </a:rPr>
                    <a:t>Hello-app</a:t>
                  </a:r>
                </a:p>
                <a:p>
                  <a:r>
                    <a:rPr kumimoji="1" lang="en-US" altLang="ko-KR" sz="700" dirty="0" smtClean="0">
                      <a:solidFill>
                        <a:srgbClr val="222222"/>
                      </a:solidFill>
                      <a:ea typeface="NanumGothic" panose="020D0604000000000000" pitchFamily="34" charset="-127"/>
                    </a:rPr>
                    <a:t>Hello-</a:t>
                  </a:r>
                  <a:r>
                    <a:rPr kumimoji="1" lang="en-US" altLang="ko-KR" sz="700" dirty="0" err="1" smtClean="0">
                      <a:solidFill>
                        <a:srgbClr val="222222"/>
                      </a:solidFill>
                      <a:ea typeface="NanumGothic" panose="020D0604000000000000" pitchFamily="34" charset="-127"/>
                    </a:rPr>
                    <a:t>api</a:t>
                  </a:r>
                  <a:endParaRPr kumimoji="1" lang="en-US" altLang="ko-KR" sz="700" dirty="0" smtClean="0">
                    <a:solidFill>
                      <a:srgbClr val="222222"/>
                    </a:solidFill>
                    <a:ea typeface="NanumGothic" panose="020D0604000000000000" pitchFamily="34" charset="-127"/>
                  </a:endParaRPr>
                </a:p>
                <a:p>
                  <a:r>
                    <a:rPr kumimoji="1" lang="en-US" altLang="ko-KR" sz="700" dirty="0" smtClean="0">
                      <a:solidFill>
                        <a:srgbClr val="222222"/>
                      </a:solidFill>
                      <a:ea typeface="NanumGothic" panose="020D0604000000000000" pitchFamily="34" charset="-127"/>
                    </a:rPr>
                    <a:t>Hello-Batch</a:t>
                  </a:r>
                </a:p>
                <a:p>
                  <a:r>
                    <a:rPr kumimoji="1" lang="en-US" altLang="ko-KR" sz="700" dirty="0" smtClean="0">
                      <a:solidFill>
                        <a:srgbClr val="222222"/>
                      </a:solidFill>
                      <a:ea typeface="NanumGothic" panose="020D0604000000000000" pitchFamily="34" charset="-127"/>
                    </a:rPr>
                    <a:t>Hello-developers</a:t>
                  </a:r>
                </a:p>
                <a:p>
                  <a:r>
                    <a:rPr kumimoji="1" lang="en-US" altLang="ko-KR" sz="700" dirty="0" smtClean="0">
                      <a:solidFill>
                        <a:srgbClr val="222222"/>
                      </a:solidFill>
                      <a:ea typeface="NanumGothic" panose="020D0604000000000000" pitchFamily="34" charset="-127"/>
                    </a:rPr>
                    <a:t>Hello-</a:t>
                  </a:r>
                  <a:r>
                    <a:rPr kumimoji="1" lang="en-US" altLang="ko-KR" sz="700" dirty="0" err="1" smtClean="0">
                      <a:solidFill>
                        <a:srgbClr val="222222"/>
                      </a:solidFill>
                      <a:ea typeface="NanumGothic" panose="020D0604000000000000" pitchFamily="34" charset="-127"/>
                    </a:rPr>
                    <a:t>inboundapi</a:t>
                  </a:r>
                  <a:endParaRPr kumimoji="1" lang="en-US" altLang="ko-KR" sz="700" dirty="0" smtClean="0">
                    <a:solidFill>
                      <a:srgbClr val="222222"/>
                    </a:solidFill>
                    <a:ea typeface="NanumGothic" panose="020D0604000000000000" pitchFamily="34" charset="-127"/>
                  </a:endParaRPr>
                </a:p>
                <a:p>
                  <a:r>
                    <a:rPr kumimoji="1" lang="en-US" altLang="ko-KR" sz="700" dirty="0" smtClean="0">
                      <a:solidFill>
                        <a:srgbClr val="222222"/>
                      </a:solidFill>
                      <a:ea typeface="NanumGothic" panose="020D0604000000000000" pitchFamily="34" charset="-127"/>
                    </a:rPr>
                    <a:t>Hello-</a:t>
                  </a:r>
                  <a:r>
                    <a:rPr kumimoji="1" lang="en-US" altLang="ko-KR" sz="700" dirty="0" err="1" smtClean="0">
                      <a:solidFill>
                        <a:srgbClr val="222222"/>
                      </a:solidFill>
                      <a:ea typeface="NanumGothic" panose="020D0604000000000000" pitchFamily="34" charset="-127"/>
                    </a:rPr>
                    <a:t>msg</a:t>
                  </a:r>
                  <a:endParaRPr kumimoji="1" lang="en-US" altLang="ko-KR" sz="700" dirty="0" smtClean="0">
                    <a:solidFill>
                      <a:srgbClr val="222222"/>
                    </a:solidFill>
                    <a:ea typeface="NanumGothic" panose="020D0604000000000000" pitchFamily="34" charset="-127"/>
                  </a:endParaRPr>
                </a:p>
                <a:p>
                  <a:r>
                    <a:rPr kumimoji="1" lang="en-US" altLang="ko-KR" sz="700" dirty="0" smtClean="0">
                      <a:solidFill>
                        <a:srgbClr val="222222"/>
                      </a:solidFill>
                      <a:ea typeface="NanumGothic" panose="020D0604000000000000" pitchFamily="34" charset="-127"/>
                    </a:rPr>
                    <a:t>Hello-</a:t>
                  </a:r>
                  <a:r>
                    <a:rPr kumimoji="1" lang="en-US" altLang="ko-KR" sz="700" dirty="0" err="1" smtClean="0">
                      <a:solidFill>
                        <a:srgbClr val="222222"/>
                      </a:solidFill>
                      <a:ea typeface="NanumGothic" panose="020D0604000000000000" pitchFamily="34" charset="-127"/>
                    </a:rPr>
                    <a:t>mydata</a:t>
                  </a:r>
                  <a:endParaRPr kumimoji="1" lang="en-US" altLang="ko-KR" sz="700" dirty="0" smtClean="0">
                    <a:solidFill>
                      <a:srgbClr val="222222"/>
                    </a:solidFill>
                    <a:ea typeface="NanumGothic" panose="020D0604000000000000" pitchFamily="34" charset="-127"/>
                  </a:endParaRPr>
                </a:p>
                <a:p>
                  <a:r>
                    <a:rPr kumimoji="1" lang="en-US" altLang="ko-KR" sz="700" dirty="0" smtClean="0">
                      <a:solidFill>
                        <a:srgbClr val="222222"/>
                      </a:solidFill>
                      <a:ea typeface="NanumGothic" panose="020D0604000000000000" pitchFamily="34" charset="-127"/>
                    </a:rPr>
                    <a:t>Hello-service</a:t>
                  </a:r>
                </a:p>
                <a:p>
                  <a:r>
                    <a:rPr kumimoji="1" lang="en-US" altLang="ko-KR" sz="700" dirty="0" smtClean="0">
                      <a:solidFill>
                        <a:srgbClr val="222222"/>
                      </a:solidFill>
                      <a:ea typeface="NanumGothic" panose="020D0604000000000000" pitchFamily="34" charset="-127"/>
                    </a:rPr>
                    <a:t>Hello-Loopback</a:t>
                  </a:r>
                </a:p>
                <a:p>
                  <a:endParaRPr kumimoji="1" lang="en-US" altLang="ko-KR" sz="700" dirty="0" smtClean="0">
                    <a:solidFill>
                      <a:srgbClr val="222222"/>
                    </a:solidFill>
                    <a:ea typeface="NanumGothic" panose="020D0604000000000000" pitchFamily="34" charset="-127"/>
                  </a:endParaRPr>
                </a:p>
              </p:txBody>
            </p:sp>
          </p:grpSp>
          <p:sp>
            <p:nvSpPr>
              <p:cNvPr id="773" name="직사각형 772"/>
              <p:cNvSpPr/>
              <p:nvPr/>
            </p:nvSpPr>
            <p:spPr>
              <a:xfrm>
                <a:off x="3134725" y="4304450"/>
                <a:ext cx="873473" cy="1338650"/>
              </a:xfrm>
              <a:prstGeom prst="rect">
                <a:avLst/>
              </a:prstGeom>
              <a:noFill/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76" name="TextBox 775">
            <a:extLst>
              <a:ext uri="{FF2B5EF4-FFF2-40B4-BE49-F238E27FC236}">
                <a16:creationId xmlns:a16="http://schemas.microsoft.com/office/drawing/2014/main" id="{A0B8FDC0-B7F6-460B-94ED-3B7FBDED74E3}"/>
              </a:ext>
            </a:extLst>
          </p:cNvPr>
          <p:cNvSpPr txBox="1"/>
          <p:nvPr/>
        </p:nvSpPr>
        <p:spPr>
          <a:xfrm>
            <a:off x="9800656" y="3546252"/>
            <a:ext cx="36901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 smtClean="0">
                <a:solidFill>
                  <a:srgbClr val="222222"/>
                </a:solidFill>
                <a:ea typeface="NanumGothic" panose="020D0604000000000000" pitchFamily="34" charset="-127"/>
              </a:rPr>
              <a:t>POD</a:t>
            </a:r>
            <a:endParaRPr kumimoji="1" lang="ko-KR" altLang="en-US" sz="7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grpSp>
        <p:nvGrpSpPr>
          <p:cNvPr id="777" name="그룹 776"/>
          <p:cNvGrpSpPr/>
          <p:nvPr/>
        </p:nvGrpSpPr>
        <p:grpSpPr>
          <a:xfrm>
            <a:off x="10754115" y="4756700"/>
            <a:ext cx="846707" cy="559436"/>
            <a:chOff x="4514255" y="6308323"/>
            <a:chExt cx="846707" cy="559436"/>
          </a:xfrm>
        </p:grpSpPr>
        <p:pic>
          <p:nvPicPr>
            <p:cNvPr id="778" name="그림 777">
              <a:extLst>
                <a:ext uri="{FF2B5EF4-FFF2-40B4-BE49-F238E27FC236}">
                  <a16:creationId xmlns:a16="http://schemas.microsoft.com/office/drawing/2014/main" id="{630AA7E0-97BC-CDD7-D1DE-52CD9227D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4828852" y="6308323"/>
              <a:ext cx="180000" cy="180000"/>
            </a:xfrm>
            <a:prstGeom prst="rect">
              <a:avLst/>
            </a:prstGeom>
          </p:spPr>
        </p:pic>
        <p:sp>
          <p:nvSpPr>
            <p:cNvPr id="779" name="TextBox 778">
              <a:extLst>
                <a:ext uri="{FF2B5EF4-FFF2-40B4-BE49-F238E27FC236}">
                  <a16:creationId xmlns:a16="http://schemas.microsoft.com/office/drawing/2014/main" id="{54EC3A93-9ADF-CB01-09FD-E5B3CC15B759}"/>
                </a:ext>
              </a:extLst>
            </p:cNvPr>
            <p:cNvSpPr txBox="1"/>
            <p:nvPr/>
          </p:nvSpPr>
          <p:spPr>
            <a:xfrm>
              <a:off x="4514255" y="6452261"/>
              <a:ext cx="84670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" dirty="0">
                  <a:solidFill>
                    <a:srgbClr val="222222"/>
                  </a:solidFill>
                  <a:ea typeface="NanumGothic" panose="020D0604000000000000" pitchFamily="34" charset="-127"/>
                </a:rPr>
                <a:t>NHN Container </a:t>
              </a:r>
            </a:p>
            <a:p>
              <a:pPr algn="ctr"/>
              <a:r>
                <a:rPr kumimoji="1" lang="en-US" altLang="ko-KR" sz="700" dirty="0">
                  <a:solidFill>
                    <a:srgbClr val="222222"/>
                  </a:solidFill>
                  <a:ea typeface="NanumGothic" panose="020D0604000000000000" pitchFamily="34" charset="-127"/>
                </a:rPr>
                <a:t>Registry(NCR</a:t>
              </a:r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)</a:t>
              </a:r>
            </a:p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(</a:t>
              </a:r>
              <a:r>
                <a:rPr kumimoji="1" lang="ko-KR" altLang="en-US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개발</a:t>
              </a:r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)</a:t>
              </a:r>
              <a:endParaRPr kumimoji="1" lang="en-US" altLang="ko-KR" sz="7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780" name="그룹 779">
            <a:extLst>
              <a:ext uri="{FF2B5EF4-FFF2-40B4-BE49-F238E27FC236}">
                <a16:creationId xmlns:a16="http://schemas.microsoft.com/office/drawing/2014/main" id="{4E12FEDE-BECD-43B1-A613-784ABE3A5368}"/>
              </a:ext>
            </a:extLst>
          </p:cNvPr>
          <p:cNvGrpSpPr/>
          <p:nvPr/>
        </p:nvGrpSpPr>
        <p:grpSpPr>
          <a:xfrm>
            <a:off x="10075989" y="3566307"/>
            <a:ext cx="596637" cy="456506"/>
            <a:chOff x="5133267" y="3011772"/>
            <a:chExt cx="596637" cy="456506"/>
          </a:xfrm>
        </p:grpSpPr>
        <p:pic>
          <p:nvPicPr>
            <p:cNvPr id="781" name="그림 780">
              <a:extLst>
                <a:ext uri="{FF2B5EF4-FFF2-40B4-BE49-F238E27FC236}">
                  <a16:creationId xmlns:a16="http://schemas.microsoft.com/office/drawing/2014/main" id="{48434212-FC8B-4E5B-96CD-66E9659EA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371455" y="3011772"/>
              <a:ext cx="180000" cy="180000"/>
            </a:xfrm>
            <a:prstGeom prst="rect">
              <a:avLst/>
            </a:prstGeom>
          </p:spPr>
        </p:pic>
        <p:sp>
          <p:nvSpPr>
            <p:cNvPr id="782" name="TextBox 781">
              <a:extLst>
                <a:ext uri="{FF2B5EF4-FFF2-40B4-BE49-F238E27FC236}">
                  <a16:creationId xmlns:a16="http://schemas.microsoft.com/office/drawing/2014/main" id="{29D3B870-22E5-472A-946E-5C2CDC95388E}"/>
                </a:ext>
              </a:extLst>
            </p:cNvPr>
            <p:cNvSpPr txBox="1"/>
            <p:nvPr/>
          </p:nvSpPr>
          <p:spPr>
            <a:xfrm>
              <a:off x="5133267" y="3160501"/>
              <a:ext cx="5966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Hello-APP</a:t>
              </a:r>
            </a:p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Service</a:t>
              </a:r>
              <a:endParaRPr kumimoji="1" lang="en-US" altLang="ko-KR" sz="7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cxnSp>
        <p:nvCxnSpPr>
          <p:cNvPr id="783" name="직선 화살표 연결선 782"/>
          <p:cNvCxnSpPr/>
          <p:nvPr/>
        </p:nvCxnSpPr>
        <p:spPr>
          <a:xfrm flipH="1">
            <a:off x="10473855" y="4849016"/>
            <a:ext cx="499954" cy="3358"/>
          </a:xfrm>
          <a:prstGeom prst="straightConnector1">
            <a:avLst/>
          </a:prstGeom>
          <a:ln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6" name="TextBox 785">
            <a:extLst>
              <a:ext uri="{FF2B5EF4-FFF2-40B4-BE49-F238E27FC236}">
                <a16:creationId xmlns:a16="http://schemas.microsoft.com/office/drawing/2014/main" id="{5F28D86D-BD1E-4D80-BDD2-07845E5153E4}"/>
              </a:ext>
            </a:extLst>
          </p:cNvPr>
          <p:cNvSpPr txBox="1"/>
          <p:nvPr/>
        </p:nvSpPr>
        <p:spPr>
          <a:xfrm>
            <a:off x="11033387" y="3713179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700" dirty="0" smtClean="0">
                <a:solidFill>
                  <a:srgbClr val="222222"/>
                </a:solidFill>
                <a:ea typeface="NanumGothic" panose="020D0604000000000000" pitchFamily="34" charset="-127"/>
              </a:rPr>
              <a:t>개발 </a:t>
            </a:r>
            <a:r>
              <a:rPr kumimoji="1" lang="en-US" altLang="ko-KR" sz="700" dirty="0" smtClean="0">
                <a:solidFill>
                  <a:srgbClr val="222222"/>
                </a:solidFill>
                <a:ea typeface="NanumGothic" panose="020D0604000000000000" pitchFamily="34" charset="-127"/>
              </a:rPr>
              <a:t>DB Main</a:t>
            </a:r>
          </a:p>
          <a:p>
            <a:pPr algn="ctr"/>
            <a:r>
              <a:rPr kumimoji="1" lang="en-US" altLang="ko-KR" sz="700" dirty="0" smtClean="0">
                <a:solidFill>
                  <a:srgbClr val="222222"/>
                </a:solidFill>
                <a:ea typeface="NanumGothic" panose="020D0604000000000000" pitchFamily="34" charset="-127"/>
              </a:rPr>
              <a:t>(RW)</a:t>
            </a:r>
            <a:endParaRPr kumimoji="1" lang="ko-KR" altLang="en-US" sz="700" dirty="0">
              <a:solidFill>
                <a:srgbClr val="222222"/>
              </a:solidFill>
              <a:ea typeface="NanumGothic" panose="020D0604000000000000" pitchFamily="34" charset="-127"/>
            </a:endParaRPr>
          </a:p>
        </p:txBody>
      </p:sp>
      <p:cxnSp>
        <p:nvCxnSpPr>
          <p:cNvPr id="787" name="직선 화살표 연결선 786"/>
          <p:cNvCxnSpPr/>
          <p:nvPr/>
        </p:nvCxnSpPr>
        <p:spPr>
          <a:xfrm flipV="1">
            <a:off x="10710377" y="3608189"/>
            <a:ext cx="423461" cy="339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8" name="그룹 787">
            <a:extLst>
              <a:ext uri="{FF2B5EF4-FFF2-40B4-BE49-F238E27FC236}">
                <a16:creationId xmlns:a16="http://schemas.microsoft.com/office/drawing/2014/main" id="{D3238C08-862B-4F64-B241-A294FBD7A118}"/>
              </a:ext>
            </a:extLst>
          </p:cNvPr>
          <p:cNvGrpSpPr/>
          <p:nvPr/>
        </p:nvGrpSpPr>
        <p:grpSpPr>
          <a:xfrm>
            <a:off x="10674653" y="4155617"/>
            <a:ext cx="630301" cy="460772"/>
            <a:chOff x="14781614" y="1367285"/>
            <a:chExt cx="657335" cy="571261"/>
          </a:xfrm>
        </p:grpSpPr>
        <p:pic>
          <p:nvPicPr>
            <p:cNvPr id="789" name="그림 788">
              <a:extLst>
                <a:ext uri="{FF2B5EF4-FFF2-40B4-BE49-F238E27FC236}">
                  <a16:creationId xmlns:a16="http://schemas.microsoft.com/office/drawing/2014/main" id="{8A248FF8-063E-49BC-A165-8CE73407D6F2}"/>
                </a:ext>
              </a:extLst>
            </p:cNvPr>
            <p:cNvPicPr>
              <a:picLocks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5034931" y="1367285"/>
              <a:ext cx="187720" cy="223162"/>
            </a:xfrm>
            <a:prstGeom prst="rect">
              <a:avLst/>
            </a:prstGeom>
          </p:spPr>
        </p:pic>
        <p:sp>
          <p:nvSpPr>
            <p:cNvPr id="790" name="TextBox 789">
              <a:extLst>
                <a:ext uri="{FF2B5EF4-FFF2-40B4-BE49-F238E27FC236}">
                  <a16:creationId xmlns:a16="http://schemas.microsoft.com/office/drawing/2014/main" id="{ECBD2084-63C1-4691-88A7-C23DAC163B87}"/>
                </a:ext>
              </a:extLst>
            </p:cNvPr>
            <p:cNvSpPr txBox="1"/>
            <p:nvPr/>
          </p:nvSpPr>
          <p:spPr>
            <a:xfrm>
              <a:off x="14781614" y="1556967"/>
              <a:ext cx="657335" cy="381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GIT</a:t>
              </a:r>
            </a:p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(</a:t>
              </a:r>
              <a:r>
                <a:rPr kumimoji="1" lang="ko-KR" altLang="en-US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소스 서버</a:t>
              </a:r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)</a:t>
              </a:r>
              <a:endParaRPr kumimoji="1" lang="ko-KR" altLang="en-US" sz="7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cxnSp>
        <p:nvCxnSpPr>
          <p:cNvPr id="236" name="직선 화살표 연결선 235"/>
          <p:cNvCxnSpPr/>
          <p:nvPr/>
        </p:nvCxnSpPr>
        <p:spPr>
          <a:xfrm>
            <a:off x="11112610" y="4274572"/>
            <a:ext cx="312965" cy="11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꺾인 연결선 239"/>
          <p:cNvCxnSpPr>
            <a:stCxn id="425" idx="0"/>
            <a:endCxn id="667" idx="2"/>
          </p:cNvCxnSpPr>
          <p:nvPr/>
        </p:nvCxnSpPr>
        <p:spPr>
          <a:xfrm rot="16200000" flipV="1">
            <a:off x="6169865" y="1824725"/>
            <a:ext cx="1267527" cy="37154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1" name="그룹 790">
            <a:extLst>
              <a:ext uri="{FF2B5EF4-FFF2-40B4-BE49-F238E27FC236}">
                <a16:creationId xmlns:a16="http://schemas.microsoft.com/office/drawing/2014/main" id="{D3238C08-862B-4F64-B241-A294FBD7A118}"/>
              </a:ext>
            </a:extLst>
          </p:cNvPr>
          <p:cNvGrpSpPr/>
          <p:nvPr/>
        </p:nvGrpSpPr>
        <p:grpSpPr>
          <a:xfrm>
            <a:off x="11192540" y="2527157"/>
            <a:ext cx="633507" cy="580475"/>
            <a:chOff x="6915012" y="3843155"/>
            <a:chExt cx="620733" cy="719667"/>
          </a:xfrm>
        </p:grpSpPr>
        <p:pic>
          <p:nvPicPr>
            <p:cNvPr id="792" name="그림 791">
              <a:extLst>
                <a:ext uri="{FF2B5EF4-FFF2-40B4-BE49-F238E27FC236}">
                  <a16:creationId xmlns:a16="http://schemas.microsoft.com/office/drawing/2014/main" id="{8A248FF8-063E-49BC-A165-8CE73407D6F2}"/>
                </a:ext>
              </a:extLst>
            </p:cNvPr>
            <p:cNvPicPr>
              <a:picLocks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158655" y="3843155"/>
              <a:ext cx="176371" cy="223162"/>
            </a:xfrm>
            <a:prstGeom prst="rect">
              <a:avLst/>
            </a:prstGeom>
          </p:spPr>
        </p:pic>
        <p:sp>
          <p:nvSpPr>
            <p:cNvPr id="793" name="TextBox 792">
              <a:extLst>
                <a:ext uri="{FF2B5EF4-FFF2-40B4-BE49-F238E27FC236}">
                  <a16:creationId xmlns:a16="http://schemas.microsoft.com/office/drawing/2014/main" id="{ECBD2084-63C1-4691-88A7-C23DAC163B87}"/>
                </a:ext>
              </a:extLst>
            </p:cNvPr>
            <p:cNvSpPr txBox="1"/>
            <p:nvPr/>
          </p:nvSpPr>
          <p:spPr>
            <a:xfrm>
              <a:off x="6915012" y="4047692"/>
              <a:ext cx="620733" cy="51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700" dirty="0" err="1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마이데이터</a:t>
              </a:r>
              <a:endParaRPr kumimoji="1" lang="en-US" altLang="ko-KR" sz="700" dirty="0" smtClean="0">
                <a:solidFill>
                  <a:srgbClr val="222222"/>
                </a:solidFill>
                <a:ea typeface="NanumGothic" panose="020D0604000000000000" pitchFamily="34" charset="-127"/>
              </a:endParaRPr>
            </a:p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Endpoint</a:t>
              </a:r>
            </a:p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(</a:t>
              </a:r>
              <a:r>
                <a:rPr kumimoji="1" lang="ko-KR" altLang="en-US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개발</a:t>
              </a:r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)</a:t>
              </a:r>
              <a:endParaRPr kumimoji="1" lang="ko-KR" altLang="en-US" sz="7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cxnSp>
        <p:nvCxnSpPr>
          <p:cNvPr id="249" name="꺾인 연결선 248"/>
          <p:cNvCxnSpPr>
            <a:stCxn id="391" idx="3"/>
            <a:endCxn id="677" idx="2"/>
          </p:cNvCxnSpPr>
          <p:nvPr/>
        </p:nvCxnSpPr>
        <p:spPr>
          <a:xfrm flipV="1">
            <a:off x="3928304" y="1376919"/>
            <a:ext cx="3806296" cy="1160093"/>
          </a:xfrm>
          <a:prstGeom prst="bentConnector2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꺾인 연결선 250"/>
          <p:cNvCxnSpPr>
            <a:stCxn id="164" idx="3"/>
            <a:endCxn id="677" idx="2"/>
          </p:cNvCxnSpPr>
          <p:nvPr/>
        </p:nvCxnSpPr>
        <p:spPr>
          <a:xfrm flipH="1" flipV="1">
            <a:off x="7734600" y="1376919"/>
            <a:ext cx="2601148" cy="1068036"/>
          </a:xfrm>
          <a:prstGeom prst="bentConnector4">
            <a:avLst>
              <a:gd name="adj1" fmla="val -8788"/>
              <a:gd name="adj2" fmla="val 55246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4" name="그룹 793"/>
          <p:cNvGrpSpPr/>
          <p:nvPr/>
        </p:nvGrpSpPr>
        <p:grpSpPr>
          <a:xfrm>
            <a:off x="11122959" y="5311740"/>
            <a:ext cx="858407" cy="556735"/>
            <a:chOff x="5753475" y="3563191"/>
            <a:chExt cx="858407" cy="556735"/>
          </a:xfrm>
        </p:grpSpPr>
        <p:pic>
          <p:nvPicPr>
            <p:cNvPr id="795" name="그림 794">
              <a:extLst>
                <a:ext uri="{FF2B5EF4-FFF2-40B4-BE49-F238E27FC236}">
                  <a16:creationId xmlns:a16="http://schemas.microsoft.com/office/drawing/2014/main" id="{0C890095-EB15-DC4C-9C5D-26A1054DEA8A}"/>
                </a:ext>
              </a:extLst>
            </p:cNvPr>
            <p:cNvPicPr>
              <a:picLocks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6098280" y="3563191"/>
              <a:ext cx="180000" cy="180000"/>
            </a:xfrm>
            <a:prstGeom prst="rect">
              <a:avLst/>
            </a:prstGeom>
          </p:spPr>
        </p:pic>
        <p:sp>
          <p:nvSpPr>
            <p:cNvPr id="796" name="TextBox 795">
              <a:extLst>
                <a:ext uri="{FF2B5EF4-FFF2-40B4-BE49-F238E27FC236}">
                  <a16:creationId xmlns:a16="http://schemas.microsoft.com/office/drawing/2014/main" id="{A770A6E3-B05A-4510-81AC-181338E44369}"/>
                </a:ext>
              </a:extLst>
            </p:cNvPr>
            <p:cNvSpPr txBox="1"/>
            <p:nvPr/>
          </p:nvSpPr>
          <p:spPr>
            <a:xfrm>
              <a:off x="5753475" y="3704428"/>
              <a:ext cx="85840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AML</a:t>
              </a:r>
            </a:p>
            <a:p>
              <a:pPr algn="ctr"/>
              <a:r>
                <a:rPr kumimoji="1" lang="ko-KR" altLang="en-US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자금세탁방지</a:t>
              </a:r>
              <a:endParaRPr kumimoji="1" lang="en-US" altLang="ko-KR" sz="700" dirty="0" smtClean="0">
                <a:solidFill>
                  <a:srgbClr val="222222"/>
                </a:solidFill>
                <a:ea typeface="NanumGothic" panose="020D0604000000000000" pitchFamily="34" charset="-127"/>
              </a:endParaRPr>
            </a:p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(</a:t>
              </a:r>
              <a:r>
                <a:rPr kumimoji="1" lang="ko-KR" altLang="en-US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개발</a:t>
              </a:r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)</a:t>
              </a:r>
              <a:endParaRPr kumimoji="1" lang="ko-KR" altLang="en-US" sz="7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grpSp>
        <p:nvGrpSpPr>
          <p:cNvPr id="797" name="그룹 796"/>
          <p:cNvGrpSpPr/>
          <p:nvPr/>
        </p:nvGrpSpPr>
        <p:grpSpPr>
          <a:xfrm>
            <a:off x="10685894" y="5315842"/>
            <a:ext cx="503663" cy="468907"/>
            <a:chOff x="5722523" y="1818387"/>
            <a:chExt cx="503663" cy="468907"/>
          </a:xfrm>
        </p:grpSpPr>
        <p:pic>
          <p:nvPicPr>
            <p:cNvPr id="798" name="그림 797">
              <a:extLst>
                <a:ext uri="{FF2B5EF4-FFF2-40B4-BE49-F238E27FC236}">
                  <a16:creationId xmlns:a16="http://schemas.microsoft.com/office/drawing/2014/main" id="{38274163-3DF6-8DDA-D259-72E3C13C7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5910193" y="1818387"/>
              <a:ext cx="180000" cy="180000"/>
            </a:xfrm>
            <a:prstGeom prst="rect">
              <a:avLst/>
            </a:prstGeom>
          </p:spPr>
        </p:pic>
        <p:sp>
          <p:nvSpPr>
            <p:cNvPr id="799" name="TextBox 798">
              <a:extLst>
                <a:ext uri="{FF2B5EF4-FFF2-40B4-BE49-F238E27FC236}">
                  <a16:creationId xmlns:a16="http://schemas.microsoft.com/office/drawing/2014/main" id="{1A7420F0-F6A8-705F-3838-0EAAE4BFC66C}"/>
                </a:ext>
              </a:extLst>
            </p:cNvPr>
            <p:cNvSpPr txBox="1"/>
            <p:nvPr/>
          </p:nvSpPr>
          <p:spPr>
            <a:xfrm>
              <a:off x="5722523" y="1979517"/>
              <a:ext cx="503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Security</a:t>
              </a:r>
            </a:p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Groups</a:t>
              </a:r>
              <a:endParaRPr kumimoji="1" lang="en-US" altLang="ko-KR" sz="7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sp>
        <p:nvSpPr>
          <p:cNvPr id="800" name="TextBox 799"/>
          <p:cNvSpPr txBox="1"/>
          <p:nvPr/>
        </p:nvSpPr>
        <p:spPr>
          <a:xfrm>
            <a:off x="10047265" y="5393417"/>
            <a:ext cx="521124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K8S(</a:t>
            </a:r>
            <a:r>
              <a:rPr lang="ko-KR" altLang="en-US" sz="500" dirty="0" smtClean="0"/>
              <a:t>개발</a:t>
            </a:r>
            <a:r>
              <a:rPr lang="en-US" altLang="ko-KR" sz="500" dirty="0" smtClean="0"/>
              <a:t>)</a:t>
            </a:r>
          </a:p>
          <a:p>
            <a:r>
              <a:rPr lang="en-US" altLang="ko-KR" sz="500" dirty="0" smtClean="0"/>
              <a:t>Hello-Batch</a:t>
            </a:r>
          </a:p>
          <a:p>
            <a:r>
              <a:rPr lang="ko-KR" altLang="en-US" sz="500" dirty="0" err="1" smtClean="0"/>
              <a:t>스케쥴링</a:t>
            </a:r>
            <a:endParaRPr lang="ko-KR" altLang="en-US" sz="500" dirty="0"/>
          </a:p>
        </p:txBody>
      </p:sp>
      <p:cxnSp>
        <p:nvCxnSpPr>
          <p:cNvPr id="801" name="직선 화살표 연결선 800"/>
          <p:cNvCxnSpPr/>
          <p:nvPr/>
        </p:nvCxnSpPr>
        <p:spPr>
          <a:xfrm flipV="1">
            <a:off x="10579497" y="5490301"/>
            <a:ext cx="831805" cy="129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2" name="직사각형 801"/>
          <p:cNvSpPr/>
          <p:nvPr/>
        </p:nvSpPr>
        <p:spPr>
          <a:xfrm>
            <a:off x="10703816" y="4047735"/>
            <a:ext cx="1070776" cy="6266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6" name="그룹 805"/>
          <p:cNvGrpSpPr/>
          <p:nvPr/>
        </p:nvGrpSpPr>
        <p:grpSpPr>
          <a:xfrm>
            <a:off x="11055370" y="504156"/>
            <a:ext cx="489236" cy="557297"/>
            <a:chOff x="4402915" y="805967"/>
            <a:chExt cx="489236" cy="557297"/>
          </a:xfrm>
        </p:grpSpPr>
        <p:pic>
          <p:nvPicPr>
            <p:cNvPr id="807" name="그림 806">
              <a:extLst>
                <a:ext uri="{FF2B5EF4-FFF2-40B4-BE49-F238E27FC236}">
                  <a16:creationId xmlns:a16="http://schemas.microsoft.com/office/drawing/2014/main" id="{A5065C00-0E4B-4489-A39A-4CDEC4A36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4506837" y="805967"/>
              <a:ext cx="252000" cy="252000"/>
            </a:xfrm>
            <a:prstGeom prst="rect">
              <a:avLst/>
            </a:prstGeom>
          </p:spPr>
        </p:pic>
        <p:sp>
          <p:nvSpPr>
            <p:cNvPr id="808" name="TextBox 807">
              <a:extLst>
                <a:ext uri="{FF2B5EF4-FFF2-40B4-BE49-F238E27FC236}">
                  <a16:creationId xmlns:a16="http://schemas.microsoft.com/office/drawing/2014/main" id="{F0775260-8462-444D-A378-E4EE6E1EEB8E}"/>
                </a:ext>
              </a:extLst>
            </p:cNvPr>
            <p:cNvSpPr txBox="1"/>
            <p:nvPr/>
          </p:nvSpPr>
          <p:spPr>
            <a:xfrm>
              <a:off x="4402915" y="1055487"/>
              <a:ext cx="489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700" dirty="0" smtClean="0">
                  <a:ea typeface="NanumGothic" panose="020D0604000000000000" pitchFamily="34" charset="-127"/>
                </a:rPr>
                <a:t>관리자</a:t>
              </a:r>
              <a:r>
                <a:rPr kumimoji="1" lang="en-US" altLang="ko-KR" sz="700" dirty="0" smtClean="0">
                  <a:ea typeface="NanumGothic" panose="020D0604000000000000" pitchFamily="34" charset="-127"/>
                </a:rPr>
                <a:t>/</a:t>
              </a:r>
              <a:endParaRPr kumimoji="1" lang="en-US" altLang="ko-KR" sz="700" dirty="0">
                <a:ea typeface="NanumGothic" panose="020D0604000000000000" pitchFamily="34" charset="-127"/>
              </a:endParaRPr>
            </a:p>
            <a:p>
              <a:pPr algn="ctr"/>
              <a:r>
                <a:rPr kumimoji="1" lang="ko-KR" altLang="en-US" sz="700" dirty="0" smtClean="0">
                  <a:ea typeface="NanumGothic" panose="020D0604000000000000" pitchFamily="34" charset="-127"/>
                </a:rPr>
                <a:t>개발자</a:t>
              </a:r>
              <a:endParaRPr kumimoji="1" lang="en-US" altLang="ko-KR" sz="700" dirty="0" smtClean="0">
                <a:ea typeface="NanumGothic" panose="020D0604000000000000" pitchFamily="34" charset="-127"/>
              </a:endParaRPr>
            </a:p>
          </p:txBody>
        </p:sp>
      </p:grpSp>
      <p:grpSp>
        <p:nvGrpSpPr>
          <p:cNvPr id="252" name="그룹 251"/>
          <p:cNvGrpSpPr/>
          <p:nvPr/>
        </p:nvGrpSpPr>
        <p:grpSpPr>
          <a:xfrm>
            <a:off x="9488575" y="776413"/>
            <a:ext cx="1205993" cy="513005"/>
            <a:chOff x="9080501" y="1043989"/>
            <a:chExt cx="1205993" cy="513005"/>
          </a:xfrm>
        </p:grpSpPr>
        <p:grpSp>
          <p:nvGrpSpPr>
            <p:cNvPr id="230" name="그룹 229"/>
            <p:cNvGrpSpPr/>
            <p:nvPr/>
          </p:nvGrpSpPr>
          <p:grpSpPr>
            <a:xfrm>
              <a:off x="9111434" y="1111352"/>
              <a:ext cx="452368" cy="374656"/>
              <a:chOff x="1416000" y="6397211"/>
              <a:chExt cx="452368" cy="374656"/>
            </a:xfrm>
          </p:grpSpPr>
          <p:pic>
            <p:nvPicPr>
              <p:cNvPr id="747" name="그림 746">
                <a:extLst>
                  <a:ext uri="{FF2B5EF4-FFF2-40B4-BE49-F238E27FC236}">
                    <a16:creationId xmlns:a16="http://schemas.microsoft.com/office/drawing/2014/main" id="{B3615DF6-EB1C-0B4D-92E7-4B0CCD1607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55073" y="6397211"/>
                <a:ext cx="180000" cy="180000"/>
              </a:xfrm>
              <a:prstGeom prst="rect">
                <a:avLst/>
              </a:prstGeom>
            </p:spPr>
          </p:pic>
          <p:sp>
            <p:nvSpPr>
              <p:cNvPr id="749" name="TextBox 748">
                <a:extLst>
                  <a:ext uri="{FF2B5EF4-FFF2-40B4-BE49-F238E27FC236}">
                    <a16:creationId xmlns:a16="http://schemas.microsoft.com/office/drawing/2014/main" id="{54F2E629-78AF-6349-ACB4-8A1956F50A2A}"/>
                  </a:ext>
                </a:extLst>
              </p:cNvPr>
              <p:cNvSpPr txBox="1"/>
              <p:nvPr/>
            </p:nvSpPr>
            <p:spPr>
              <a:xfrm>
                <a:off x="1416000" y="6571812"/>
                <a:ext cx="45236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700" dirty="0">
                    <a:ea typeface="NanumGothic" panose="020D0604000000000000" pitchFamily="34" charset="-127"/>
                  </a:rPr>
                  <a:t>IP ACL</a:t>
                </a:r>
                <a:endParaRPr kumimoji="1" lang="ko-KR" altLang="en-US" sz="700" dirty="0">
                  <a:ea typeface="NanumGothic" panose="020D0604000000000000" pitchFamily="34" charset="-127"/>
                </a:endParaRPr>
              </a:p>
            </p:txBody>
          </p:sp>
        </p:grpSp>
        <p:grpSp>
          <p:nvGrpSpPr>
            <p:cNvPr id="231" name="그룹 230"/>
            <p:cNvGrpSpPr/>
            <p:nvPr/>
          </p:nvGrpSpPr>
          <p:grpSpPr>
            <a:xfrm>
              <a:off x="9492687" y="1115648"/>
              <a:ext cx="793807" cy="441346"/>
              <a:chOff x="2036319" y="6204051"/>
              <a:chExt cx="793807" cy="441346"/>
            </a:xfrm>
          </p:grpSpPr>
          <p:pic>
            <p:nvPicPr>
              <p:cNvPr id="748" name="그림 747">
                <a:extLst>
                  <a:ext uri="{FF2B5EF4-FFF2-40B4-BE49-F238E27FC236}">
                    <a16:creationId xmlns:a16="http://schemas.microsoft.com/office/drawing/2014/main" id="{6D6CF83B-4FE3-9641-9213-A6F8DFC43A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337390" y="6204051"/>
                <a:ext cx="180000" cy="180000"/>
              </a:xfrm>
              <a:prstGeom prst="rect">
                <a:avLst/>
              </a:prstGeom>
            </p:spPr>
          </p:pic>
          <p:sp>
            <p:nvSpPr>
              <p:cNvPr id="750" name="TextBox 749">
                <a:extLst>
                  <a:ext uri="{FF2B5EF4-FFF2-40B4-BE49-F238E27FC236}">
                    <a16:creationId xmlns:a16="http://schemas.microsoft.com/office/drawing/2014/main" id="{BD32186E-AAB6-B843-8654-99941884AAB4}"/>
                  </a:ext>
                </a:extLst>
              </p:cNvPr>
              <p:cNvSpPr txBox="1"/>
              <p:nvPr/>
            </p:nvSpPr>
            <p:spPr>
              <a:xfrm>
                <a:off x="2036319" y="6337620"/>
                <a:ext cx="7938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700" dirty="0">
                    <a:ea typeface="NanumGothic" panose="020D0604000000000000" pitchFamily="34" charset="-127"/>
                  </a:rPr>
                  <a:t>Login Security </a:t>
                </a:r>
              </a:p>
              <a:p>
                <a:pPr algn="ctr"/>
                <a:r>
                  <a:rPr kumimoji="1" lang="en-US" altLang="ko-KR" sz="700" dirty="0">
                    <a:ea typeface="NanumGothic" panose="020D0604000000000000" pitchFamily="34" charset="-127"/>
                  </a:rPr>
                  <a:t>Settings</a:t>
                </a:r>
                <a:endParaRPr kumimoji="1" lang="ko-KR" altLang="en-US" sz="700" dirty="0">
                  <a:ea typeface="NanumGothic" panose="020D0604000000000000" pitchFamily="34" charset="-127"/>
                </a:endParaRPr>
              </a:p>
            </p:txBody>
          </p:sp>
        </p:grpSp>
        <p:sp>
          <p:nvSpPr>
            <p:cNvPr id="809" name="직사각형 808"/>
            <p:cNvSpPr/>
            <p:nvPr/>
          </p:nvSpPr>
          <p:spPr>
            <a:xfrm>
              <a:off x="9080501" y="1043989"/>
              <a:ext cx="1159907" cy="468535"/>
            </a:xfrm>
            <a:prstGeom prst="rect">
              <a:avLst/>
            </a:prstGeom>
            <a:noFill/>
            <a:ln>
              <a:solidFill>
                <a:schemeClr val="bg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6" name="그룹 255"/>
          <p:cNvGrpSpPr/>
          <p:nvPr/>
        </p:nvGrpSpPr>
        <p:grpSpPr>
          <a:xfrm>
            <a:off x="9940725" y="6036673"/>
            <a:ext cx="752129" cy="656914"/>
            <a:chOff x="6922266" y="5973997"/>
            <a:chExt cx="752129" cy="656914"/>
          </a:xfrm>
        </p:grpSpPr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ECBD2084-63C1-4691-88A7-C23DAC163B87}"/>
                </a:ext>
              </a:extLst>
            </p:cNvPr>
            <p:cNvSpPr txBox="1"/>
            <p:nvPr/>
          </p:nvSpPr>
          <p:spPr>
            <a:xfrm>
              <a:off x="6922266" y="6107691"/>
              <a:ext cx="7521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" dirty="0" err="1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Logstash</a:t>
              </a:r>
              <a:endParaRPr kumimoji="1" lang="en-US" altLang="ko-KR" sz="700" dirty="0" smtClean="0">
                <a:solidFill>
                  <a:srgbClr val="222222"/>
                </a:solidFill>
                <a:ea typeface="NanumGothic" panose="020D0604000000000000" pitchFamily="34" charset="-127"/>
              </a:endParaRPr>
            </a:p>
            <a:p>
              <a:pPr algn="ctr"/>
              <a:r>
                <a:rPr kumimoji="1" lang="en-US" altLang="ko-KR" sz="700" dirty="0" err="1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ElasticSearch</a:t>
              </a:r>
              <a:endParaRPr kumimoji="1" lang="en-US" altLang="ko-KR" sz="700" dirty="0" smtClean="0">
                <a:solidFill>
                  <a:srgbClr val="222222"/>
                </a:solidFill>
                <a:ea typeface="NanumGothic" panose="020D0604000000000000" pitchFamily="34" charset="-127"/>
              </a:endParaRPr>
            </a:p>
            <a:p>
              <a:pPr algn="ctr"/>
              <a:r>
                <a:rPr kumimoji="1" lang="en-US" altLang="ko-KR" sz="700" dirty="0" err="1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Kibana</a:t>
              </a:r>
              <a:endParaRPr kumimoji="1" lang="en-US" altLang="ko-KR" sz="700" dirty="0" smtClean="0">
                <a:solidFill>
                  <a:srgbClr val="222222"/>
                </a:solidFill>
                <a:ea typeface="NanumGothic" panose="020D0604000000000000" pitchFamily="34" charset="-127"/>
              </a:endParaRPr>
            </a:p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(</a:t>
              </a:r>
              <a:r>
                <a:rPr kumimoji="1" lang="ko-KR" altLang="en-US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앱 로그 서버</a:t>
              </a:r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)</a:t>
              </a:r>
            </a:p>
          </p:txBody>
        </p:sp>
        <p:pic>
          <p:nvPicPr>
            <p:cNvPr id="813" name="그림 812">
              <a:extLst>
                <a:ext uri="{FF2B5EF4-FFF2-40B4-BE49-F238E27FC236}">
                  <a16:creationId xmlns:a16="http://schemas.microsoft.com/office/drawing/2014/main" id="{3A063B9C-7C2B-0A42-8205-60F7047DC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7214530" y="5973997"/>
              <a:ext cx="180000" cy="180000"/>
            </a:xfrm>
            <a:prstGeom prst="rect">
              <a:avLst/>
            </a:prstGeom>
          </p:spPr>
        </p:pic>
      </p:grpSp>
      <p:grpSp>
        <p:nvGrpSpPr>
          <p:cNvPr id="257" name="그룹 256"/>
          <p:cNvGrpSpPr/>
          <p:nvPr/>
        </p:nvGrpSpPr>
        <p:grpSpPr>
          <a:xfrm>
            <a:off x="10673255" y="6022770"/>
            <a:ext cx="630301" cy="562171"/>
            <a:chOff x="7687311" y="5926673"/>
            <a:chExt cx="630301" cy="562171"/>
          </a:xfrm>
        </p:grpSpPr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ECBD2084-63C1-4691-88A7-C23DAC163B87}"/>
                </a:ext>
              </a:extLst>
            </p:cNvPr>
            <p:cNvSpPr txBox="1"/>
            <p:nvPr/>
          </p:nvSpPr>
          <p:spPr>
            <a:xfrm>
              <a:off x="7687311" y="6073346"/>
              <a:ext cx="630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" dirty="0" err="1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Rsyslog</a:t>
              </a:r>
              <a:endParaRPr kumimoji="1" lang="en-US" altLang="ko-KR" sz="700" dirty="0" smtClean="0">
                <a:solidFill>
                  <a:srgbClr val="222222"/>
                </a:solidFill>
                <a:ea typeface="NanumGothic" panose="020D0604000000000000" pitchFamily="34" charset="-127"/>
              </a:endParaRPr>
            </a:p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(</a:t>
              </a:r>
              <a:r>
                <a:rPr kumimoji="1" lang="ko-KR" altLang="en-US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로그 서버</a:t>
              </a:r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)</a:t>
              </a:r>
              <a:endParaRPr kumimoji="1" lang="en-US" altLang="ko-KR" sz="7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  <a:p>
              <a:pPr algn="ctr"/>
              <a:endParaRPr kumimoji="1" lang="ko-KR" altLang="en-US" sz="7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  <p:pic>
          <p:nvPicPr>
            <p:cNvPr id="814" name="그림 813">
              <a:extLst>
                <a:ext uri="{FF2B5EF4-FFF2-40B4-BE49-F238E27FC236}">
                  <a16:creationId xmlns:a16="http://schemas.microsoft.com/office/drawing/2014/main" id="{3A063B9C-7C2B-0A42-8205-60F7047DC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7906566" y="5926673"/>
              <a:ext cx="180000" cy="180000"/>
            </a:xfrm>
            <a:prstGeom prst="rect">
              <a:avLst/>
            </a:prstGeom>
          </p:spPr>
        </p:pic>
      </p:grpSp>
      <p:grpSp>
        <p:nvGrpSpPr>
          <p:cNvPr id="258" name="그룹 257"/>
          <p:cNvGrpSpPr/>
          <p:nvPr/>
        </p:nvGrpSpPr>
        <p:grpSpPr>
          <a:xfrm>
            <a:off x="5860758" y="1894251"/>
            <a:ext cx="700833" cy="453916"/>
            <a:chOff x="1858223" y="5996854"/>
            <a:chExt cx="700833" cy="453916"/>
          </a:xfrm>
        </p:grpSpPr>
        <p:pic>
          <p:nvPicPr>
            <p:cNvPr id="815" name="그림 814">
              <a:extLst>
                <a:ext uri="{FF2B5EF4-FFF2-40B4-BE49-F238E27FC236}">
                  <a16:creationId xmlns:a16="http://schemas.microsoft.com/office/drawing/2014/main" id="{3A063B9C-7C2B-0A42-8205-60F7047DC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2117908" y="5996854"/>
              <a:ext cx="180000" cy="180000"/>
            </a:xfrm>
            <a:prstGeom prst="rect">
              <a:avLst/>
            </a:prstGeom>
          </p:spPr>
        </p:pic>
        <p:sp>
          <p:nvSpPr>
            <p:cNvPr id="816" name="TextBox 815">
              <a:extLst>
                <a:ext uri="{FF2B5EF4-FFF2-40B4-BE49-F238E27FC236}">
                  <a16:creationId xmlns:a16="http://schemas.microsoft.com/office/drawing/2014/main" id="{C505DE0B-8B1D-5947-8FAE-922DC2AD236D}"/>
                </a:ext>
              </a:extLst>
            </p:cNvPr>
            <p:cNvSpPr txBox="1"/>
            <p:nvPr/>
          </p:nvSpPr>
          <p:spPr>
            <a:xfrm>
              <a:off x="1858223" y="6142993"/>
              <a:ext cx="7008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" dirty="0">
                  <a:solidFill>
                    <a:srgbClr val="222222"/>
                  </a:solidFill>
                  <a:ea typeface="NanumGothic" panose="020D0604000000000000" pitchFamily="34" charset="-127"/>
                </a:rPr>
                <a:t>Log &amp; Crash</a:t>
              </a:r>
            </a:p>
            <a:p>
              <a:pPr algn="ctr"/>
              <a:r>
                <a:rPr kumimoji="1" lang="en-US" altLang="ko-KR" sz="700" dirty="0">
                  <a:solidFill>
                    <a:srgbClr val="222222"/>
                  </a:solidFill>
                  <a:ea typeface="NanumGothic" panose="020D0604000000000000" pitchFamily="34" charset="-127"/>
                </a:rPr>
                <a:t>Search</a:t>
              </a:r>
              <a:endParaRPr kumimoji="1" lang="ko-KR" altLang="en-US" sz="7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sp>
        <p:nvSpPr>
          <p:cNvPr id="820" name="직사각형 819"/>
          <p:cNvSpPr/>
          <p:nvPr/>
        </p:nvSpPr>
        <p:spPr>
          <a:xfrm>
            <a:off x="9852050" y="5953143"/>
            <a:ext cx="2102843" cy="501665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9" name="그룹 258"/>
          <p:cNvGrpSpPr/>
          <p:nvPr/>
        </p:nvGrpSpPr>
        <p:grpSpPr>
          <a:xfrm>
            <a:off x="4972111" y="6010935"/>
            <a:ext cx="1332454" cy="501665"/>
            <a:chOff x="7652938" y="5947188"/>
            <a:chExt cx="1332454" cy="501665"/>
          </a:xfrm>
        </p:grpSpPr>
        <p:grpSp>
          <p:nvGrpSpPr>
            <p:cNvPr id="418" name="그룹 417">
              <a:extLst>
                <a:ext uri="{FF2B5EF4-FFF2-40B4-BE49-F238E27FC236}">
                  <a16:creationId xmlns:a16="http://schemas.microsoft.com/office/drawing/2014/main" id="{D3238C08-862B-4F64-B241-A294FBD7A118}"/>
                </a:ext>
              </a:extLst>
            </p:cNvPr>
            <p:cNvGrpSpPr/>
            <p:nvPr/>
          </p:nvGrpSpPr>
          <p:grpSpPr>
            <a:xfrm>
              <a:off x="7698070" y="5990955"/>
              <a:ext cx="662361" cy="455037"/>
              <a:chOff x="6902510" y="3843155"/>
              <a:chExt cx="690771" cy="564151"/>
            </a:xfrm>
          </p:grpSpPr>
          <p:pic>
            <p:nvPicPr>
              <p:cNvPr id="419" name="그림 418">
                <a:extLst>
                  <a:ext uri="{FF2B5EF4-FFF2-40B4-BE49-F238E27FC236}">
                    <a16:creationId xmlns:a16="http://schemas.microsoft.com/office/drawing/2014/main" id="{8A248FF8-063E-49BC-A165-8CE73407D6F2}"/>
                  </a:ext>
                </a:extLst>
              </p:cNvPr>
              <p:cNvPicPr>
                <a:picLocks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58656" y="3843155"/>
                <a:ext cx="187721" cy="223162"/>
              </a:xfrm>
              <a:prstGeom prst="rect">
                <a:avLst/>
              </a:prstGeom>
            </p:spPr>
          </p:pic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ECBD2084-63C1-4691-88A7-C23DAC163B87}"/>
                  </a:ext>
                </a:extLst>
              </p:cNvPr>
              <p:cNvSpPr txBox="1"/>
              <p:nvPr/>
            </p:nvSpPr>
            <p:spPr>
              <a:xfrm>
                <a:off x="6902510" y="4025727"/>
                <a:ext cx="690771" cy="381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700" dirty="0" err="1" smtClean="0">
                    <a:solidFill>
                      <a:srgbClr val="222222"/>
                    </a:solidFill>
                    <a:ea typeface="NanumGothic" panose="020D0604000000000000" pitchFamily="34" charset="-127"/>
                  </a:rPr>
                  <a:t>Ahnlab</a:t>
                </a:r>
                <a:r>
                  <a:rPr kumimoji="1" lang="en-US" altLang="ko-KR" sz="700" dirty="0" smtClean="0">
                    <a:solidFill>
                      <a:srgbClr val="222222"/>
                    </a:solidFill>
                    <a:ea typeface="NanumGothic" panose="020D0604000000000000" pitchFamily="34" charset="-127"/>
                  </a:rPr>
                  <a:t> CPP</a:t>
                </a:r>
              </a:p>
              <a:p>
                <a:pPr algn="ctr"/>
                <a:r>
                  <a:rPr kumimoji="1" lang="en-US" altLang="ko-KR" sz="700" dirty="0" smtClean="0">
                    <a:solidFill>
                      <a:srgbClr val="222222"/>
                    </a:solidFill>
                    <a:ea typeface="NanumGothic" panose="020D0604000000000000" pitchFamily="34" charset="-127"/>
                  </a:rPr>
                  <a:t>(</a:t>
                </a:r>
                <a:r>
                  <a:rPr kumimoji="1" lang="ko-KR" altLang="en-US" sz="700" dirty="0" smtClean="0">
                    <a:solidFill>
                      <a:srgbClr val="222222"/>
                    </a:solidFill>
                    <a:ea typeface="NanumGothic" panose="020D0604000000000000" pitchFamily="34" charset="-127"/>
                  </a:rPr>
                  <a:t>서버 백신</a:t>
                </a:r>
                <a:r>
                  <a:rPr kumimoji="1" lang="en-US" altLang="ko-KR" sz="700" dirty="0" smtClean="0">
                    <a:solidFill>
                      <a:srgbClr val="222222"/>
                    </a:solidFill>
                    <a:ea typeface="NanumGothic" panose="020D0604000000000000" pitchFamily="34" charset="-127"/>
                  </a:rPr>
                  <a:t>)</a:t>
                </a:r>
                <a:endParaRPr kumimoji="1" lang="ko-KR" altLang="en-US" sz="700" dirty="0">
                  <a:solidFill>
                    <a:srgbClr val="222222"/>
                  </a:solidFill>
                  <a:ea typeface="NanumGothic" panose="020D0604000000000000" pitchFamily="34" charset="-127"/>
                </a:endParaRPr>
              </a:p>
            </p:txBody>
          </p:sp>
        </p:grpSp>
        <p:grpSp>
          <p:nvGrpSpPr>
            <p:cNvPr id="421" name="그룹 420">
              <a:extLst>
                <a:ext uri="{FF2B5EF4-FFF2-40B4-BE49-F238E27FC236}">
                  <a16:creationId xmlns:a16="http://schemas.microsoft.com/office/drawing/2014/main" id="{D3238C08-862B-4F64-B241-A294FBD7A118}"/>
                </a:ext>
              </a:extLst>
            </p:cNvPr>
            <p:cNvGrpSpPr/>
            <p:nvPr/>
          </p:nvGrpSpPr>
          <p:grpSpPr>
            <a:xfrm>
              <a:off x="8334845" y="5988829"/>
              <a:ext cx="630302" cy="458045"/>
              <a:chOff x="6952576" y="3897652"/>
              <a:chExt cx="657338" cy="567880"/>
            </a:xfrm>
          </p:grpSpPr>
          <p:pic>
            <p:nvPicPr>
              <p:cNvPr id="422" name="그림 421">
                <a:extLst>
                  <a:ext uri="{FF2B5EF4-FFF2-40B4-BE49-F238E27FC236}">
                    <a16:creationId xmlns:a16="http://schemas.microsoft.com/office/drawing/2014/main" id="{8A248FF8-063E-49BC-A165-8CE73407D6F2}"/>
                  </a:ext>
                </a:extLst>
              </p:cNvPr>
              <p:cNvPicPr>
                <a:picLocks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98599" y="3897652"/>
                <a:ext cx="187721" cy="223162"/>
              </a:xfrm>
              <a:prstGeom prst="rect">
                <a:avLst/>
              </a:prstGeom>
            </p:spPr>
          </p:pic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ECBD2084-63C1-4691-88A7-C23DAC163B87}"/>
                  </a:ext>
                </a:extLst>
              </p:cNvPr>
              <p:cNvSpPr txBox="1"/>
              <p:nvPr/>
            </p:nvSpPr>
            <p:spPr>
              <a:xfrm>
                <a:off x="6952576" y="4083953"/>
                <a:ext cx="657338" cy="381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700" dirty="0" smtClean="0">
                    <a:solidFill>
                      <a:srgbClr val="222222"/>
                    </a:solidFill>
                    <a:ea typeface="NanumGothic" panose="020D0604000000000000" pitchFamily="34" charset="-127"/>
                  </a:rPr>
                  <a:t>Acronis</a:t>
                </a:r>
              </a:p>
              <a:p>
                <a:pPr algn="ctr"/>
                <a:r>
                  <a:rPr kumimoji="1" lang="en-US" altLang="ko-KR" sz="700" dirty="0" smtClean="0">
                    <a:solidFill>
                      <a:srgbClr val="222222"/>
                    </a:solidFill>
                    <a:ea typeface="NanumGothic" panose="020D0604000000000000" pitchFamily="34" charset="-127"/>
                  </a:rPr>
                  <a:t>(</a:t>
                </a:r>
                <a:r>
                  <a:rPr kumimoji="1" lang="ko-KR" altLang="en-US" sz="700" dirty="0" smtClean="0">
                    <a:solidFill>
                      <a:srgbClr val="222222"/>
                    </a:solidFill>
                    <a:ea typeface="NanumGothic" panose="020D0604000000000000" pitchFamily="34" charset="-127"/>
                  </a:rPr>
                  <a:t>백업 서버</a:t>
                </a:r>
                <a:r>
                  <a:rPr kumimoji="1" lang="en-US" altLang="ko-KR" sz="700" dirty="0" smtClean="0">
                    <a:solidFill>
                      <a:srgbClr val="222222"/>
                    </a:solidFill>
                    <a:ea typeface="NanumGothic" panose="020D0604000000000000" pitchFamily="34" charset="-127"/>
                  </a:rPr>
                  <a:t>)</a:t>
                </a:r>
                <a:endParaRPr kumimoji="1" lang="ko-KR" altLang="en-US" sz="700" dirty="0">
                  <a:solidFill>
                    <a:srgbClr val="222222"/>
                  </a:solidFill>
                  <a:ea typeface="NanumGothic" panose="020D0604000000000000" pitchFamily="34" charset="-127"/>
                </a:endParaRPr>
              </a:p>
            </p:txBody>
          </p:sp>
        </p:grpSp>
        <p:sp>
          <p:nvSpPr>
            <p:cNvPr id="821" name="직사각형 820"/>
            <p:cNvSpPr/>
            <p:nvPr/>
          </p:nvSpPr>
          <p:spPr>
            <a:xfrm>
              <a:off x="7652938" y="5947188"/>
              <a:ext cx="1332454" cy="501665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61" name="꺾인 연결선 260"/>
          <p:cNvCxnSpPr>
            <a:stCxn id="315" idx="2"/>
            <a:endCxn id="820" idx="1"/>
          </p:cNvCxnSpPr>
          <p:nvPr/>
        </p:nvCxnSpPr>
        <p:spPr>
          <a:xfrm rot="16200000" flipH="1">
            <a:off x="5793741" y="2145666"/>
            <a:ext cx="366649" cy="7749970"/>
          </a:xfrm>
          <a:prstGeom prst="bentConnector2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꺾인 연결선 262"/>
          <p:cNvCxnSpPr>
            <a:endCxn id="821" idx="1"/>
          </p:cNvCxnSpPr>
          <p:nvPr/>
        </p:nvCxnSpPr>
        <p:spPr>
          <a:xfrm>
            <a:off x="2099764" y="5844446"/>
            <a:ext cx="2872347" cy="417322"/>
          </a:xfrm>
          <a:prstGeom prst="bentConnector3">
            <a:avLst>
              <a:gd name="adj1" fmla="val 258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꺾인 연결선 266"/>
          <p:cNvCxnSpPr>
            <a:stCxn id="390" idx="2"/>
            <a:endCxn id="821" idx="0"/>
          </p:cNvCxnSpPr>
          <p:nvPr/>
        </p:nvCxnSpPr>
        <p:spPr>
          <a:xfrm rot="16200000" flipH="1">
            <a:off x="5314909" y="5687505"/>
            <a:ext cx="244509" cy="402349"/>
          </a:xfrm>
          <a:prstGeom prst="bentConnector3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꺾인 연결선 268"/>
          <p:cNvCxnSpPr>
            <a:stCxn id="390" idx="3"/>
            <a:endCxn id="820" idx="1"/>
          </p:cNvCxnSpPr>
          <p:nvPr/>
        </p:nvCxnSpPr>
        <p:spPr>
          <a:xfrm>
            <a:off x="7580806" y="4106918"/>
            <a:ext cx="2271244" cy="209705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꺾인 연결선 273"/>
          <p:cNvCxnSpPr>
            <a:stCxn id="163" idx="2"/>
            <a:endCxn id="820" idx="0"/>
          </p:cNvCxnSpPr>
          <p:nvPr/>
        </p:nvCxnSpPr>
        <p:spPr>
          <a:xfrm rot="16200000" flipH="1">
            <a:off x="10666960" y="5716631"/>
            <a:ext cx="136262" cy="336762"/>
          </a:xfrm>
          <a:prstGeom prst="bentConnector3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꺾인 연결선 275"/>
          <p:cNvCxnSpPr>
            <a:stCxn id="163" idx="1"/>
            <a:endCxn id="821" idx="3"/>
          </p:cNvCxnSpPr>
          <p:nvPr/>
        </p:nvCxnSpPr>
        <p:spPr>
          <a:xfrm rot="10800000" flipV="1">
            <a:off x="6304565" y="4080476"/>
            <a:ext cx="2969570" cy="2181292"/>
          </a:xfrm>
          <a:prstGeom prst="bentConnector3">
            <a:avLst>
              <a:gd name="adj1" fmla="val 4881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꺾인 연결선 285"/>
          <p:cNvCxnSpPr>
            <a:stCxn id="671" idx="3"/>
            <a:endCxn id="820" idx="3"/>
          </p:cNvCxnSpPr>
          <p:nvPr/>
        </p:nvCxnSpPr>
        <p:spPr>
          <a:xfrm>
            <a:off x="11552162" y="1834209"/>
            <a:ext cx="402731" cy="4369767"/>
          </a:xfrm>
          <a:prstGeom prst="bentConnector3">
            <a:avLst>
              <a:gd name="adj1" fmla="val 156762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화살표 연결선 288"/>
          <p:cNvCxnSpPr/>
          <p:nvPr/>
        </p:nvCxnSpPr>
        <p:spPr>
          <a:xfrm>
            <a:off x="11327502" y="1218432"/>
            <a:ext cx="0" cy="29953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화살표 연결선 293"/>
          <p:cNvCxnSpPr/>
          <p:nvPr/>
        </p:nvCxnSpPr>
        <p:spPr>
          <a:xfrm flipH="1">
            <a:off x="10715665" y="979665"/>
            <a:ext cx="258144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/>
          <p:cNvCxnSpPr/>
          <p:nvPr/>
        </p:nvCxnSpPr>
        <p:spPr>
          <a:xfrm>
            <a:off x="10184528" y="1303537"/>
            <a:ext cx="0" cy="24443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8334240" y="3614104"/>
            <a:ext cx="535723" cy="455794"/>
            <a:chOff x="8291820" y="3488978"/>
            <a:chExt cx="535723" cy="455794"/>
          </a:xfrm>
        </p:grpSpPr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5F28D86D-BD1E-4D80-BDD2-07845E5153E4}"/>
                </a:ext>
              </a:extLst>
            </p:cNvPr>
            <p:cNvSpPr txBox="1"/>
            <p:nvPr/>
          </p:nvSpPr>
          <p:spPr>
            <a:xfrm>
              <a:off x="8291820" y="3636995"/>
              <a:ext cx="5357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" dirty="0">
                  <a:solidFill>
                    <a:srgbClr val="222222"/>
                  </a:solidFill>
                  <a:ea typeface="NanumGothic" panose="020D0604000000000000" pitchFamily="34" charset="-127"/>
                </a:rPr>
                <a:t>DB </a:t>
              </a:r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Main</a:t>
              </a:r>
            </a:p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(RW)</a:t>
              </a:r>
              <a:endParaRPr kumimoji="1" lang="ko-KR" altLang="en-US" sz="7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  <p:pic>
          <p:nvPicPr>
            <p:cNvPr id="822" name="그림 821">
              <a:extLst>
                <a:ext uri="{FF2B5EF4-FFF2-40B4-BE49-F238E27FC236}">
                  <a16:creationId xmlns:a16="http://schemas.microsoft.com/office/drawing/2014/main" id="{95849FFE-E1A5-E140-9250-085A181E4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8473560" y="3488978"/>
              <a:ext cx="180000" cy="180000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8333502" y="4097706"/>
            <a:ext cx="542136" cy="468166"/>
            <a:chOff x="8333502" y="4097706"/>
            <a:chExt cx="542136" cy="468166"/>
          </a:xfrm>
        </p:grpSpPr>
        <p:sp>
          <p:nvSpPr>
            <p:cNvPr id="735" name="TextBox 734">
              <a:extLst>
                <a:ext uri="{FF2B5EF4-FFF2-40B4-BE49-F238E27FC236}">
                  <a16:creationId xmlns:a16="http://schemas.microsoft.com/office/drawing/2014/main" id="{5F28D86D-BD1E-4D80-BDD2-07845E5153E4}"/>
                </a:ext>
              </a:extLst>
            </p:cNvPr>
            <p:cNvSpPr txBox="1"/>
            <p:nvPr/>
          </p:nvSpPr>
          <p:spPr>
            <a:xfrm>
              <a:off x="8333502" y="4258095"/>
              <a:ext cx="542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" dirty="0">
                  <a:solidFill>
                    <a:srgbClr val="222222"/>
                  </a:solidFill>
                  <a:ea typeface="NanumGothic" panose="020D0604000000000000" pitchFamily="34" charset="-127"/>
                </a:rPr>
                <a:t>DB </a:t>
              </a:r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Slave</a:t>
              </a:r>
            </a:p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(RO)</a:t>
              </a:r>
              <a:endParaRPr kumimoji="1" lang="ko-KR" altLang="en-US" sz="7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  <p:pic>
          <p:nvPicPr>
            <p:cNvPr id="823" name="그림 822">
              <a:extLst>
                <a:ext uri="{FF2B5EF4-FFF2-40B4-BE49-F238E27FC236}">
                  <a16:creationId xmlns:a16="http://schemas.microsoft.com/office/drawing/2014/main" id="{95849FFE-E1A5-E140-9250-085A181E4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8511689" y="4097706"/>
              <a:ext cx="180000" cy="180000"/>
            </a:xfrm>
            <a:prstGeom prst="rect">
              <a:avLst/>
            </a:prstGeom>
          </p:spPr>
        </p:pic>
      </p:grpSp>
      <p:pic>
        <p:nvPicPr>
          <p:cNvPr id="824" name="그림 823">
            <a:extLst>
              <a:ext uri="{FF2B5EF4-FFF2-40B4-BE49-F238E27FC236}">
                <a16:creationId xmlns:a16="http://schemas.microsoft.com/office/drawing/2014/main" id="{95849FFE-E1A5-E140-9250-085A181E47EE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1291046" y="3541702"/>
            <a:ext cx="180000" cy="180000"/>
          </a:xfrm>
          <a:prstGeom prst="rect">
            <a:avLst/>
          </a:prstGeom>
        </p:spPr>
      </p:pic>
      <p:sp>
        <p:nvSpPr>
          <p:cNvPr id="303" name="TextBox 302"/>
          <p:cNvSpPr txBox="1"/>
          <p:nvPr/>
        </p:nvSpPr>
        <p:spPr>
          <a:xfrm>
            <a:off x="9852050" y="1563291"/>
            <a:ext cx="678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 smtClean="0"/>
              <a:t>NHN Cloud</a:t>
            </a:r>
          </a:p>
          <a:p>
            <a:pPr algn="ctr"/>
            <a:r>
              <a:rPr lang="en-US" altLang="ko-KR" sz="700" b="1" dirty="0" smtClean="0"/>
              <a:t>Console</a:t>
            </a:r>
            <a:endParaRPr lang="ko-KR" altLang="en-US" sz="700" b="1" dirty="0"/>
          </a:p>
        </p:txBody>
      </p:sp>
      <p:sp>
        <p:nvSpPr>
          <p:cNvPr id="825" name="직사각형 824"/>
          <p:cNvSpPr/>
          <p:nvPr/>
        </p:nvSpPr>
        <p:spPr>
          <a:xfrm>
            <a:off x="11002583" y="444943"/>
            <a:ext cx="979089" cy="687921"/>
          </a:xfrm>
          <a:prstGeom prst="rect">
            <a:avLst/>
          </a:prstGeom>
          <a:noFill/>
          <a:ln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TextBox 317"/>
          <p:cNvSpPr txBox="1"/>
          <p:nvPr/>
        </p:nvSpPr>
        <p:spPr>
          <a:xfrm>
            <a:off x="10918416" y="272301"/>
            <a:ext cx="4090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office</a:t>
            </a:r>
            <a:endParaRPr lang="ko-KR" altLang="en-US" sz="700" dirty="0"/>
          </a:p>
        </p:txBody>
      </p:sp>
      <p:sp>
        <p:nvSpPr>
          <p:cNvPr id="826" name="TextBox 825"/>
          <p:cNvSpPr txBox="1"/>
          <p:nvPr/>
        </p:nvSpPr>
        <p:spPr>
          <a:xfrm>
            <a:off x="11454292" y="502893"/>
            <a:ext cx="55015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/>
              <a:t>방화벽</a:t>
            </a:r>
            <a:endParaRPr lang="en-US" altLang="ko-KR" sz="700" dirty="0" smtClean="0"/>
          </a:p>
          <a:p>
            <a:r>
              <a:rPr lang="en-US" altLang="ko-KR" sz="700" dirty="0" smtClean="0"/>
              <a:t>DLP</a:t>
            </a:r>
          </a:p>
          <a:p>
            <a:r>
              <a:rPr lang="en-US" altLang="ko-KR" sz="700" dirty="0" err="1" smtClean="0"/>
              <a:t>AntiVirus</a:t>
            </a:r>
            <a:endParaRPr lang="en-US" altLang="ko-KR" sz="700" dirty="0" smtClean="0"/>
          </a:p>
          <a:p>
            <a:r>
              <a:rPr lang="ko-KR" altLang="en-US" sz="700" dirty="0" err="1" smtClean="0"/>
              <a:t>매체제어</a:t>
            </a:r>
            <a:endParaRPr lang="en-US" altLang="ko-KR" sz="700" dirty="0" smtClean="0"/>
          </a:p>
          <a:p>
            <a:r>
              <a:rPr lang="en-US" altLang="ko-KR" sz="700" dirty="0" smtClean="0"/>
              <a:t>SSLVPN</a:t>
            </a:r>
            <a:endParaRPr lang="ko-KR" altLang="en-US" sz="700" dirty="0"/>
          </a:p>
        </p:txBody>
      </p:sp>
      <p:grpSp>
        <p:nvGrpSpPr>
          <p:cNvPr id="354" name="그룹 353"/>
          <p:cNvGrpSpPr/>
          <p:nvPr/>
        </p:nvGrpSpPr>
        <p:grpSpPr>
          <a:xfrm>
            <a:off x="7554314" y="1592153"/>
            <a:ext cx="388247" cy="354202"/>
            <a:chOff x="5769920" y="1154986"/>
            <a:chExt cx="388247" cy="354202"/>
          </a:xfrm>
        </p:grpSpPr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8641F54B-C25E-2251-C96A-20F48ABAA6AB}"/>
                </a:ext>
              </a:extLst>
            </p:cNvPr>
            <p:cNvSpPr txBox="1"/>
            <p:nvPr/>
          </p:nvSpPr>
          <p:spPr>
            <a:xfrm>
              <a:off x="5769920" y="1309133"/>
              <a:ext cx="38824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IPsec</a:t>
              </a:r>
              <a:endParaRPr kumimoji="1" lang="en-US" altLang="ko-KR" sz="7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  <p:pic>
          <p:nvPicPr>
            <p:cNvPr id="356" name="그래픽 127">
              <a:extLst>
                <a:ext uri="{FF2B5EF4-FFF2-40B4-BE49-F238E27FC236}">
                  <a16:creationId xmlns:a16="http://schemas.microsoft.com/office/drawing/2014/main" id="{175C9A82-4D20-30D8-14FB-D7AFBE9F1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=""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5863510" y="1154986"/>
              <a:ext cx="180000" cy="180000"/>
            </a:xfrm>
            <a:prstGeom prst="rect">
              <a:avLst/>
            </a:prstGeom>
          </p:spPr>
        </p:pic>
      </p:grpSp>
      <p:cxnSp>
        <p:nvCxnSpPr>
          <p:cNvPr id="242" name="꺾인 연결선 241"/>
          <p:cNvCxnSpPr>
            <a:stCxn id="792" idx="0"/>
            <a:endCxn id="667" idx="2"/>
          </p:cNvCxnSpPr>
          <p:nvPr/>
        </p:nvCxnSpPr>
        <p:spPr>
          <a:xfrm rot="16200000" flipV="1">
            <a:off x="8499316" y="-504726"/>
            <a:ext cx="1150423" cy="491334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44"/>
          <p:cNvGrpSpPr/>
          <p:nvPr/>
        </p:nvGrpSpPr>
        <p:grpSpPr>
          <a:xfrm>
            <a:off x="6421448" y="1586020"/>
            <a:ext cx="388247" cy="354202"/>
            <a:chOff x="5769920" y="1154986"/>
            <a:chExt cx="388247" cy="354202"/>
          </a:xfrm>
        </p:grpSpPr>
        <p:sp>
          <p:nvSpPr>
            <p:cNvPr id="668" name="TextBox 667">
              <a:extLst>
                <a:ext uri="{FF2B5EF4-FFF2-40B4-BE49-F238E27FC236}">
                  <a16:creationId xmlns:a16="http://schemas.microsoft.com/office/drawing/2014/main" id="{8641F54B-C25E-2251-C96A-20F48ABAA6AB}"/>
                </a:ext>
              </a:extLst>
            </p:cNvPr>
            <p:cNvSpPr txBox="1"/>
            <p:nvPr/>
          </p:nvSpPr>
          <p:spPr>
            <a:xfrm>
              <a:off x="5769920" y="1309133"/>
              <a:ext cx="38824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IPsec</a:t>
              </a:r>
              <a:endParaRPr kumimoji="1" lang="en-US" altLang="ko-KR" sz="7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  <p:pic>
          <p:nvPicPr>
            <p:cNvPr id="669" name="그래픽 127">
              <a:extLst>
                <a:ext uri="{FF2B5EF4-FFF2-40B4-BE49-F238E27FC236}">
                  <a16:creationId xmlns:a16="http://schemas.microsoft.com/office/drawing/2014/main" id="{175C9A82-4D20-30D8-14FB-D7AFBE9F1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=""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5863510" y="1154986"/>
              <a:ext cx="180000" cy="180000"/>
            </a:xfrm>
            <a:prstGeom prst="rect">
              <a:avLst/>
            </a:prstGeom>
          </p:spPr>
        </p:pic>
      </p:grpSp>
      <p:grpSp>
        <p:nvGrpSpPr>
          <p:cNvPr id="573" name="그룹 572"/>
          <p:cNvGrpSpPr/>
          <p:nvPr/>
        </p:nvGrpSpPr>
        <p:grpSpPr>
          <a:xfrm>
            <a:off x="2919256" y="3218410"/>
            <a:ext cx="829073" cy="361185"/>
            <a:chOff x="5559818" y="1818387"/>
            <a:chExt cx="829073" cy="361185"/>
          </a:xfrm>
        </p:grpSpPr>
        <p:pic>
          <p:nvPicPr>
            <p:cNvPr id="574" name="그림 573">
              <a:extLst>
                <a:ext uri="{FF2B5EF4-FFF2-40B4-BE49-F238E27FC236}">
                  <a16:creationId xmlns:a16="http://schemas.microsoft.com/office/drawing/2014/main" id="{38274163-3DF6-8DDA-D259-72E3C13C7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5910193" y="1818387"/>
              <a:ext cx="180000" cy="180000"/>
            </a:xfrm>
            <a:prstGeom prst="rect">
              <a:avLst/>
            </a:prstGeom>
          </p:spPr>
        </p:pic>
        <p:sp>
          <p:nvSpPr>
            <p:cNvPr id="575" name="TextBox 574">
              <a:extLst>
                <a:ext uri="{FF2B5EF4-FFF2-40B4-BE49-F238E27FC236}">
                  <a16:creationId xmlns:a16="http://schemas.microsoft.com/office/drawing/2014/main" id="{1A7420F0-F6A8-705F-3838-0EAAE4BFC66C}"/>
                </a:ext>
              </a:extLst>
            </p:cNvPr>
            <p:cNvSpPr txBox="1"/>
            <p:nvPr/>
          </p:nvSpPr>
          <p:spPr>
            <a:xfrm>
              <a:off x="5559818" y="1979517"/>
              <a:ext cx="82907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" dirty="0">
                  <a:solidFill>
                    <a:srgbClr val="222222"/>
                  </a:solidFill>
                  <a:ea typeface="NanumGothic" panose="020D0604000000000000" pitchFamily="34" charset="-127"/>
                </a:rPr>
                <a:t>Security Groups</a:t>
              </a:r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1655798" y="1582647"/>
            <a:ext cx="850220" cy="421960"/>
            <a:chOff x="1655798" y="1582647"/>
            <a:chExt cx="850220" cy="421960"/>
          </a:xfrm>
        </p:grpSpPr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31E46BA5-D6FB-404D-AAF2-D0DB5CD1667C}"/>
                </a:ext>
              </a:extLst>
            </p:cNvPr>
            <p:cNvSpPr txBox="1"/>
            <p:nvPr/>
          </p:nvSpPr>
          <p:spPr>
            <a:xfrm>
              <a:off x="1655798" y="1773775"/>
              <a:ext cx="8502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900" dirty="0">
                  <a:solidFill>
                    <a:srgbClr val="222222"/>
                  </a:solidFill>
                  <a:ea typeface="NanumGothic" panose="020D0604000000000000" pitchFamily="34" charset="-127"/>
                </a:rPr>
                <a:t> </a:t>
              </a:r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UTM</a:t>
              </a:r>
              <a:endParaRPr kumimoji="1" lang="en-US" altLang="ko-KR" sz="7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  <p:pic>
          <p:nvPicPr>
            <p:cNvPr id="648" name="그림 647">
              <a:extLst>
                <a:ext uri="{FF2B5EF4-FFF2-40B4-BE49-F238E27FC236}">
                  <a16:creationId xmlns:a16="http://schemas.microsoft.com/office/drawing/2014/main" id="{E3FE4966-5DC0-C74E-869C-AC73672D7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1972953" y="1582647"/>
              <a:ext cx="252000" cy="252000"/>
            </a:xfrm>
            <a:prstGeom prst="rect">
              <a:avLst/>
            </a:prstGeom>
          </p:spPr>
        </p:pic>
      </p:grpSp>
      <p:sp>
        <p:nvSpPr>
          <p:cNvPr id="379" name="직사각형 378"/>
          <p:cNvSpPr/>
          <p:nvPr/>
        </p:nvSpPr>
        <p:spPr>
          <a:xfrm>
            <a:off x="7039820" y="3272827"/>
            <a:ext cx="472073" cy="63647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1" name="그룹 150"/>
          <p:cNvGrpSpPr/>
          <p:nvPr/>
        </p:nvGrpSpPr>
        <p:grpSpPr>
          <a:xfrm>
            <a:off x="6915346" y="3429435"/>
            <a:ext cx="717661" cy="348413"/>
            <a:chOff x="5901168" y="4714207"/>
            <a:chExt cx="717661" cy="348413"/>
          </a:xfrm>
        </p:grpSpPr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A0B8FDC0-B7F6-460B-94ED-3B7FBDED74E3}"/>
                </a:ext>
              </a:extLst>
            </p:cNvPr>
            <p:cNvSpPr txBox="1"/>
            <p:nvPr/>
          </p:nvSpPr>
          <p:spPr>
            <a:xfrm>
              <a:off x="5901168" y="4862565"/>
              <a:ext cx="71766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ProxySQL1</a:t>
              </a:r>
            </a:p>
          </p:txBody>
        </p:sp>
        <p:pic>
          <p:nvPicPr>
            <p:cNvPr id="405" name="그림 404">
              <a:extLst>
                <a:ext uri="{FF2B5EF4-FFF2-40B4-BE49-F238E27FC236}">
                  <a16:creationId xmlns:a16="http://schemas.microsoft.com/office/drawing/2014/main" id="{0C890095-EB15-DC4C-9C5D-26A1054DEA8A}"/>
                </a:ext>
              </a:extLst>
            </p:cNvPr>
            <p:cNvPicPr>
              <a:picLocks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6201737" y="4714207"/>
              <a:ext cx="180000" cy="180000"/>
            </a:xfrm>
            <a:prstGeom prst="rect">
              <a:avLst/>
            </a:prstGeom>
          </p:spPr>
        </p:pic>
      </p:grpSp>
      <p:cxnSp>
        <p:nvCxnSpPr>
          <p:cNvPr id="23" name="직선 화살표 연결선 22"/>
          <p:cNvCxnSpPr/>
          <p:nvPr/>
        </p:nvCxnSpPr>
        <p:spPr>
          <a:xfrm>
            <a:off x="7602530" y="3598956"/>
            <a:ext cx="6791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1" name="그림 350">
            <a:extLst>
              <a:ext uri="{FF2B5EF4-FFF2-40B4-BE49-F238E27FC236}">
                <a16:creationId xmlns:a16="http://schemas.microsoft.com/office/drawing/2014/main" id="{8A248FF8-063E-49BC-A165-8CE73407D6F2}"/>
              </a:ext>
            </a:extLst>
          </p:cNvPr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1996512" y="4784919"/>
            <a:ext cx="180000" cy="180000"/>
          </a:xfrm>
          <a:prstGeom prst="rect">
            <a:avLst/>
          </a:prstGeom>
        </p:spPr>
      </p:pic>
      <p:sp>
        <p:nvSpPr>
          <p:cNvPr id="352" name="TextBox 351">
            <a:extLst>
              <a:ext uri="{FF2B5EF4-FFF2-40B4-BE49-F238E27FC236}">
                <a16:creationId xmlns:a16="http://schemas.microsoft.com/office/drawing/2014/main" id="{ECBD2084-63C1-4691-88A7-C23DAC163B87}"/>
              </a:ext>
            </a:extLst>
          </p:cNvPr>
          <p:cNvSpPr txBox="1"/>
          <p:nvPr/>
        </p:nvSpPr>
        <p:spPr>
          <a:xfrm>
            <a:off x="1684212" y="491166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dirty="0" smtClean="0">
                <a:solidFill>
                  <a:srgbClr val="222222"/>
                </a:solidFill>
                <a:ea typeface="NanumGothic" panose="020D0604000000000000" pitchFamily="34" charset="-127"/>
              </a:rPr>
              <a:t>Apache</a:t>
            </a:r>
          </a:p>
          <a:p>
            <a:pPr algn="ctr"/>
            <a:r>
              <a:rPr kumimoji="1" lang="en-US" altLang="ko-KR" sz="700" dirty="0" smtClean="0">
                <a:solidFill>
                  <a:srgbClr val="222222"/>
                </a:solidFill>
                <a:ea typeface="NanumGothic" panose="020D0604000000000000" pitchFamily="34" charset="-127"/>
              </a:rPr>
              <a:t>AJP Connector</a:t>
            </a:r>
          </a:p>
        </p:txBody>
      </p:sp>
      <p:grpSp>
        <p:nvGrpSpPr>
          <p:cNvPr id="361" name="그룹 360">
            <a:extLst>
              <a:ext uri="{FF2B5EF4-FFF2-40B4-BE49-F238E27FC236}">
                <a16:creationId xmlns:a16="http://schemas.microsoft.com/office/drawing/2014/main" id="{4E12FEDE-BECD-43B1-A613-784ABE3A5368}"/>
              </a:ext>
            </a:extLst>
          </p:cNvPr>
          <p:cNvGrpSpPr/>
          <p:nvPr/>
        </p:nvGrpSpPr>
        <p:grpSpPr>
          <a:xfrm>
            <a:off x="1829357" y="3255633"/>
            <a:ext cx="502062" cy="390618"/>
            <a:chOff x="5169785" y="2924243"/>
            <a:chExt cx="523596" cy="484284"/>
          </a:xfrm>
        </p:grpSpPr>
        <p:pic>
          <p:nvPicPr>
            <p:cNvPr id="362" name="그림 361">
              <a:extLst>
                <a:ext uri="{FF2B5EF4-FFF2-40B4-BE49-F238E27FC236}">
                  <a16:creationId xmlns:a16="http://schemas.microsoft.com/office/drawing/2014/main" id="{48434212-FC8B-4E5B-96CD-66E9659EAF54}"/>
                </a:ext>
              </a:extLst>
            </p:cNvPr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337722" y="2924243"/>
              <a:ext cx="187721" cy="223162"/>
            </a:xfrm>
            <a:prstGeom prst="rect">
              <a:avLst/>
            </a:prstGeom>
          </p:spPr>
        </p:pic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29D3B870-22E5-472A-946E-5C2CDC95388E}"/>
                </a:ext>
              </a:extLst>
            </p:cNvPr>
            <p:cNvSpPr txBox="1"/>
            <p:nvPr/>
          </p:nvSpPr>
          <p:spPr>
            <a:xfrm>
              <a:off x="5169785" y="3160501"/>
              <a:ext cx="523596" cy="248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" dirty="0" smtClean="0">
                  <a:solidFill>
                    <a:srgbClr val="222222"/>
                  </a:solidFill>
                  <a:ea typeface="NanumGothic" panose="020D0604000000000000" pitchFamily="34" charset="-127"/>
                </a:rPr>
                <a:t>WAF LB</a:t>
              </a:r>
              <a:endParaRPr kumimoji="1" lang="en-US" altLang="ko-KR" sz="700" dirty="0">
                <a:solidFill>
                  <a:srgbClr val="222222"/>
                </a:solidFill>
                <a:ea typeface="NanumGothic" panose="020D0604000000000000" pitchFamily="34" charset="-127"/>
              </a:endParaRPr>
            </a:p>
          </p:txBody>
        </p:sp>
      </p:grpSp>
      <p:cxnSp>
        <p:nvCxnSpPr>
          <p:cNvPr id="364" name="꺾인 연결선 363"/>
          <p:cNvCxnSpPr>
            <a:endCxn id="719" idx="0"/>
          </p:cNvCxnSpPr>
          <p:nvPr/>
        </p:nvCxnSpPr>
        <p:spPr>
          <a:xfrm rot="10800000" flipV="1">
            <a:off x="6116667" y="634477"/>
            <a:ext cx="4896788" cy="2128613"/>
          </a:xfrm>
          <a:prstGeom prst="bentConnector2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꺾인 연결선 364"/>
          <p:cNvCxnSpPr>
            <a:endCxn id="759" idx="0"/>
          </p:cNvCxnSpPr>
          <p:nvPr/>
        </p:nvCxnSpPr>
        <p:spPr>
          <a:xfrm rot="5400000">
            <a:off x="9850571" y="1595297"/>
            <a:ext cx="2038875" cy="274633"/>
          </a:xfrm>
          <a:prstGeom prst="bentConnector3">
            <a:avLst>
              <a:gd name="adj1" fmla="val 50000"/>
            </a:avLst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6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108298" cy="64008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개발 </a:t>
            </a:r>
            <a:r>
              <a:rPr lang="ko-KR" altLang="en-US" dirty="0" err="1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팀별</a:t>
            </a:r>
            <a:r>
              <a:rPr lang="ko-KR" altLang="en-US" dirty="0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업무 분장 </a:t>
            </a:r>
            <a:r>
              <a:rPr lang="en-US" altLang="ko-KR" dirty="0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팀장</a:t>
            </a:r>
            <a:r>
              <a:rPr lang="en-US" altLang="ko-KR" dirty="0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)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835493"/>
              </p:ext>
            </p:extLst>
          </p:nvPr>
        </p:nvGraphicFramePr>
        <p:xfrm>
          <a:off x="521207" y="1271848"/>
          <a:ext cx="11108298" cy="51592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2651">
                  <a:extLst>
                    <a:ext uri="{9D8B030D-6E8A-4147-A177-3AD203B41FA5}">
                      <a16:colId xmlns:a16="http://schemas.microsoft.com/office/drawing/2014/main" val="3820457732"/>
                    </a:ext>
                  </a:extLst>
                </a:gridCol>
                <a:gridCol w="1151047">
                  <a:extLst>
                    <a:ext uri="{9D8B030D-6E8A-4147-A177-3AD203B41FA5}">
                      <a16:colId xmlns:a16="http://schemas.microsoft.com/office/drawing/2014/main" val="2513821578"/>
                    </a:ext>
                  </a:extLst>
                </a:gridCol>
                <a:gridCol w="1317464">
                  <a:extLst>
                    <a:ext uri="{9D8B030D-6E8A-4147-A177-3AD203B41FA5}">
                      <a16:colId xmlns:a16="http://schemas.microsoft.com/office/drawing/2014/main" val="143934848"/>
                    </a:ext>
                  </a:extLst>
                </a:gridCol>
                <a:gridCol w="2981627">
                  <a:extLst>
                    <a:ext uri="{9D8B030D-6E8A-4147-A177-3AD203B41FA5}">
                      <a16:colId xmlns:a16="http://schemas.microsoft.com/office/drawing/2014/main" val="413558858"/>
                    </a:ext>
                  </a:extLst>
                </a:gridCol>
                <a:gridCol w="4465509">
                  <a:extLst>
                    <a:ext uri="{9D8B030D-6E8A-4147-A177-3AD203B41FA5}">
                      <a16:colId xmlns:a16="http://schemas.microsoft.com/office/drawing/2014/main" val="2781680484"/>
                    </a:ext>
                  </a:extLst>
                </a:gridCol>
              </a:tblGrid>
              <a:tr h="29925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effectLst/>
                        </a:rPr>
                        <a:t>본부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35" marR="4135" marT="4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35" marR="4135" marT="4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담당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35" marR="4135" marT="4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주요업무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35" marR="4135" marT="4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업무 상세내용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35" marR="4135" marT="4135" marB="0" anchor="ctr"/>
                </a:tc>
                <a:extLst>
                  <a:ext uri="{0D108BD9-81ED-4DB2-BD59-A6C34878D82A}">
                    <a16:rowId xmlns:a16="http://schemas.microsoft.com/office/drawing/2014/main" val="2790640394"/>
                  </a:ext>
                </a:extLst>
              </a:tr>
              <a:tr h="48600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IT</a:t>
                      </a:r>
                      <a:r>
                        <a:rPr lang="ko-KR" altLang="en-US" sz="1000" u="none" strike="noStrike" dirty="0">
                          <a:effectLst/>
                        </a:rPr>
                        <a:t>개발본부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35" marR="4135" marT="4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IT</a:t>
                      </a:r>
                      <a:r>
                        <a:rPr lang="ko-KR" altLang="en-US" sz="1000" u="none" strike="noStrike" dirty="0">
                          <a:effectLst/>
                        </a:rPr>
                        <a:t>개발본부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35" marR="4135" marT="4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김민규 팀장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35" marR="4135" marT="41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 - PM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 - SM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35" marR="4135" marT="41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1. </a:t>
                      </a:r>
                      <a:r>
                        <a:rPr lang="ko-KR" altLang="en-US" sz="1000" u="none" strike="noStrike" dirty="0">
                          <a:effectLst/>
                        </a:rPr>
                        <a:t>일정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관리</a:t>
                      </a:r>
                      <a:r>
                        <a:rPr lang="ko-KR" altLang="en-US" sz="1000" u="none" strike="noStrike" dirty="0">
                          <a:effectLst/>
                        </a:rPr>
                        <a:t/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   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1)</a:t>
                      </a:r>
                      <a:r>
                        <a:rPr lang="en-US" altLang="ko-KR" sz="10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00" u="none" strike="noStrike" baseline="0" dirty="0" smtClean="0">
                          <a:effectLst/>
                        </a:rPr>
                        <a:t>개발 담당자 배정</a:t>
                      </a:r>
                      <a:endParaRPr lang="en-US" altLang="ko-KR" sz="1000" u="none" strike="noStrike" baseline="0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000" u="none" strike="noStrike" baseline="0" dirty="0" smtClean="0">
                          <a:effectLst/>
                        </a:rPr>
                        <a:t>     2) </a:t>
                      </a:r>
                      <a:r>
                        <a:rPr lang="ko-KR" altLang="en-US" sz="1000" u="none" strike="noStrike" baseline="0" dirty="0" smtClean="0">
                          <a:effectLst/>
                        </a:rPr>
                        <a:t>개발 완료일 협의</a:t>
                      </a:r>
                      <a:endParaRPr lang="en-US" altLang="ko-KR" sz="1000" u="none" strike="noStrike" baseline="0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000" u="none" strike="noStrike" baseline="0" dirty="0" smtClean="0">
                          <a:effectLst/>
                        </a:rPr>
                        <a:t>     3) WBS </a:t>
                      </a:r>
                      <a:r>
                        <a:rPr lang="ko-KR" altLang="en-US" sz="1000" u="none" strike="noStrike" baseline="0" dirty="0" smtClean="0">
                          <a:effectLst/>
                        </a:rPr>
                        <a:t>작성</a:t>
                      </a:r>
                      <a:endParaRPr lang="en-US" altLang="ko-KR" sz="1000" u="none" strike="noStrike" baseline="0" dirty="0" smtClean="0">
                        <a:effectLst/>
                      </a:endParaRPr>
                    </a:p>
                    <a:p>
                      <a:pPr algn="l" fontAlgn="ctr"/>
                      <a:endParaRPr lang="en-US" altLang="ko-KR" sz="10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000" u="none" strike="noStrike" dirty="0" smtClean="0">
                          <a:effectLst/>
                        </a:rPr>
                        <a:t>  2. </a:t>
                      </a:r>
                      <a:r>
                        <a:rPr lang="ko-KR" altLang="en-US" sz="1000" u="none" strike="noStrike" dirty="0">
                          <a:effectLst/>
                        </a:rPr>
                        <a:t>서비스 품질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관리</a:t>
                      </a:r>
                      <a:endParaRPr lang="en-US" altLang="ko-KR" sz="10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000" u="none" strike="noStrike" dirty="0" smtClean="0">
                          <a:effectLst/>
                        </a:rPr>
                        <a:t>     1)</a:t>
                      </a:r>
                      <a:r>
                        <a:rPr lang="en-US" altLang="ko-KR" sz="1000" u="none" strike="noStrike" baseline="0" dirty="0" smtClean="0">
                          <a:effectLst/>
                        </a:rPr>
                        <a:t> QA </a:t>
                      </a:r>
                      <a:r>
                        <a:rPr lang="ko-KR" altLang="en-US" sz="1000" u="none" strike="noStrike" baseline="0" dirty="0" smtClean="0">
                          <a:effectLst/>
                        </a:rPr>
                        <a:t>진행 체크</a:t>
                      </a:r>
                      <a:endParaRPr lang="en-US" altLang="ko-KR" sz="1000" u="none" strike="noStrike" baseline="0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000" u="none" strike="noStrike" baseline="0" dirty="0" smtClean="0">
                          <a:effectLst/>
                        </a:rPr>
                        <a:t>     2) </a:t>
                      </a:r>
                      <a:r>
                        <a:rPr lang="ko-KR" altLang="en-US" sz="1000" u="none" strike="noStrike" baseline="0" dirty="0" smtClean="0">
                          <a:effectLst/>
                        </a:rPr>
                        <a:t>퍼포먼스 체크</a:t>
                      </a:r>
                      <a:endParaRPr lang="en-US" altLang="ko-KR" sz="1000" u="none" strike="noStrike" baseline="0" dirty="0" smtClean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/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3. </a:t>
                      </a:r>
                      <a:r>
                        <a:rPr lang="ko-KR" altLang="en-US" sz="1000" u="none" strike="noStrike" dirty="0">
                          <a:effectLst/>
                        </a:rPr>
                        <a:t>인력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관리</a:t>
                      </a:r>
                      <a:endParaRPr lang="en-US" altLang="ko-KR" sz="10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</a:rPr>
                        <a:t>    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1)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채용공고</a:t>
                      </a:r>
                      <a:endParaRPr lang="en-US" altLang="ko-KR" sz="10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000" u="none" strike="noStrike" dirty="0" smtClean="0">
                          <a:effectLst/>
                        </a:rPr>
                        <a:t>     2)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서류 및 면접 진행</a:t>
                      </a:r>
                      <a:endParaRPr lang="en-US" altLang="ko-KR" sz="10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000" u="none" strike="noStrike" dirty="0" smtClean="0">
                          <a:effectLst/>
                        </a:rPr>
                        <a:t>     3)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인사평가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(KPI)</a:t>
                      </a:r>
                    </a:p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/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 smtClean="0">
                          <a:effectLst/>
                        </a:rPr>
                        <a:t> 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4. </a:t>
                      </a:r>
                      <a:r>
                        <a:rPr lang="ko-KR" altLang="en-US" sz="1000" u="none" strike="noStrike" dirty="0">
                          <a:effectLst/>
                        </a:rPr>
                        <a:t>시스템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설계</a:t>
                      </a:r>
                      <a:endParaRPr lang="en-US" altLang="ko-KR" sz="10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000" u="none" strike="noStrike" dirty="0" smtClean="0">
                          <a:effectLst/>
                        </a:rPr>
                        <a:t>     1) DB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설계</a:t>
                      </a:r>
                      <a:endParaRPr lang="en-US" altLang="ko-KR" sz="10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</a:rPr>
                        <a:t>    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2)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프로세스 설계</a:t>
                      </a:r>
                      <a:endParaRPr lang="en-US" altLang="ko-KR" sz="10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/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5. </a:t>
                      </a:r>
                      <a:r>
                        <a:rPr lang="ko-KR" altLang="en-US" sz="1000" u="none" strike="noStrike" dirty="0">
                          <a:effectLst/>
                        </a:rPr>
                        <a:t>시스템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관리</a:t>
                      </a:r>
                      <a:endParaRPr lang="en-US" altLang="ko-KR" sz="10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</a:rPr>
                        <a:t>    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1)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성능 최적화</a:t>
                      </a:r>
                      <a:endParaRPr lang="en-US" altLang="ko-KR" sz="10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2)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대응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3)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보안성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검토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35" marR="4135" marT="4135" marB="0" anchor="ctr"/>
                </a:tc>
                <a:extLst>
                  <a:ext uri="{0D108BD9-81ED-4DB2-BD59-A6C34878D82A}">
                    <a16:rowId xmlns:a16="http://schemas.microsoft.com/office/drawing/2014/main" val="3681339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59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329417"/>
              </p:ext>
            </p:extLst>
          </p:nvPr>
        </p:nvGraphicFramePr>
        <p:xfrm>
          <a:off x="521207" y="1263534"/>
          <a:ext cx="11108298" cy="54221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2651">
                  <a:extLst>
                    <a:ext uri="{9D8B030D-6E8A-4147-A177-3AD203B41FA5}">
                      <a16:colId xmlns:a16="http://schemas.microsoft.com/office/drawing/2014/main" val="3820457732"/>
                    </a:ext>
                  </a:extLst>
                </a:gridCol>
                <a:gridCol w="1151047">
                  <a:extLst>
                    <a:ext uri="{9D8B030D-6E8A-4147-A177-3AD203B41FA5}">
                      <a16:colId xmlns:a16="http://schemas.microsoft.com/office/drawing/2014/main" val="2513821578"/>
                    </a:ext>
                  </a:extLst>
                </a:gridCol>
                <a:gridCol w="1317464">
                  <a:extLst>
                    <a:ext uri="{9D8B030D-6E8A-4147-A177-3AD203B41FA5}">
                      <a16:colId xmlns:a16="http://schemas.microsoft.com/office/drawing/2014/main" val="143934848"/>
                    </a:ext>
                  </a:extLst>
                </a:gridCol>
                <a:gridCol w="2981627">
                  <a:extLst>
                    <a:ext uri="{9D8B030D-6E8A-4147-A177-3AD203B41FA5}">
                      <a16:colId xmlns:a16="http://schemas.microsoft.com/office/drawing/2014/main" val="413558858"/>
                    </a:ext>
                  </a:extLst>
                </a:gridCol>
                <a:gridCol w="4465509">
                  <a:extLst>
                    <a:ext uri="{9D8B030D-6E8A-4147-A177-3AD203B41FA5}">
                      <a16:colId xmlns:a16="http://schemas.microsoft.com/office/drawing/2014/main" val="2781680484"/>
                    </a:ext>
                  </a:extLst>
                </a:gridCol>
              </a:tblGrid>
              <a:tr h="3075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본부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35" marR="4135" marT="4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35" marR="4135" marT="4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담당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35" marR="4135" marT="4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주요업무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35" marR="4135" marT="4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업무 상세내용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35" marR="4135" marT="4135" marB="0" anchor="ctr"/>
                </a:tc>
                <a:extLst>
                  <a:ext uri="{0D108BD9-81ED-4DB2-BD59-A6C34878D82A}">
                    <a16:rowId xmlns:a16="http://schemas.microsoft.com/office/drawing/2014/main" val="2790640394"/>
                  </a:ext>
                </a:extLst>
              </a:tr>
              <a:tr h="5114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IT</a:t>
                      </a:r>
                      <a:r>
                        <a:rPr lang="ko-KR" altLang="en-US" sz="1000" u="none" strike="noStrike" dirty="0">
                          <a:effectLst/>
                        </a:rPr>
                        <a:t>개발본부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35" marR="4135" marT="4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개발</a:t>
                      </a:r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r>
                        <a:rPr lang="ko-KR" altLang="en-US" sz="1000" u="none" strike="noStrike" dirty="0">
                          <a:effectLst/>
                        </a:rPr>
                        <a:t>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35" marR="4135" marT="4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윤선미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주임</a:t>
                      </a:r>
                      <a:endParaRPr lang="en-US" altLang="ko-KR" sz="10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/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김정우 사원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35" marR="4135" marT="41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n-US" sz="1000" u="none" strike="noStrike" dirty="0" smtClean="0">
                          <a:effectLst/>
                        </a:rPr>
                        <a:t>- APP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서버</a:t>
                      </a:r>
                      <a:endParaRPr lang="en-US" altLang="ko-KR" sz="10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- </a:t>
                      </a:r>
                      <a:r>
                        <a:rPr lang="en-US" sz="1000" u="none" strike="noStrike" dirty="0" smtClean="0">
                          <a:effectLst/>
                        </a:rPr>
                        <a:t>SERVICE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서버</a:t>
                      </a:r>
                      <a:endParaRPr lang="en-US" altLang="ko-KR" sz="10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-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 </a:t>
                      </a:r>
                      <a:r>
                        <a:rPr lang="en-US" sz="1000" u="none" strike="noStrike" dirty="0" smtClean="0">
                          <a:effectLst/>
                        </a:rPr>
                        <a:t>API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서버</a:t>
                      </a:r>
                      <a:endParaRPr lang="en-US" altLang="ko-KR" sz="10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-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 </a:t>
                      </a:r>
                      <a:r>
                        <a:rPr lang="en-US" sz="1000" u="none" strike="noStrike" dirty="0" smtClean="0">
                          <a:effectLst/>
                        </a:rPr>
                        <a:t>DEVELOPERS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서버</a:t>
                      </a:r>
                      <a:endParaRPr lang="en-US" altLang="ko-KR" sz="10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- </a:t>
                      </a:r>
                      <a:r>
                        <a:rPr lang="en-US" sz="1000" u="none" strike="noStrike" dirty="0" smtClean="0">
                          <a:effectLst/>
                        </a:rPr>
                        <a:t>INBOUNDAPI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서버</a:t>
                      </a:r>
                      <a:endParaRPr lang="en-US" altLang="ko-KR" sz="10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-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 </a:t>
                      </a:r>
                      <a:r>
                        <a:rPr lang="en-US" sz="1000" u="none" strike="noStrike" dirty="0" smtClean="0">
                          <a:effectLst/>
                        </a:rPr>
                        <a:t>MSG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서버</a:t>
                      </a:r>
                      <a:endParaRPr lang="en-US" altLang="ko-KR" sz="10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-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 </a:t>
                      </a:r>
                      <a:r>
                        <a:rPr lang="en-US" sz="1000" u="none" strike="noStrike" dirty="0" smtClean="0">
                          <a:effectLst/>
                        </a:rPr>
                        <a:t>MYDATA </a:t>
                      </a:r>
                      <a:r>
                        <a:rPr lang="ko-KR" altLang="en-US" sz="1000" u="none" strike="noStrike" dirty="0">
                          <a:effectLst/>
                        </a:rPr>
                        <a:t>서버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35" marR="4135" marT="41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1. APP </a:t>
                      </a:r>
                      <a:r>
                        <a:rPr lang="ko-KR" altLang="en-US" sz="1000" u="none" strike="noStrike" dirty="0">
                          <a:effectLst/>
                        </a:rPr>
                        <a:t>서버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</a:rPr>
                        <a:t>1) </a:t>
                      </a:r>
                      <a:r>
                        <a:rPr lang="ko-KR" altLang="en-US" sz="1000" u="none" strike="noStrike" dirty="0">
                          <a:effectLst/>
                        </a:rPr>
                        <a:t>투자자 회원 관리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</a:rPr>
                        <a:t>2) </a:t>
                      </a:r>
                      <a:r>
                        <a:rPr lang="ko-KR" altLang="en-US" sz="1000" u="none" strike="noStrike" dirty="0">
                          <a:effectLst/>
                        </a:rPr>
                        <a:t>상품 투자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</a:rPr>
                        <a:t>3) </a:t>
                      </a:r>
                      <a:r>
                        <a:rPr lang="ko-KR" altLang="en-US" sz="1000" u="none" strike="noStrike" dirty="0">
                          <a:effectLst/>
                        </a:rPr>
                        <a:t>이벤트 홍보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</a:rPr>
                        <a:t>4) </a:t>
                      </a:r>
                      <a:r>
                        <a:rPr lang="ko-KR" altLang="en-US" sz="1000" u="none" strike="noStrike" dirty="0">
                          <a:effectLst/>
                        </a:rPr>
                        <a:t>대출 신청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/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en-US" altLang="ko-KR" sz="1000" u="none" strike="noStrike" dirty="0">
                          <a:effectLst/>
                        </a:rPr>
                        <a:t>2. SERVICE </a:t>
                      </a:r>
                      <a:r>
                        <a:rPr lang="ko-KR" altLang="en-US" sz="1000" u="none" strike="noStrike" dirty="0">
                          <a:effectLst/>
                        </a:rPr>
                        <a:t>서버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</a:rPr>
                        <a:t>1) </a:t>
                      </a:r>
                      <a:r>
                        <a:rPr lang="ko-KR" altLang="en-US" sz="1000" u="none" strike="noStrike" dirty="0">
                          <a:effectLst/>
                        </a:rPr>
                        <a:t>서비스 업무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처리</a:t>
                      </a:r>
                      <a:r>
                        <a:rPr lang="ko-KR" altLang="en-US" sz="1000" u="none" strike="noStrike" dirty="0">
                          <a:effectLst/>
                        </a:rPr>
                        <a:t/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/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en-US" altLang="ko-KR" sz="1000" u="none" strike="noStrike" dirty="0">
                          <a:effectLst/>
                        </a:rPr>
                        <a:t>3. API </a:t>
                      </a:r>
                      <a:r>
                        <a:rPr lang="ko-KR" altLang="en-US" sz="1000" u="none" strike="noStrike" dirty="0">
                          <a:effectLst/>
                        </a:rPr>
                        <a:t>서버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</a:rPr>
                        <a:t>1) </a:t>
                      </a:r>
                      <a:r>
                        <a:rPr lang="ko-KR" altLang="en-US" sz="1000" u="none" strike="noStrike" dirty="0">
                          <a:effectLst/>
                        </a:rPr>
                        <a:t>대외 협력업체 연동 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   </a:t>
                      </a:r>
                      <a:r>
                        <a:rPr lang="en-US" altLang="ko-KR" sz="1000" u="none" strike="noStrike" dirty="0">
                          <a:effectLst/>
                        </a:rPr>
                        <a:t>-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신한은행</a:t>
                      </a:r>
                      <a:r>
                        <a:rPr lang="ko-KR" altLang="en-US" sz="1000" u="none" strike="noStrike" dirty="0">
                          <a:effectLst/>
                        </a:rPr>
                        <a:t/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   </a:t>
                      </a:r>
                      <a:r>
                        <a:rPr lang="en-US" altLang="ko-KR" sz="1000" u="none" strike="noStrike" dirty="0">
                          <a:effectLst/>
                        </a:rPr>
                        <a:t>- </a:t>
                      </a:r>
                      <a:r>
                        <a:rPr lang="ko-KR" altLang="en-US" sz="1000" u="none" strike="noStrike" dirty="0" err="1" smtClean="0">
                          <a:effectLst/>
                        </a:rPr>
                        <a:t>금결원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 중앙기록관리</a:t>
                      </a:r>
                      <a:r>
                        <a:rPr lang="ko-KR" altLang="en-US" sz="1000" u="none" strike="noStrike" dirty="0">
                          <a:effectLst/>
                        </a:rPr>
                        <a:t/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   </a:t>
                      </a:r>
                      <a:r>
                        <a:rPr lang="en-US" altLang="ko-KR" sz="1000" u="none" strike="noStrike" dirty="0">
                          <a:effectLst/>
                        </a:rPr>
                        <a:t>- </a:t>
                      </a:r>
                      <a:r>
                        <a:rPr lang="ko-KR" altLang="en-US" sz="1000" u="none" strike="noStrike" dirty="0" err="1" smtClean="0">
                          <a:effectLst/>
                        </a:rPr>
                        <a:t>나이스</a:t>
                      </a:r>
                      <a:r>
                        <a:rPr lang="ko-KR" altLang="en-US" sz="10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altLang="ko-KR" sz="1000" u="none" strike="noStrike" baseline="0" dirty="0" smtClean="0">
                          <a:effectLst/>
                        </a:rPr>
                        <a:t>CI, </a:t>
                      </a:r>
                      <a:r>
                        <a:rPr lang="ko-KR" altLang="en-US" sz="1000" u="none" strike="noStrike" baseline="0" dirty="0" err="1" smtClean="0">
                          <a:effectLst/>
                        </a:rPr>
                        <a:t>헥토파이낸셜</a:t>
                      </a:r>
                      <a:r>
                        <a:rPr lang="en-US" altLang="ko-KR" sz="1000" u="none" strike="noStrike" baseline="0" dirty="0" smtClean="0">
                          <a:effectLst/>
                        </a:rPr>
                        <a:t>, </a:t>
                      </a:r>
                      <a:r>
                        <a:rPr lang="en-US" altLang="ko-KR" sz="1000" u="none" strike="noStrike" baseline="0" dirty="0" err="1" smtClean="0">
                          <a:effectLst/>
                        </a:rPr>
                        <a:t>UseB</a:t>
                      </a:r>
                      <a:r>
                        <a:rPr lang="en-US" altLang="ko-KR" sz="1000" u="none" strike="noStrike" baseline="0" dirty="0" smtClean="0">
                          <a:effectLst/>
                        </a:rPr>
                        <a:t>, </a:t>
                      </a:r>
                      <a:r>
                        <a:rPr lang="ko-KR" altLang="en-US" sz="1000" u="none" strike="noStrike" baseline="0" dirty="0" smtClean="0">
                          <a:effectLst/>
                        </a:rPr>
                        <a:t>하이픈</a:t>
                      </a:r>
                      <a:r>
                        <a:rPr lang="en-US" altLang="ko-KR" sz="1000" u="none" strike="noStrike" baseline="0" dirty="0" smtClean="0">
                          <a:effectLst/>
                        </a:rPr>
                        <a:t>KB</a:t>
                      </a:r>
                      <a:r>
                        <a:rPr lang="ko-KR" altLang="en-US" sz="1000" u="none" strike="noStrike" baseline="0" dirty="0" smtClean="0">
                          <a:effectLst/>
                        </a:rPr>
                        <a:t>시세</a:t>
                      </a:r>
                      <a:r>
                        <a:rPr lang="ko-KR" altLang="en-US" sz="1000" u="none" strike="noStrike" dirty="0">
                          <a:effectLst/>
                        </a:rPr>
                        <a:t/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/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en-US" altLang="ko-KR" sz="1000" u="none" strike="noStrike" dirty="0">
                          <a:effectLst/>
                        </a:rPr>
                        <a:t>4. DEVELOPERS </a:t>
                      </a:r>
                      <a:r>
                        <a:rPr lang="ko-KR" altLang="en-US" sz="1000" u="none" strike="noStrike" dirty="0">
                          <a:effectLst/>
                        </a:rPr>
                        <a:t>서버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</a:rPr>
                        <a:t>1) </a:t>
                      </a:r>
                      <a:r>
                        <a:rPr lang="ko-KR" altLang="en-US" sz="1000" u="none" strike="noStrike" dirty="0">
                          <a:effectLst/>
                        </a:rPr>
                        <a:t>제휴 업체 계정 발급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</a:rPr>
                        <a:t>2) INBOUNDAPI </a:t>
                      </a:r>
                      <a:r>
                        <a:rPr lang="ko-KR" altLang="en-US" sz="1000" u="none" strike="noStrike" dirty="0">
                          <a:effectLst/>
                        </a:rPr>
                        <a:t>연동 개발 안내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/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en-US" altLang="ko-KR" sz="1000" u="none" strike="noStrike" dirty="0">
                          <a:effectLst/>
                        </a:rPr>
                        <a:t>5. INBOUNDAPI </a:t>
                      </a:r>
                      <a:r>
                        <a:rPr lang="ko-KR" altLang="en-US" sz="1000" u="none" strike="noStrike" dirty="0">
                          <a:effectLst/>
                        </a:rPr>
                        <a:t>서버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</a:rPr>
                        <a:t>1) </a:t>
                      </a:r>
                      <a:r>
                        <a:rPr lang="ko-KR" altLang="en-US" sz="1000" u="none" strike="noStrike" dirty="0">
                          <a:effectLst/>
                        </a:rPr>
                        <a:t>제휴 업체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로직</a:t>
                      </a:r>
                      <a:r>
                        <a:rPr lang="ko-KR" altLang="en-US" sz="1000" u="none" strike="noStrike" dirty="0">
                          <a:effectLst/>
                        </a:rPr>
                        <a:t> 구현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    </a:t>
                      </a:r>
                      <a:r>
                        <a:rPr lang="en-US" altLang="ko-KR" sz="1000" u="none" strike="noStrike" dirty="0">
                          <a:effectLst/>
                        </a:rPr>
                        <a:t>- API</a:t>
                      </a:r>
                      <a:r>
                        <a:rPr lang="ko-KR" altLang="en-US" sz="1000" u="none" strike="noStrike" dirty="0">
                          <a:effectLst/>
                        </a:rPr>
                        <a:t>연동 토큰 발급 및 갱신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    </a:t>
                      </a:r>
                      <a:r>
                        <a:rPr lang="en-US" altLang="ko-KR" sz="1000" u="none" strike="noStrike" dirty="0">
                          <a:effectLst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</a:rPr>
                        <a:t>투자자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정보조회</a:t>
                      </a:r>
                      <a:r>
                        <a:rPr lang="ko-KR" altLang="en-US" sz="1000" u="none" strike="noStrike" dirty="0">
                          <a:effectLst/>
                        </a:rPr>
                        <a:t/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    </a:t>
                      </a:r>
                      <a:r>
                        <a:rPr lang="en-US" altLang="ko-KR" sz="1000" u="none" strike="noStrike" dirty="0">
                          <a:effectLst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</a:rPr>
                        <a:t>투자 신청 및 취소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    </a:t>
                      </a:r>
                      <a:r>
                        <a:rPr lang="en-US" altLang="ko-KR" sz="1000" u="none" strike="noStrike" dirty="0">
                          <a:effectLst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</a:rPr>
                        <a:t>투자가능 상품 조회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/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en-US" altLang="ko-KR" sz="1000" u="none" strike="noStrike" dirty="0">
                          <a:effectLst/>
                        </a:rPr>
                        <a:t>6. MSG </a:t>
                      </a:r>
                      <a:r>
                        <a:rPr lang="ko-KR" altLang="en-US" sz="1000" u="none" strike="noStrike" dirty="0">
                          <a:effectLst/>
                        </a:rPr>
                        <a:t>서버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</a:rPr>
                        <a:t>1) SMS </a:t>
                      </a:r>
                      <a:r>
                        <a:rPr lang="ko-KR" altLang="en-US" sz="1000" u="none" strike="noStrike" dirty="0">
                          <a:effectLst/>
                        </a:rPr>
                        <a:t>발송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</a:rPr>
                        <a:t>2)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알림톡</a:t>
                      </a:r>
                      <a:r>
                        <a:rPr lang="ko-KR" altLang="en-US" sz="1000" u="none" strike="noStrike" dirty="0">
                          <a:effectLst/>
                        </a:rPr>
                        <a:t> 발송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</a:rPr>
                        <a:t>3) </a:t>
                      </a:r>
                      <a:r>
                        <a:rPr lang="ko-KR" altLang="en-US" sz="1000" u="none" strike="noStrike" dirty="0">
                          <a:effectLst/>
                        </a:rPr>
                        <a:t>세금계산서 발행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/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en-US" altLang="ko-KR" sz="1000" u="none" strike="noStrike" dirty="0">
                          <a:effectLst/>
                        </a:rPr>
                        <a:t>7. MYDATA </a:t>
                      </a:r>
                      <a:r>
                        <a:rPr lang="ko-KR" altLang="en-US" sz="1000" u="none" strike="noStrike" dirty="0">
                          <a:effectLst/>
                        </a:rPr>
                        <a:t>서버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</a:rPr>
                        <a:t>1) </a:t>
                      </a:r>
                      <a:r>
                        <a:rPr lang="ko-KR" altLang="en-US" sz="1000" u="none" strike="noStrike" dirty="0">
                          <a:effectLst/>
                        </a:rPr>
                        <a:t>금융결제원 </a:t>
                      </a:r>
                      <a:r>
                        <a:rPr lang="en-US" altLang="ko-KR" sz="1000" u="none" strike="noStrike" dirty="0">
                          <a:effectLst/>
                        </a:rPr>
                        <a:t>MYDATA </a:t>
                      </a:r>
                      <a:r>
                        <a:rPr lang="ko-KR" altLang="en-US" sz="1000" u="none" strike="noStrike" dirty="0">
                          <a:effectLst/>
                        </a:rPr>
                        <a:t>응답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35" marR="4135" marT="4135" marB="0" anchor="ctr"/>
                </a:tc>
                <a:extLst>
                  <a:ext uri="{0D108BD9-81ED-4DB2-BD59-A6C34878D82A}">
                    <a16:rowId xmlns:a16="http://schemas.microsoft.com/office/drawing/2014/main" val="456532327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108298" cy="64008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개발 </a:t>
            </a:r>
            <a:r>
              <a:rPr lang="ko-KR" altLang="en-US" dirty="0" err="1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팀별</a:t>
            </a:r>
            <a:r>
              <a:rPr lang="ko-KR" altLang="en-US" dirty="0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업무 분장 </a:t>
            </a:r>
            <a:r>
              <a:rPr lang="en-US" altLang="ko-KR" dirty="0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(1</a:t>
            </a:r>
            <a:r>
              <a:rPr lang="ko-KR" altLang="en-US" dirty="0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팀</a:t>
            </a:r>
            <a:r>
              <a:rPr lang="en-US" altLang="ko-KR" dirty="0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5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108298" cy="64008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개발 </a:t>
            </a:r>
            <a:r>
              <a:rPr lang="ko-KR" altLang="en-US" dirty="0" err="1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팀별</a:t>
            </a:r>
            <a:r>
              <a:rPr lang="ko-KR" altLang="en-US" dirty="0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업무 분장 </a:t>
            </a:r>
            <a:r>
              <a:rPr lang="en-US" altLang="ko-KR" dirty="0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(2</a:t>
            </a:r>
            <a:r>
              <a:rPr lang="ko-KR" altLang="en-US" dirty="0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팀</a:t>
            </a:r>
            <a:r>
              <a:rPr lang="en-US" altLang="ko-KR" dirty="0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805968"/>
              </p:ext>
            </p:extLst>
          </p:nvPr>
        </p:nvGraphicFramePr>
        <p:xfrm>
          <a:off x="521207" y="1267084"/>
          <a:ext cx="11108298" cy="52171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2651">
                  <a:extLst>
                    <a:ext uri="{9D8B030D-6E8A-4147-A177-3AD203B41FA5}">
                      <a16:colId xmlns:a16="http://schemas.microsoft.com/office/drawing/2014/main" val="1143871951"/>
                    </a:ext>
                  </a:extLst>
                </a:gridCol>
                <a:gridCol w="1151047">
                  <a:extLst>
                    <a:ext uri="{9D8B030D-6E8A-4147-A177-3AD203B41FA5}">
                      <a16:colId xmlns:a16="http://schemas.microsoft.com/office/drawing/2014/main" val="2860995595"/>
                    </a:ext>
                  </a:extLst>
                </a:gridCol>
                <a:gridCol w="1317464">
                  <a:extLst>
                    <a:ext uri="{9D8B030D-6E8A-4147-A177-3AD203B41FA5}">
                      <a16:colId xmlns:a16="http://schemas.microsoft.com/office/drawing/2014/main" val="2823687914"/>
                    </a:ext>
                  </a:extLst>
                </a:gridCol>
                <a:gridCol w="2981627">
                  <a:extLst>
                    <a:ext uri="{9D8B030D-6E8A-4147-A177-3AD203B41FA5}">
                      <a16:colId xmlns:a16="http://schemas.microsoft.com/office/drawing/2014/main" val="724860362"/>
                    </a:ext>
                  </a:extLst>
                </a:gridCol>
                <a:gridCol w="4465509">
                  <a:extLst>
                    <a:ext uri="{9D8B030D-6E8A-4147-A177-3AD203B41FA5}">
                      <a16:colId xmlns:a16="http://schemas.microsoft.com/office/drawing/2014/main" val="1506916020"/>
                    </a:ext>
                  </a:extLst>
                </a:gridCol>
              </a:tblGrid>
              <a:tr h="320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본부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35" marR="4135" marT="4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35" marR="4135" marT="4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담당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35" marR="4135" marT="4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주요업무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35" marR="4135" marT="4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업무 상세내용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35" marR="4135" marT="4135" marB="0" anchor="ctr"/>
                </a:tc>
                <a:extLst>
                  <a:ext uri="{0D108BD9-81ED-4DB2-BD59-A6C34878D82A}">
                    <a16:rowId xmlns:a16="http://schemas.microsoft.com/office/drawing/2014/main" val="378309354"/>
                  </a:ext>
                </a:extLst>
              </a:tr>
              <a:tr h="48965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IT</a:t>
                      </a:r>
                      <a:r>
                        <a:rPr lang="ko-KR" altLang="en-US" sz="1000" u="none" strike="noStrike" dirty="0">
                          <a:effectLst/>
                        </a:rPr>
                        <a:t>개발본부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35" marR="4135" marT="4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개발</a:t>
                      </a:r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r>
                        <a:rPr lang="ko-KR" altLang="en-US" sz="1000" u="none" strike="noStrike" dirty="0">
                          <a:effectLst/>
                        </a:rPr>
                        <a:t>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35" marR="4135" marT="4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정정일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사원</a:t>
                      </a:r>
                      <a:endParaRPr lang="en-US" altLang="ko-KR" sz="10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/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 err="1">
                          <a:effectLst/>
                        </a:rPr>
                        <a:t>백다연</a:t>
                      </a:r>
                      <a:r>
                        <a:rPr lang="ko-KR" altLang="en-US" sz="1000" u="none" strike="noStrike" dirty="0">
                          <a:effectLst/>
                        </a:rPr>
                        <a:t> 사원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35" marR="4135" marT="41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n-US" sz="1000" u="none" strike="noStrike" dirty="0" smtClean="0">
                          <a:effectLst/>
                        </a:rPr>
                        <a:t> - ADMIN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서버</a:t>
                      </a:r>
                      <a:endParaRPr lang="en-US" altLang="ko-KR" sz="10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</a:rPr>
                        <a:t> 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- </a:t>
                      </a:r>
                      <a:r>
                        <a:rPr lang="en-US" sz="1000" u="none" strike="noStrike" dirty="0" smtClean="0">
                          <a:effectLst/>
                        </a:rPr>
                        <a:t>BATCH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서버</a:t>
                      </a:r>
                      <a:endParaRPr lang="en-US" altLang="ko-KR" sz="10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</a:rPr>
                        <a:t> 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- </a:t>
                      </a:r>
                      <a:r>
                        <a:rPr lang="en-US" sz="1000" u="none" strike="noStrike" dirty="0" smtClean="0">
                          <a:effectLst/>
                        </a:rPr>
                        <a:t>DB </a:t>
                      </a:r>
                      <a:r>
                        <a:rPr lang="en-US" sz="1000" u="none" strike="noStrike" dirty="0">
                          <a:effectLst/>
                        </a:rPr>
                        <a:t>PROCEDURE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35" marR="4135" marT="41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 smtClean="0">
                          <a:effectLst/>
                        </a:rPr>
                        <a:t>  1. ADMIN </a:t>
                      </a:r>
                      <a:r>
                        <a:rPr lang="ko-KR" altLang="en-US" sz="1000" u="none" strike="noStrike" dirty="0">
                          <a:effectLst/>
                        </a:rPr>
                        <a:t>서버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  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1) </a:t>
                      </a:r>
                      <a:r>
                        <a:rPr lang="ko-KR" altLang="en-US" sz="1000" u="none" strike="noStrike" dirty="0">
                          <a:effectLst/>
                        </a:rPr>
                        <a:t>내부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관리자 운영</a:t>
                      </a:r>
                      <a:endParaRPr lang="en-US" altLang="ko-KR" sz="10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000" u="none" strike="noStrike" dirty="0" smtClean="0">
                          <a:effectLst/>
                        </a:rPr>
                        <a:t>        -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통계</a:t>
                      </a:r>
                      <a:endParaRPr lang="en-US" altLang="ko-KR" sz="10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000" u="none" strike="noStrike" dirty="0" smtClean="0">
                          <a:effectLst/>
                        </a:rPr>
                        <a:t>        -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회원관리</a:t>
                      </a:r>
                      <a:r>
                        <a:rPr lang="ko-KR" altLang="en-US" sz="1000" u="none" strike="noStrike" dirty="0">
                          <a:effectLst/>
                        </a:rPr>
                        <a:t/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 smtClean="0">
                          <a:effectLst/>
                        </a:rPr>
                        <a:t>       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-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정산</a:t>
                      </a:r>
                      <a:endParaRPr lang="en-US" altLang="ko-KR" sz="10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1000" u="none" strike="noStrike" baseline="0" dirty="0" smtClean="0">
                          <a:effectLst/>
                        </a:rPr>
                        <a:t>       - </a:t>
                      </a:r>
                      <a:r>
                        <a:rPr lang="ko-KR" altLang="en-US" sz="1000" u="none" strike="noStrike" baseline="0" dirty="0" smtClean="0">
                          <a:effectLst/>
                        </a:rPr>
                        <a:t>예치금</a:t>
                      </a:r>
                      <a:endParaRPr lang="en-US" altLang="ko-KR" sz="1000" u="none" strike="noStrike" baseline="0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000" u="none" strike="noStrike" baseline="0" dirty="0" smtClean="0">
                          <a:effectLst/>
                        </a:rPr>
                        <a:t>        - API</a:t>
                      </a:r>
                      <a:r>
                        <a:rPr lang="ko-KR" altLang="en-US" sz="1000" u="none" strike="noStrike" baseline="0" dirty="0" smtClean="0">
                          <a:effectLst/>
                        </a:rPr>
                        <a:t>관리</a:t>
                      </a:r>
                      <a:endParaRPr lang="en-US" altLang="ko-KR" sz="1000" u="none" strike="noStrike" baseline="0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000" u="none" strike="noStrike" baseline="0" dirty="0" smtClean="0">
                          <a:effectLst/>
                        </a:rPr>
                        <a:t>        - </a:t>
                      </a:r>
                      <a:r>
                        <a:rPr lang="ko-KR" altLang="en-US" sz="1000" u="none" strike="noStrike" baseline="0" dirty="0" smtClean="0">
                          <a:effectLst/>
                        </a:rPr>
                        <a:t>상품</a:t>
                      </a:r>
                      <a:endParaRPr lang="en-US" altLang="ko-KR" sz="1000" u="none" strike="noStrike" baseline="0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000" u="none" strike="noStrike" baseline="0" dirty="0" smtClean="0">
                          <a:effectLst/>
                        </a:rPr>
                        <a:t>        - </a:t>
                      </a:r>
                      <a:r>
                        <a:rPr lang="ko-KR" altLang="en-US" sz="1000" u="none" strike="noStrike" baseline="0" dirty="0" smtClean="0">
                          <a:effectLst/>
                        </a:rPr>
                        <a:t>사이트 관리</a:t>
                      </a:r>
                      <a:endParaRPr lang="en-US" altLang="ko-KR" sz="1000" u="none" strike="noStrike" baseline="0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000" u="none" strike="noStrike" baseline="0" dirty="0" smtClean="0">
                          <a:effectLst/>
                        </a:rPr>
                        <a:t>        - </a:t>
                      </a:r>
                      <a:r>
                        <a:rPr lang="ko-KR" altLang="en-US" sz="1000" u="none" strike="noStrike" baseline="0" dirty="0" smtClean="0">
                          <a:effectLst/>
                        </a:rPr>
                        <a:t>부가기능</a:t>
                      </a:r>
                      <a:endParaRPr lang="en-US" altLang="ko-KR" sz="1000" u="none" strike="noStrike" baseline="0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000" u="none" strike="noStrike" baseline="0" dirty="0" smtClean="0">
                          <a:effectLst/>
                        </a:rPr>
                        <a:t>        - </a:t>
                      </a:r>
                      <a:r>
                        <a:rPr lang="ko-KR" altLang="en-US" sz="1000" u="none" strike="noStrike" baseline="0" dirty="0" err="1" smtClean="0">
                          <a:effectLst/>
                        </a:rPr>
                        <a:t>리포팅</a:t>
                      </a:r>
                      <a:endParaRPr lang="en-US" altLang="ko-KR" sz="1000" u="none" strike="noStrike" baseline="0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000" u="none" strike="noStrike" baseline="0" dirty="0" smtClean="0">
                          <a:effectLst/>
                        </a:rPr>
                        <a:t>        - </a:t>
                      </a:r>
                      <a:r>
                        <a:rPr lang="ko-KR" altLang="en-US" sz="1000" u="none" strike="noStrike" baseline="0" dirty="0" smtClean="0">
                          <a:effectLst/>
                        </a:rPr>
                        <a:t>시스템 관리</a:t>
                      </a:r>
                      <a:endParaRPr lang="en-US" altLang="ko-KR" sz="1000" u="none" strike="noStrike" baseline="0" dirty="0" smtClean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/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 smtClean="0">
                          <a:effectLst/>
                        </a:rPr>
                        <a:t> 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2</a:t>
                      </a:r>
                      <a:r>
                        <a:rPr lang="en-US" altLang="ko-KR" sz="1000" u="none" strike="noStrike" dirty="0">
                          <a:effectLst/>
                        </a:rPr>
                        <a:t>. BATCH </a:t>
                      </a:r>
                      <a:r>
                        <a:rPr lang="ko-KR" altLang="en-US" sz="1000" u="none" strike="noStrike" dirty="0">
                          <a:effectLst/>
                        </a:rPr>
                        <a:t>서버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 smtClean="0">
                          <a:effectLst/>
                        </a:rPr>
                        <a:t>   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1)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서비스 </a:t>
                      </a:r>
                      <a:r>
                        <a:rPr lang="ko-KR" altLang="en-US" sz="1000" u="none" strike="noStrike" dirty="0">
                          <a:effectLst/>
                        </a:rPr>
                        <a:t>일괄처리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운영</a:t>
                      </a:r>
                      <a:endParaRPr lang="en-US" altLang="ko-KR" sz="10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000" u="none" strike="noStrike" dirty="0" smtClean="0">
                          <a:effectLst/>
                        </a:rPr>
                        <a:t>        -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차주 상환 안내</a:t>
                      </a:r>
                      <a:endParaRPr lang="en-US" altLang="ko-KR" sz="10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000" u="none" strike="noStrike" dirty="0" smtClean="0">
                          <a:effectLst/>
                        </a:rPr>
                        <a:t>        -</a:t>
                      </a:r>
                      <a:r>
                        <a:rPr lang="en-US" altLang="ko-KR" sz="10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00" u="none" strike="noStrike" baseline="0" dirty="0" smtClean="0">
                          <a:effectLst/>
                        </a:rPr>
                        <a:t>상품 미지급 모니터링</a:t>
                      </a:r>
                      <a:endParaRPr lang="en-US" altLang="ko-KR" sz="1000" u="none" strike="noStrike" baseline="0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000" u="none" strike="noStrike" baseline="0" dirty="0" smtClean="0">
                          <a:effectLst/>
                        </a:rPr>
                        <a:t>        - AML </a:t>
                      </a:r>
                      <a:r>
                        <a:rPr lang="ko-KR" altLang="en-US" sz="1000" u="none" strike="noStrike" baseline="0" dirty="0" smtClean="0">
                          <a:effectLst/>
                        </a:rPr>
                        <a:t>처리</a:t>
                      </a:r>
                      <a:endParaRPr lang="en-US" altLang="ko-KR" sz="1000" u="none" strike="noStrike" baseline="0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000" u="none" strike="noStrike" baseline="0" dirty="0" smtClean="0">
                          <a:effectLst/>
                        </a:rPr>
                        <a:t>        - </a:t>
                      </a:r>
                      <a:r>
                        <a:rPr lang="ko-KR" altLang="en-US" sz="1000" u="none" strike="noStrike" baseline="0" dirty="0" smtClean="0">
                          <a:effectLst/>
                        </a:rPr>
                        <a:t>휴면 회원 처리</a:t>
                      </a:r>
                      <a:endParaRPr lang="en-US" altLang="ko-KR" sz="1000" u="none" strike="noStrike" baseline="0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000" u="none" strike="noStrike" baseline="0" dirty="0" smtClean="0">
                          <a:effectLst/>
                        </a:rPr>
                        <a:t>        - </a:t>
                      </a:r>
                      <a:r>
                        <a:rPr lang="ko-KR" altLang="en-US" sz="1000" u="none" strike="noStrike" baseline="0" dirty="0" smtClean="0">
                          <a:effectLst/>
                        </a:rPr>
                        <a:t>원리금 배분 요청 및 결과</a:t>
                      </a:r>
                      <a:endParaRPr lang="en-US" altLang="ko-KR" sz="1000" u="none" strike="noStrike" baseline="0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000" u="none" strike="noStrike" baseline="0" dirty="0" smtClean="0">
                          <a:effectLst/>
                        </a:rPr>
                        <a:t>        - </a:t>
                      </a:r>
                      <a:r>
                        <a:rPr lang="ko-KR" altLang="en-US" sz="1000" u="none" strike="noStrike" baseline="0" dirty="0" smtClean="0">
                          <a:effectLst/>
                        </a:rPr>
                        <a:t>공직윤리위원회 데이터 추출</a:t>
                      </a:r>
                      <a:endParaRPr lang="en-US" altLang="ko-KR" sz="1000" u="none" strike="noStrike" baseline="0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000" u="none" strike="noStrike" baseline="0" dirty="0" smtClean="0">
                          <a:effectLst/>
                        </a:rPr>
                        <a:t>        - </a:t>
                      </a:r>
                      <a:r>
                        <a:rPr lang="ko-KR" altLang="en-US" sz="1000" u="none" strike="noStrike" baseline="0" dirty="0" smtClean="0">
                          <a:effectLst/>
                        </a:rPr>
                        <a:t>상품 투자 요약 보고</a:t>
                      </a:r>
                      <a:r>
                        <a:rPr lang="ko-KR" altLang="en-US" sz="1000" u="none" strike="noStrike" dirty="0">
                          <a:effectLst/>
                        </a:rPr>
                        <a:t/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/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 smtClean="0">
                          <a:effectLst/>
                        </a:rPr>
                        <a:t> 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3</a:t>
                      </a:r>
                      <a:r>
                        <a:rPr lang="en-US" altLang="ko-KR" sz="1000" u="none" strike="noStrike" dirty="0">
                          <a:effectLst/>
                        </a:rPr>
                        <a:t>. DB PROCEDURE</a:t>
                      </a:r>
                      <a:br>
                        <a:rPr lang="en-US" altLang="ko-KR" sz="1000" u="none" strike="noStrike" dirty="0">
                          <a:effectLst/>
                        </a:rPr>
                      </a:br>
                      <a:r>
                        <a:rPr lang="en-US" altLang="ko-KR" sz="1000" u="none" strike="noStrike" dirty="0" smtClean="0">
                          <a:effectLst/>
                        </a:rPr>
                        <a:t>    </a:t>
                      </a:r>
                      <a:r>
                        <a:rPr lang="en-US" altLang="ko-KR" sz="1000" u="none" strike="noStrike" dirty="0">
                          <a:effectLst/>
                        </a:rPr>
                        <a:t>1) </a:t>
                      </a:r>
                      <a:r>
                        <a:rPr lang="ko-KR" altLang="en-US" sz="1000" u="none" strike="noStrike" dirty="0">
                          <a:effectLst/>
                        </a:rPr>
                        <a:t>대출자 정산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 smtClean="0">
                          <a:effectLst/>
                        </a:rPr>
                        <a:t>    </a:t>
                      </a:r>
                      <a:r>
                        <a:rPr lang="en-US" altLang="ko-KR" sz="1000" u="none" strike="noStrike" dirty="0">
                          <a:effectLst/>
                        </a:rPr>
                        <a:t>2) </a:t>
                      </a:r>
                      <a:r>
                        <a:rPr lang="ko-KR" altLang="en-US" sz="1000" u="none" strike="noStrike" dirty="0">
                          <a:effectLst/>
                        </a:rPr>
                        <a:t>투자자 정산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 smtClean="0">
                          <a:effectLst/>
                        </a:rPr>
                        <a:t>    </a:t>
                      </a:r>
                      <a:r>
                        <a:rPr lang="en-US" altLang="ko-KR" sz="1000" u="none" strike="noStrike" dirty="0">
                          <a:effectLst/>
                        </a:rPr>
                        <a:t>3) </a:t>
                      </a:r>
                      <a:r>
                        <a:rPr lang="ko-KR" altLang="en-US" sz="1000" u="none" strike="noStrike" dirty="0">
                          <a:effectLst/>
                        </a:rPr>
                        <a:t>투자 시뮬레이션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 smtClean="0">
                          <a:effectLst/>
                        </a:rPr>
                        <a:t>    </a:t>
                      </a:r>
                      <a:r>
                        <a:rPr lang="en-US" altLang="ko-KR" sz="1000" u="none" strike="noStrike" dirty="0">
                          <a:effectLst/>
                        </a:rPr>
                        <a:t>4) </a:t>
                      </a:r>
                      <a:r>
                        <a:rPr lang="ko-KR" altLang="en-US" sz="1000" u="none" strike="noStrike" dirty="0">
                          <a:effectLst/>
                        </a:rPr>
                        <a:t>상환 시뮬레이션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 smtClean="0">
                          <a:effectLst/>
                        </a:rPr>
                        <a:t>    </a:t>
                      </a:r>
                      <a:r>
                        <a:rPr lang="en-US" altLang="ko-KR" sz="1000" u="none" strike="noStrike" dirty="0">
                          <a:effectLst/>
                        </a:rPr>
                        <a:t>5)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연체 관리</a:t>
                      </a:r>
                      <a:r>
                        <a:rPr lang="ko-KR" altLang="en-US" sz="1000" u="none" strike="noStrike" dirty="0">
                          <a:effectLst/>
                        </a:rPr>
                        <a:t/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 smtClean="0">
                          <a:effectLst/>
                        </a:rPr>
                        <a:t>    </a:t>
                      </a:r>
                      <a:r>
                        <a:rPr lang="en-US" altLang="ko-KR" sz="1000" u="none" strike="noStrike" dirty="0">
                          <a:effectLst/>
                        </a:rPr>
                        <a:t>6)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중도상환</a:t>
                      </a:r>
                      <a:endParaRPr lang="en-US" altLang="ko-KR" sz="10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7)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통계 생성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35" marR="4135" marT="4135" marB="0" anchor="ctr"/>
                </a:tc>
                <a:extLst>
                  <a:ext uri="{0D108BD9-81ED-4DB2-BD59-A6C34878D82A}">
                    <a16:rowId xmlns:a16="http://schemas.microsoft.com/office/drawing/2014/main" val="85239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33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System Architecture</a:t>
            </a:r>
            <a:endParaRPr lang="ko-KR" altLang="en-US" dirty="0">
              <a:solidFill>
                <a:srgbClr val="C0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18" name="그룹 17" descr="1단계를 나타내는 숫자 1이 표시된 작은 원"/>
          <p:cNvGrpSpPr/>
          <p:nvPr/>
        </p:nvGrpSpPr>
        <p:grpSpPr bwMode="blackWhite">
          <a:xfrm>
            <a:off x="519401" y="1747665"/>
            <a:ext cx="558179" cy="382995"/>
            <a:chOff x="6953426" y="711274"/>
            <a:chExt cx="558179" cy="409838"/>
          </a:xfrm>
        </p:grpSpPr>
        <p:sp>
          <p:nvSpPr>
            <p:cNvPr id="19" name="타원 18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21" name="내용 개체 틀 17"/>
          <p:cNvSpPr txBox="1">
            <a:spLocks/>
          </p:cNvSpPr>
          <p:nvPr/>
        </p:nvSpPr>
        <p:spPr>
          <a:xfrm>
            <a:off x="1056513" y="1805787"/>
            <a:ext cx="4595257" cy="369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서비스에 따라 독립적인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Application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으로 개발 가능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cxnSp>
        <p:nvCxnSpPr>
          <p:cNvPr id="26" name="직선 연결선(S) 19" descr="모핑 텍스트와 이미지를 구분하는 옅은 회색 선"/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 descr="큰 파란색 원 안의 작은 옅은 파란색 원"/>
          <p:cNvSpPr/>
          <p:nvPr/>
        </p:nvSpPr>
        <p:spPr>
          <a:xfrm>
            <a:off x="7236525" y="1944862"/>
            <a:ext cx="3827244" cy="3743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 descr="큰 어두운 파란색 원 안의 작은 옅은 파란색 원"/>
          <p:cNvSpPr/>
          <p:nvPr/>
        </p:nvSpPr>
        <p:spPr bwMode="ltGray">
          <a:xfrm>
            <a:off x="8086223" y="2796642"/>
            <a:ext cx="2148929" cy="210175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1" name="그룹 30" descr="1단계를 나타내는 숫자 1이 표시된 작은 원"/>
          <p:cNvGrpSpPr/>
          <p:nvPr/>
        </p:nvGrpSpPr>
        <p:grpSpPr bwMode="blackWhite">
          <a:xfrm>
            <a:off x="519401" y="2285549"/>
            <a:ext cx="558179" cy="384555"/>
            <a:chOff x="6953426" y="711274"/>
            <a:chExt cx="558179" cy="411507"/>
          </a:xfrm>
        </p:grpSpPr>
        <p:sp>
          <p:nvSpPr>
            <p:cNvPr id="41" name="타원 40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95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43" name="내용 개체 틀 17"/>
          <p:cNvSpPr txBox="1">
            <a:spLocks/>
          </p:cNvSpPr>
          <p:nvPr/>
        </p:nvSpPr>
        <p:spPr>
          <a:xfrm>
            <a:off x="1041174" y="2343670"/>
            <a:ext cx="4595257" cy="369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대용량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Transaction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에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대해 유연하게 대처 가능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grpSp>
        <p:nvGrpSpPr>
          <p:cNvPr id="45" name="그룹 44" descr="1단계를 나타내는 숫자 1이 표시된 작은 원"/>
          <p:cNvGrpSpPr/>
          <p:nvPr/>
        </p:nvGrpSpPr>
        <p:grpSpPr bwMode="blackWhite">
          <a:xfrm>
            <a:off x="519401" y="2858542"/>
            <a:ext cx="558179" cy="384555"/>
            <a:chOff x="6953426" y="711274"/>
            <a:chExt cx="558179" cy="411507"/>
          </a:xfrm>
        </p:grpSpPr>
        <p:sp>
          <p:nvSpPr>
            <p:cNvPr id="46" name="타원 45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95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48" name="내용 개체 틀 17"/>
          <p:cNvSpPr txBox="1">
            <a:spLocks/>
          </p:cNvSpPr>
          <p:nvPr/>
        </p:nvSpPr>
        <p:spPr>
          <a:xfrm>
            <a:off x="1056512" y="2917254"/>
            <a:ext cx="5154691" cy="369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반응형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 웹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(Responsive Web)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개발로 모든 디바이스 지원 가능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grpSp>
        <p:nvGrpSpPr>
          <p:cNvPr id="55" name="그룹 54" descr="1단계를 나타내는 숫자 1이 표시된 작은 원"/>
          <p:cNvGrpSpPr/>
          <p:nvPr/>
        </p:nvGrpSpPr>
        <p:grpSpPr bwMode="blackWhite">
          <a:xfrm>
            <a:off x="519401" y="3441546"/>
            <a:ext cx="558179" cy="384555"/>
            <a:chOff x="6953426" y="711274"/>
            <a:chExt cx="558179" cy="411507"/>
          </a:xfrm>
        </p:grpSpPr>
        <p:sp>
          <p:nvSpPr>
            <p:cNvPr id="56" name="타원 55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95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58" name="내용 개체 틀 17"/>
          <p:cNvSpPr txBox="1">
            <a:spLocks/>
          </p:cNvSpPr>
          <p:nvPr/>
        </p:nvSpPr>
        <p:spPr>
          <a:xfrm>
            <a:off x="1050139" y="3500258"/>
            <a:ext cx="5154691" cy="369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형상 관리 툴을 이용한 소스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/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문서 버전 관리 가능 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grpSp>
        <p:nvGrpSpPr>
          <p:cNvPr id="59" name="그룹 58" descr="1단계를 나타내는 숫자 1이 표시된 작은 원"/>
          <p:cNvGrpSpPr/>
          <p:nvPr/>
        </p:nvGrpSpPr>
        <p:grpSpPr bwMode="blackWhite">
          <a:xfrm>
            <a:off x="519401" y="4028721"/>
            <a:ext cx="558179" cy="384555"/>
            <a:chOff x="6953426" y="711274"/>
            <a:chExt cx="558179" cy="411507"/>
          </a:xfrm>
        </p:grpSpPr>
        <p:sp>
          <p:nvSpPr>
            <p:cNvPr id="60" name="타원 59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95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5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62" name="내용 개체 틀 17"/>
          <p:cNvSpPr txBox="1">
            <a:spLocks/>
          </p:cNvSpPr>
          <p:nvPr/>
        </p:nvSpPr>
        <p:spPr>
          <a:xfrm>
            <a:off x="1056512" y="4087433"/>
            <a:ext cx="5154691" cy="369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grpSp>
        <p:nvGrpSpPr>
          <p:cNvPr id="63" name="그룹 62" descr="1단계를 나타내는 숫자 1이 표시된 작은 원"/>
          <p:cNvGrpSpPr/>
          <p:nvPr/>
        </p:nvGrpSpPr>
        <p:grpSpPr bwMode="blackWhite">
          <a:xfrm>
            <a:off x="519401" y="4566675"/>
            <a:ext cx="558179" cy="384555"/>
            <a:chOff x="6953426" y="711274"/>
            <a:chExt cx="558179" cy="411507"/>
          </a:xfrm>
        </p:grpSpPr>
        <p:sp>
          <p:nvSpPr>
            <p:cNvPr id="64" name="타원 63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95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6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66" name="내용 개체 틀 17"/>
          <p:cNvSpPr txBox="1">
            <a:spLocks/>
          </p:cNvSpPr>
          <p:nvPr/>
        </p:nvSpPr>
        <p:spPr>
          <a:xfrm>
            <a:off x="1056512" y="4039772"/>
            <a:ext cx="5154691" cy="369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서비스 통합 모니터링을 통한 즉각적 장애 대응 가능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grpSp>
        <p:nvGrpSpPr>
          <p:cNvPr id="67" name="그룹 66" descr="1단계를 나타내는 숫자 1이 표시된 작은 원"/>
          <p:cNvGrpSpPr/>
          <p:nvPr/>
        </p:nvGrpSpPr>
        <p:grpSpPr bwMode="blackWhite">
          <a:xfrm>
            <a:off x="519401" y="5163341"/>
            <a:ext cx="558179" cy="384555"/>
            <a:chOff x="6953426" y="711274"/>
            <a:chExt cx="558179" cy="411507"/>
          </a:xfrm>
        </p:grpSpPr>
        <p:sp>
          <p:nvSpPr>
            <p:cNvPr id="68" name="타원 67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95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7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70" name="내용 개체 틀 17"/>
          <p:cNvSpPr txBox="1">
            <a:spLocks/>
          </p:cNvSpPr>
          <p:nvPr/>
        </p:nvSpPr>
        <p:spPr>
          <a:xfrm>
            <a:off x="1065477" y="4603186"/>
            <a:ext cx="5154691" cy="369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Service Framework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표준화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sp>
        <p:nvSpPr>
          <p:cNvPr id="74" name="내용 개체 틀 17"/>
          <p:cNvSpPr txBox="1">
            <a:spLocks/>
          </p:cNvSpPr>
          <p:nvPr/>
        </p:nvSpPr>
        <p:spPr>
          <a:xfrm>
            <a:off x="1056512" y="5188087"/>
            <a:ext cx="5154691" cy="369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자동 빌드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배포를 통한 서비스 운영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60975" y="2196309"/>
            <a:ext cx="842682" cy="379821"/>
          </a:xfrm>
          <a:prstGeom prst="rect">
            <a:avLst/>
          </a:prstGeom>
          <a:noFill/>
          <a:ln>
            <a:solidFill>
              <a:srgbClr val="DD462F"/>
            </a:solidFill>
          </a:ln>
        </p:spPr>
        <p:txBody>
          <a:bodyPr wrap="square" rtlCol="0">
            <a:spAutoFit/>
          </a:bodyPr>
          <a:lstStyle>
            <a:defPPr rtl="0">
              <a:defRPr lang="ko-kr"/>
            </a:defPPr>
            <a:lvl1pPr>
              <a:defRPr b="1">
                <a:solidFill>
                  <a:srgbClr val="D24726"/>
                </a:solidFill>
              </a:defRPr>
            </a:lvl1pPr>
          </a:lstStyle>
          <a:p>
            <a:r>
              <a:rPr lang="en-US" altLang="ko-KR" dirty="0"/>
              <a:t>MSA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446030" y="5140102"/>
            <a:ext cx="1442041" cy="369332"/>
          </a:xfrm>
          <a:prstGeom prst="rect">
            <a:avLst/>
          </a:prstGeom>
          <a:noFill/>
          <a:ln>
            <a:solidFill>
              <a:srgbClr val="DD462F"/>
            </a:solidFill>
          </a:ln>
        </p:spPr>
        <p:txBody>
          <a:bodyPr wrap="square" rtlCol="0">
            <a:spAutoFit/>
          </a:bodyPr>
          <a:lstStyle>
            <a:defPPr rtl="0">
              <a:defRPr lang="ko-kr"/>
            </a:defPPr>
            <a:lvl1pPr>
              <a:defRPr b="1">
                <a:solidFill>
                  <a:srgbClr val="D24726"/>
                </a:solidFill>
              </a:defRPr>
            </a:lvl1pPr>
          </a:lstStyle>
          <a:p>
            <a:r>
              <a:rPr lang="en-US" altLang="ko-KR" dirty="0" err="1"/>
              <a:t>SpringBoot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9585766" y="4456766"/>
            <a:ext cx="1478003" cy="369332"/>
          </a:xfrm>
          <a:prstGeom prst="rect">
            <a:avLst/>
          </a:prstGeom>
          <a:noFill/>
          <a:ln>
            <a:solidFill>
              <a:srgbClr val="DD462F"/>
            </a:solidFill>
          </a:ln>
        </p:spPr>
        <p:txBody>
          <a:bodyPr wrap="square" rtlCol="0">
            <a:spAutoFit/>
          </a:bodyPr>
          <a:lstStyle>
            <a:defPPr rtl="0">
              <a:defRPr lang="ko-kr"/>
            </a:defPPr>
            <a:lvl1pPr>
              <a:defRPr b="1">
                <a:solidFill>
                  <a:srgbClr val="D24726"/>
                </a:solidFill>
              </a:defRPr>
            </a:lvl1pPr>
          </a:lstStyle>
          <a:p>
            <a:r>
              <a:rPr lang="en-US" altLang="ko-KR" dirty="0"/>
              <a:t>Kubernetes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0079728" y="3522952"/>
            <a:ext cx="1108275" cy="369332"/>
          </a:xfrm>
          <a:prstGeom prst="rect">
            <a:avLst/>
          </a:prstGeom>
          <a:noFill/>
          <a:ln>
            <a:solidFill>
              <a:srgbClr val="DD462F"/>
            </a:solidFill>
          </a:ln>
        </p:spPr>
        <p:txBody>
          <a:bodyPr wrap="square" rtlCol="0">
            <a:spAutoFit/>
          </a:bodyPr>
          <a:lstStyle>
            <a:defPPr rtl="0">
              <a:defRPr lang="ko-kr"/>
            </a:defPPr>
            <a:lvl1pPr>
              <a:defRPr b="1">
                <a:solidFill>
                  <a:srgbClr val="D24726"/>
                </a:solidFill>
              </a:defRPr>
            </a:lvl1pPr>
          </a:lstStyle>
          <a:p>
            <a:r>
              <a:rPr lang="en-US" altLang="ko-KR" dirty="0"/>
              <a:t>DevOps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012701" y="2713003"/>
            <a:ext cx="624131" cy="369332"/>
          </a:xfrm>
          <a:prstGeom prst="rect">
            <a:avLst/>
          </a:prstGeom>
          <a:noFill/>
          <a:ln>
            <a:solidFill>
              <a:srgbClr val="DD462F"/>
            </a:solidFill>
          </a:ln>
        </p:spPr>
        <p:txBody>
          <a:bodyPr wrap="square" rtlCol="0">
            <a:spAutoFit/>
          </a:bodyPr>
          <a:lstStyle>
            <a:defPPr rtl="0">
              <a:defRPr lang="ko-kr"/>
            </a:defPPr>
            <a:lvl1pPr>
              <a:defRPr b="1">
                <a:solidFill>
                  <a:srgbClr val="D24726"/>
                </a:solidFill>
              </a:defRPr>
            </a:lvl1pPr>
          </a:lstStyle>
          <a:p>
            <a:r>
              <a:rPr lang="en-US" altLang="ko-KR" dirty="0"/>
              <a:t>EKS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349745" y="2572248"/>
            <a:ext cx="1361336" cy="369332"/>
          </a:xfrm>
          <a:prstGeom prst="rect">
            <a:avLst/>
          </a:prstGeom>
          <a:noFill/>
          <a:ln>
            <a:solidFill>
              <a:srgbClr val="DD462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24726"/>
                </a:solidFill>
              </a:rPr>
              <a:t>Bootstrap</a:t>
            </a:r>
            <a:endParaRPr lang="ko-KR" altLang="en-US" b="1" dirty="0">
              <a:solidFill>
                <a:srgbClr val="D24726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049909" y="3428974"/>
            <a:ext cx="1396121" cy="646331"/>
          </a:xfrm>
          <a:prstGeom prst="rect">
            <a:avLst/>
          </a:prstGeom>
          <a:noFill/>
          <a:ln>
            <a:solidFill>
              <a:srgbClr val="DD462F"/>
            </a:solidFill>
          </a:ln>
        </p:spPr>
        <p:txBody>
          <a:bodyPr wrap="square" rtlCol="0">
            <a:spAutoFit/>
          </a:bodyPr>
          <a:lstStyle>
            <a:defPPr rtl="0">
              <a:defRPr lang="ko-kr"/>
            </a:defPPr>
            <a:lvl1pPr>
              <a:defRPr b="1">
                <a:solidFill>
                  <a:srgbClr val="D24726"/>
                </a:solidFill>
              </a:defRPr>
            </a:lvl1pPr>
          </a:lstStyle>
          <a:p>
            <a:r>
              <a:rPr lang="en-US" altLang="ko-KR" dirty="0"/>
              <a:t> Jenkins &amp; Argo CD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320286" y="4446078"/>
            <a:ext cx="1052750" cy="369332"/>
          </a:xfrm>
          <a:prstGeom prst="rect">
            <a:avLst/>
          </a:prstGeom>
          <a:noFill/>
          <a:ln>
            <a:solidFill>
              <a:srgbClr val="DD462F"/>
            </a:solidFill>
          </a:ln>
        </p:spPr>
        <p:txBody>
          <a:bodyPr wrap="square" rtlCol="0">
            <a:spAutoFit/>
          </a:bodyPr>
          <a:lstStyle>
            <a:defPPr rtl="0">
              <a:defRPr lang="ko-kr"/>
            </a:defPPr>
            <a:lvl1pPr>
              <a:defRPr b="1">
                <a:solidFill>
                  <a:srgbClr val="D24726"/>
                </a:solidFill>
              </a:defRPr>
            </a:lvl1pPr>
          </a:lstStyle>
          <a:p>
            <a:r>
              <a:rPr lang="en-US" altLang="ko-KR" dirty="0" err="1"/>
              <a:t>GitLab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/>
          <p:cNvSpPr/>
          <p:nvPr/>
        </p:nvSpPr>
        <p:spPr>
          <a:xfrm>
            <a:off x="2994592" y="4797076"/>
            <a:ext cx="8626601" cy="9931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8249724" y="2089956"/>
            <a:ext cx="3371469" cy="37002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23455" y="2109387"/>
            <a:ext cx="7552514" cy="26099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489789" cy="640080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System Architecture</a:t>
            </a:r>
            <a:endParaRPr lang="ko-KR" altLang="en-US" dirty="0">
              <a:solidFill>
                <a:srgbClr val="C0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263789" y="1389307"/>
            <a:ext cx="1668579" cy="648072"/>
          </a:xfrm>
          <a:prstGeom prst="rect">
            <a:avLst/>
          </a:prstGeom>
          <a:solidFill>
            <a:srgbClr val="00B050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ln w="3175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000" b="1" smtClean="0">
                <a:ln w="3175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endParaRPr lang="en-US" altLang="ko-KR" sz="1000" b="1" smtClean="0">
              <a:ln w="3175">
                <a:noFill/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082413" y="1389307"/>
            <a:ext cx="5093556" cy="288032"/>
          </a:xfrm>
          <a:prstGeom prst="rect">
            <a:avLst/>
          </a:prstGeom>
          <a:solidFill>
            <a:srgbClr val="00B050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ln w="3175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 Server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358326" y="2166597"/>
            <a:ext cx="1574042" cy="12296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n w="3175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000" dirty="0" smtClean="0">
                <a:ln w="3175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endParaRPr lang="en-US" altLang="ko-KR" sz="1000" dirty="0" smtClean="0">
              <a:ln w="3175">
                <a:noFill/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358326" y="3468296"/>
            <a:ext cx="1574042" cy="12510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n w="3175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</a:p>
          <a:p>
            <a:pPr algn="ctr"/>
            <a:r>
              <a:rPr lang="en-US" altLang="ko-KR" sz="1000" dirty="0" smtClean="0">
                <a:ln w="3175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</a:t>
            </a:r>
          </a:p>
          <a:p>
            <a:pPr algn="ctr"/>
            <a:r>
              <a:rPr lang="en-US" altLang="ko-KR" sz="1000" dirty="0" smtClean="0">
                <a:ln w="3175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(5.7.33) 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082413" y="1749347"/>
            <a:ext cx="1844219" cy="288032"/>
          </a:xfrm>
          <a:prstGeom prst="rect">
            <a:avLst/>
          </a:prstGeom>
          <a:solidFill>
            <a:srgbClr val="00B050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ln w="3175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</a:t>
            </a:r>
            <a:endParaRPr lang="en-US" altLang="ko-KR" sz="1000" b="1" smtClean="0">
              <a:ln w="3175">
                <a:noFill/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014452" y="1749347"/>
            <a:ext cx="3161518" cy="288032"/>
          </a:xfrm>
          <a:prstGeom prst="rect">
            <a:avLst/>
          </a:prstGeom>
          <a:solidFill>
            <a:srgbClr val="00B050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ln w="3175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컨트롤러</a:t>
            </a:r>
            <a:r>
              <a:rPr lang="en-US" altLang="ko-KR" sz="1000" b="1">
                <a:ln w="3175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smtClean="0">
                <a:ln w="3175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000" b="1" err="1" smtClean="0">
                <a:ln w="3175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비지니스로직</a:t>
            </a:r>
            <a:endParaRPr lang="en-US" altLang="ko-KR" sz="1000" b="1" smtClean="0">
              <a:ln w="3175">
                <a:noFill/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057473" y="4262833"/>
            <a:ext cx="4989246" cy="355711"/>
          </a:xfrm>
          <a:prstGeom prst="rect">
            <a:avLst/>
          </a:prstGeom>
          <a:solidFill>
            <a:srgbClr val="DD462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n w="3175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Embedded Tomcat 9.0.46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4989513" y="2184204"/>
            <a:ext cx="1932039" cy="936104"/>
          </a:xfrm>
          <a:prstGeom prst="rect">
            <a:avLst/>
          </a:prstGeom>
          <a:solidFill>
            <a:srgbClr val="DD462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ln w="3175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LogicBean</a:t>
            </a:r>
            <a:endParaRPr lang="en-US" altLang="ko-KR" sz="1000">
              <a:ln w="3175">
                <a:noFill/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>
                <a:ln w="3175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err="1">
                <a:ln w="3175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BusinessLogic</a:t>
            </a:r>
            <a:r>
              <a:rPr lang="en-US" altLang="ko-KR" sz="1000">
                <a:ln w="3175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7029092" y="2166597"/>
            <a:ext cx="1037348" cy="936104"/>
          </a:xfrm>
          <a:prstGeom prst="rect">
            <a:avLst/>
          </a:prstGeom>
          <a:solidFill>
            <a:srgbClr val="DD462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n w="3175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DAO</a:t>
            </a:r>
          </a:p>
          <a:p>
            <a:pPr algn="ctr"/>
            <a:r>
              <a:rPr lang="en-US" altLang="ko-KR" sz="1000" dirty="0">
                <a:ln w="3175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dirty="0" err="1">
                <a:ln w="3175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DataAccess</a:t>
            </a:r>
            <a:r>
              <a:rPr lang="en-US" altLang="ko-KR" sz="1000" dirty="0">
                <a:ln w="3175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3082412" y="4849544"/>
            <a:ext cx="5167311" cy="2605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ln w="3175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JavaSE</a:t>
            </a:r>
            <a:r>
              <a:rPr lang="en-US" altLang="ko-KR" sz="1000" dirty="0">
                <a:ln w="3175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11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3082413" y="5502868"/>
            <a:ext cx="5158475" cy="216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n w="3175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Kubernetes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2994593" y="5870543"/>
            <a:ext cx="86266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n w="3175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NHN Cloud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623455" y="6150262"/>
            <a:ext cx="10997738" cy="27036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n w="3175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</a:t>
            </a:r>
            <a:r>
              <a:rPr lang="en-US" altLang="ko-KR" sz="1000" smtClean="0">
                <a:ln w="3175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Infra (LAN)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057474" y="3192315"/>
            <a:ext cx="3864077" cy="469759"/>
          </a:xfrm>
          <a:prstGeom prst="rect">
            <a:avLst/>
          </a:prstGeom>
          <a:solidFill>
            <a:srgbClr val="DD462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n w="3175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v2.5.0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7009372" y="3192316"/>
            <a:ext cx="1037348" cy="473247"/>
          </a:xfrm>
          <a:prstGeom prst="rect">
            <a:avLst/>
          </a:prstGeom>
          <a:solidFill>
            <a:srgbClr val="DD462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ln w="3175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endParaRPr lang="en-US" altLang="ko-KR" sz="1000" dirty="0">
              <a:ln w="3175">
                <a:noFill/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>
                <a:ln w="3175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3.5.9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8358326" y="4841074"/>
            <a:ext cx="1574041" cy="3864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n w="3175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r>
              <a:rPr lang="ko-KR" altLang="en-US" sz="1000" dirty="0" smtClean="0">
                <a:ln w="3175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ln w="3175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8358326" y="5293649"/>
            <a:ext cx="1574040" cy="4252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n w="3175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r>
              <a:rPr lang="ko-KR" altLang="en-US" sz="1000" dirty="0" smtClean="0">
                <a:ln w="3175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ln w="3175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HW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623455" y="1389307"/>
            <a:ext cx="2371138" cy="648072"/>
          </a:xfrm>
          <a:prstGeom prst="rect">
            <a:avLst/>
          </a:prstGeom>
          <a:solidFill>
            <a:srgbClr val="00B050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ln w="3175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 Front End / </a:t>
            </a:r>
          </a:p>
          <a:p>
            <a:pPr algn="ctr"/>
            <a:r>
              <a:rPr lang="en-US" altLang="ko-KR" sz="1000" b="1" smtClean="0">
                <a:ln w="3175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 Client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805812" y="2184204"/>
            <a:ext cx="2056301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ln w="3175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en-US" altLang="ko-KR" sz="1000" dirty="0">
                <a:ln w="3175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JSON, </a:t>
            </a:r>
            <a:r>
              <a:rPr lang="en-US" altLang="ko-KR" sz="1000" dirty="0" err="1">
                <a:ln w="3175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endParaRPr lang="en-US" altLang="ko-KR" sz="1000" dirty="0">
              <a:ln w="3175">
                <a:noFill/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23455" y="4792799"/>
            <a:ext cx="2247494" cy="63525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n w="3175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 OS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623455" y="5491745"/>
            <a:ext cx="2238658" cy="57828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n w="3175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ko-KR" altLang="en-US" sz="1000" smtClean="0">
                <a:ln w="3175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smtClean="0">
                <a:ln w="3175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HW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814648" y="3914160"/>
            <a:ext cx="2056301" cy="7174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n w="3175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Bootstrap4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3057473" y="2688260"/>
            <a:ext cx="1844219" cy="432048"/>
          </a:xfrm>
          <a:prstGeom prst="rect">
            <a:avLst/>
          </a:prstGeom>
          <a:solidFill>
            <a:srgbClr val="DD462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ln w="3175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Thymeleaf</a:t>
            </a:r>
            <a:r>
              <a:rPr lang="en-US" altLang="ko-KR" sz="1000" dirty="0">
                <a:ln w="3175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-layout-dialect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15092" y="3017857"/>
            <a:ext cx="2056301" cy="7541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ln w="3175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Thyemleaf</a:t>
            </a:r>
            <a:endParaRPr lang="en-US" altLang="ko-KR" sz="1000" dirty="0">
              <a:ln w="3175">
                <a:noFill/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057474" y="2184204"/>
            <a:ext cx="878199" cy="432048"/>
          </a:xfrm>
          <a:prstGeom prst="rect">
            <a:avLst/>
          </a:prstGeom>
          <a:solidFill>
            <a:srgbClr val="DD462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n w="3175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4023493" y="2184204"/>
            <a:ext cx="878199" cy="432048"/>
          </a:xfrm>
          <a:prstGeom prst="rect">
            <a:avLst/>
          </a:prstGeom>
          <a:solidFill>
            <a:srgbClr val="DD462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ln w="3175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RESTful</a:t>
            </a:r>
            <a:r>
              <a:rPr lang="en-US" altLang="ko-KR" sz="1000" dirty="0">
                <a:ln w="3175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APIs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7009371" y="3768380"/>
            <a:ext cx="1037348" cy="414378"/>
          </a:xfrm>
          <a:prstGeom prst="rect">
            <a:avLst/>
          </a:prstGeom>
          <a:solidFill>
            <a:srgbClr val="DD462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ln w="3175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Gradle</a:t>
            </a:r>
            <a:r>
              <a:rPr lang="en-US" altLang="ko-KR" sz="1000" dirty="0">
                <a:ln w="3175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7.1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10020188" y="1371637"/>
            <a:ext cx="1601005" cy="648072"/>
          </a:xfrm>
          <a:prstGeom prst="rect">
            <a:avLst/>
          </a:prstGeom>
          <a:solidFill>
            <a:srgbClr val="00B050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 w="3175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Tool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10020187" y="2991760"/>
            <a:ext cx="1492939" cy="7859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n w="3175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Jenkins</a:t>
            </a:r>
          </a:p>
          <a:p>
            <a:pPr algn="ctr"/>
            <a:r>
              <a:rPr lang="en-US" altLang="ko-KR" sz="1000" dirty="0">
                <a:ln w="3175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dirty="0" err="1">
                <a:ln w="3175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bulid</a:t>
            </a:r>
            <a:r>
              <a:rPr lang="en-US" altLang="ko-KR" sz="1000" dirty="0">
                <a:ln w="3175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10020188" y="2166597"/>
            <a:ext cx="1492939" cy="753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ln w="3175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GitLab</a:t>
            </a:r>
            <a:endParaRPr lang="en-US" altLang="ko-KR" sz="1000" dirty="0" smtClean="0">
              <a:ln w="3175">
                <a:noFill/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 smtClean="0">
                <a:ln w="3175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(version </a:t>
            </a:r>
            <a:r>
              <a:rPr lang="en-US" altLang="ko-KR" sz="1000" dirty="0" err="1" smtClean="0">
                <a:ln w="3175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</a:t>
            </a:r>
            <a:r>
              <a:rPr lang="en-US" altLang="ko-KR" sz="1000" dirty="0" smtClean="0">
                <a:ln w="3175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3057473" y="3734083"/>
            <a:ext cx="3864077" cy="459217"/>
          </a:xfrm>
          <a:prstGeom prst="rect">
            <a:avLst/>
          </a:prstGeom>
          <a:solidFill>
            <a:srgbClr val="DD462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n w="3175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 v5.3.7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10020187" y="3860918"/>
            <a:ext cx="1492940" cy="8509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n w="3175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Argo CD</a:t>
            </a:r>
          </a:p>
          <a:p>
            <a:pPr algn="ctr"/>
            <a:r>
              <a:rPr lang="en-US" altLang="ko-KR" sz="1000" dirty="0" smtClean="0">
                <a:ln w="3175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(deploy)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3082413" y="5185968"/>
            <a:ext cx="5167310" cy="2448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ln w="3175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docker</a:t>
            </a:r>
            <a:endParaRPr lang="en-US" altLang="ko-KR" sz="1000" dirty="0">
              <a:ln w="3175">
                <a:noFill/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0020186" y="4841074"/>
            <a:ext cx="1492939" cy="37505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n w="3175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Tool</a:t>
            </a:r>
            <a:r>
              <a:rPr lang="ko-KR" altLang="en-US" sz="1000" dirty="0" smtClean="0">
                <a:ln w="3175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ln w="3175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10020186" y="5288967"/>
            <a:ext cx="1492939" cy="4299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n w="3175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Tool</a:t>
            </a:r>
            <a:r>
              <a:rPr lang="ko-KR" altLang="en-US" sz="1000" dirty="0" smtClean="0">
                <a:ln w="3175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ln w="3175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HW</a:t>
            </a:r>
          </a:p>
        </p:txBody>
      </p:sp>
    </p:spTree>
    <p:extLst>
      <p:ext uri="{BB962C8B-B14F-4D97-AF65-F5344CB8AC3E}">
        <p14:creationId xmlns:p14="http://schemas.microsoft.com/office/powerpoint/2010/main" val="412719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CI/CD</a:t>
            </a:r>
            <a:endParaRPr lang="ko-KR" altLang="en-US" dirty="0">
              <a:solidFill>
                <a:srgbClr val="C0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60812" y="2323401"/>
            <a:ext cx="1020859" cy="65670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Developers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50325" y="2086489"/>
            <a:ext cx="1562792" cy="110559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 err="1" smtClean="0">
                <a:solidFill>
                  <a:schemeClr val="bg1"/>
                </a:solidFill>
              </a:rPr>
              <a:t>GitLab</a:t>
            </a:r>
            <a:endParaRPr lang="en-US" altLang="ko-KR" sz="1300" b="1" dirty="0" smtClean="0">
              <a:solidFill>
                <a:schemeClr val="bg1"/>
              </a:solidFill>
            </a:endParaRPr>
          </a:p>
          <a:p>
            <a:r>
              <a:rPr lang="en-US" altLang="ko-KR" sz="1300" dirty="0" smtClean="0">
                <a:solidFill>
                  <a:schemeClr val="bg1"/>
                </a:solidFill>
              </a:rPr>
              <a:t>Code Repo</a:t>
            </a:r>
          </a:p>
          <a:p>
            <a:endParaRPr lang="en-US" altLang="ko-KR" sz="1300" dirty="0" smtClean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+source code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8601" y="2086489"/>
            <a:ext cx="1562792" cy="110559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 smtClean="0"/>
              <a:t>Jenkins</a:t>
            </a:r>
            <a:r>
              <a:rPr lang="en-US" altLang="ko-KR" sz="1300" dirty="0" smtClean="0"/>
              <a:t> </a:t>
            </a:r>
          </a:p>
          <a:p>
            <a:r>
              <a:rPr lang="en-US" altLang="ko-KR" sz="1300" dirty="0" smtClean="0"/>
              <a:t>Build Tool</a:t>
            </a:r>
          </a:p>
          <a:p>
            <a:endParaRPr lang="en-US" altLang="ko-KR" sz="1300" dirty="0"/>
          </a:p>
          <a:p>
            <a:r>
              <a:rPr lang="en-US" altLang="ko-KR" sz="1000" dirty="0" smtClean="0"/>
              <a:t>- Build, Test &amp; </a:t>
            </a:r>
            <a:r>
              <a:rPr lang="en-US" altLang="ko-KR" sz="1000" dirty="0" err="1" smtClean="0"/>
              <a:t>Pulish</a:t>
            </a:r>
            <a:endParaRPr lang="en-US" altLang="ko-KR" sz="1000" dirty="0" smtClean="0"/>
          </a:p>
          <a:p>
            <a:r>
              <a:rPr lang="en-US" altLang="ko-KR" sz="1000" dirty="0" smtClean="0"/>
              <a:t>- update manifest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9307479" y="2086489"/>
            <a:ext cx="1562792" cy="110559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 smtClean="0">
                <a:solidFill>
                  <a:schemeClr val="bg1"/>
                </a:solidFill>
              </a:rPr>
              <a:t>Docker Private </a:t>
            </a:r>
          </a:p>
          <a:p>
            <a:r>
              <a:rPr lang="en-US" altLang="ko-KR" sz="1300" b="1" dirty="0" smtClean="0">
                <a:solidFill>
                  <a:schemeClr val="bg1"/>
                </a:solidFill>
              </a:rPr>
              <a:t>Registry</a:t>
            </a:r>
          </a:p>
          <a:p>
            <a:endParaRPr lang="en-US" altLang="ko-KR" sz="1300" b="1" dirty="0" smtClean="0">
              <a:solidFill>
                <a:schemeClr val="bg1"/>
              </a:solidFill>
            </a:endParaRPr>
          </a:p>
          <a:p>
            <a:endParaRPr lang="en-US" altLang="ko-KR" sz="1300" dirty="0">
              <a:solidFill>
                <a:schemeClr val="bg1"/>
              </a:solidFill>
            </a:endParaRPr>
          </a:p>
          <a:p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58219" y="4121818"/>
            <a:ext cx="1562792" cy="110559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 err="1" smtClean="0">
                <a:solidFill>
                  <a:schemeClr val="bg1"/>
                </a:solidFill>
              </a:rPr>
              <a:t>GitLab</a:t>
            </a:r>
            <a:endParaRPr lang="en-US" altLang="ko-KR" sz="1300" b="1" dirty="0" smtClean="0">
              <a:solidFill>
                <a:schemeClr val="bg1"/>
              </a:solidFill>
            </a:endParaRPr>
          </a:p>
          <a:p>
            <a:r>
              <a:rPr lang="en-US" altLang="ko-KR" sz="1300" dirty="0" smtClean="0">
                <a:solidFill>
                  <a:schemeClr val="bg1"/>
                </a:solidFill>
              </a:rPr>
              <a:t>Manifest Repo</a:t>
            </a:r>
          </a:p>
          <a:p>
            <a:endParaRPr lang="en-US" altLang="ko-KR" sz="1300" dirty="0" smtClean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+deploy templates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27463" y="4156357"/>
            <a:ext cx="1562792" cy="110559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 err="1">
                <a:solidFill>
                  <a:schemeClr val="bg1"/>
                </a:solidFill>
              </a:rPr>
              <a:t>ArgoCD</a:t>
            </a:r>
            <a:endParaRPr lang="en-US" altLang="ko-KR" sz="1300" b="1" dirty="0">
              <a:solidFill>
                <a:schemeClr val="bg1"/>
              </a:solidFill>
            </a:endParaRPr>
          </a:p>
          <a:p>
            <a:r>
              <a:rPr lang="en-US" altLang="ko-KR" sz="1300" dirty="0" err="1" smtClean="0">
                <a:solidFill>
                  <a:schemeClr val="bg1"/>
                </a:solidFill>
              </a:rPr>
              <a:t>Gitops</a:t>
            </a:r>
            <a:r>
              <a:rPr lang="en-US" altLang="ko-KR" sz="1300" dirty="0" smtClean="0">
                <a:solidFill>
                  <a:schemeClr val="bg1"/>
                </a:solidFill>
              </a:rPr>
              <a:t> Tool</a:t>
            </a:r>
          </a:p>
          <a:p>
            <a:endParaRPr lang="en-US" altLang="ko-KR" sz="1300" dirty="0" smtClean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- Auto Sync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- Manual Sync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368142" y="4156356"/>
            <a:ext cx="1562792" cy="110559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 smtClean="0">
                <a:solidFill>
                  <a:schemeClr val="bg1"/>
                </a:solidFill>
              </a:rPr>
              <a:t>Kubernetes</a:t>
            </a:r>
          </a:p>
          <a:p>
            <a:endParaRPr lang="en-US" altLang="ko-KR" sz="1300" dirty="0" smtClean="0">
              <a:solidFill>
                <a:schemeClr val="bg1"/>
              </a:solidFill>
            </a:endParaRPr>
          </a:p>
          <a:p>
            <a:endParaRPr lang="en-US" altLang="ko-KR" sz="1300" dirty="0" smtClean="0">
              <a:solidFill>
                <a:schemeClr val="bg1"/>
              </a:solidFill>
            </a:endParaRPr>
          </a:p>
          <a:p>
            <a:endParaRPr lang="en-US" altLang="ko-KR" sz="1300" dirty="0" smtClean="0">
              <a:solidFill>
                <a:schemeClr val="bg1"/>
              </a:solidFill>
            </a:endParaRPr>
          </a:p>
          <a:p>
            <a:endParaRPr lang="en-US" altLang="ko-KR" sz="1300" dirty="0">
              <a:solidFill>
                <a:schemeClr val="bg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625511" y="2651754"/>
            <a:ext cx="53916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6066679" y="2651754"/>
            <a:ext cx="53916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8552184" y="2651754"/>
            <a:ext cx="53916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7526948" y="4721622"/>
            <a:ext cx="53916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구부러진 연결선 27"/>
          <p:cNvCxnSpPr>
            <a:stCxn id="6" idx="2"/>
            <a:endCxn id="8" idx="0"/>
          </p:cNvCxnSpPr>
          <p:nvPr/>
        </p:nvCxnSpPr>
        <p:spPr>
          <a:xfrm rot="5400000">
            <a:off x="5314938" y="1816759"/>
            <a:ext cx="929736" cy="3680382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547" y="2111753"/>
            <a:ext cx="540000" cy="540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912" y="2111753"/>
            <a:ext cx="390140" cy="61200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333" y="4212156"/>
            <a:ext cx="473459" cy="6120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743" y="2623998"/>
            <a:ext cx="660263" cy="47350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674" y="4170539"/>
            <a:ext cx="540000" cy="540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55" y="4476674"/>
            <a:ext cx="630391" cy="6120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535233" y="2382457"/>
            <a:ext cx="6351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Commit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Push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412682" y="2377777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Push Images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5580547" y="3551109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Update Manifest</a:t>
            </a:r>
            <a:endParaRPr lang="ko-KR" altLang="en-US" sz="1000" dirty="0"/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4874026" y="4684214"/>
            <a:ext cx="57357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43582" y="4355310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Sync manifest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7480694" y="4373342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Deploy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275505" y="4382186"/>
            <a:ext cx="1020859" cy="65670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DevOps</a:t>
            </a:r>
          </a:p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Manager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2497007" y="4703541"/>
            <a:ext cx="53916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409736" y="4433539"/>
            <a:ext cx="6351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Commit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Push</a:t>
            </a:r>
          </a:p>
        </p:txBody>
      </p:sp>
      <p:cxnSp>
        <p:nvCxnSpPr>
          <p:cNvPr id="46" name="구부러진 연결선 45"/>
          <p:cNvCxnSpPr>
            <a:stCxn id="49" idx="0"/>
            <a:endCxn id="5" idx="2"/>
          </p:cNvCxnSpPr>
          <p:nvPr/>
        </p:nvCxnSpPr>
        <p:spPr>
          <a:xfrm rot="5400000" flipH="1" flipV="1">
            <a:off x="2863776" y="2114241"/>
            <a:ext cx="1190104" cy="3345786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29393" y="3551109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Update </a:t>
            </a:r>
            <a:r>
              <a:rPr lang="en-US" altLang="ko-KR" sz="1000" dirty="0" err="1" smtClean="0"/>
              <a:t>Jenkinsfile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5981550" y="2340613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Checkout</a:t>
            </a:r>
            <a:endParaRPr lang="ko-KR" altLang="en-US" sz="1000" dirty="0"/>
          </a:p>
        </p:txBody>
      </p:sp>
      <p:cxnSp>
        <p:nvCxnSpPr>
          <p:cNvPr id="55" name="구부러진 연결선 54"/>
          <p:cNvCxnSpPr>
            <a:stCxn id="7" idx="2"/>
            <a:endCxn id="9" idx="0"/>
          </p:cNvCxnSpPr>
          <p:nvPr/>
        </p:nvCxnSpPr>
        <p:spPr>
          <a:xfrm rot="5400000">
            <a:off x="7816730" y="1884211"/>
            <a:ext cx="964275" cy="3580016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839380" y="3551109"/>
            <a:ext cx="832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Pull Images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2695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Service Review</a:t>
            </a:r>
            <a:endParaRPr lang="ko-KR" altLang="en-US" dirty="0">
              <a:solidFill>
                <a:srgbClr val="C0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07243" y="1828746"/>
            <a:ext cx="4913306" cy="388108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56688" y="3926421"/>
            <a:ext cx="1048300" cy="167357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TEST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5871277" y="3384954"/>
            <a:ext cx="212127" cy="1462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21504" y="1255045"/>
            <a:ext cx="10458870" cy="53427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52317" y="5829272"/>
            <a:ext cx="4322370" cy="69346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466256" y="5942213"/>
            <a:ext cx="623454" cy="5347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GIT</a:t>
            </a:r>
            <a:endParaRPr lang="ko-KR" altLang="en-US" sz="1000" dirty="0"/>
          </a:p>
        </p:txBody>
      </p:sp>
      <p:sp>
        <p:nvSpPr>
          <p:cNvPr id="9" name="타원 8"/>
          <p:cNvSpPr/>
          <p:nvPr/>
        </p:nvSpPr>
        <p:spPr>
          <a:xfrm>
            <a:off x="3424242" y="5942419"/>
            <a:ext cx="767648" cy="5347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CI/CD</a:t>
            </a:r>
            <a:endParaRPr lang="ko-KR" altLang="en-US" sz="1000" dirty="0"/>
          </a:p>
        </p:txBody>
      </p:sp>
      <p:sp>
        <p:nvSpPr>
          <p:cNvPr id="10" name="타원 9"/>
          <p:cNvSpPr/>
          <p:nvPr/>
        </p:nvSpPr>
        <p:spPr>
          <a:xfrm>
            <a:off x="4541224" y="5942419"/>
            <a:ext cx="767648" cy="5347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TEST</a:t>
            </a:r>
            <a:endParaRPr lang="ko-KR" altLang="en-US" sz="1000" dirty="0"/>
          </a:p>
        </p:txBody>
      </p:sp>
      <p:sp>
        <p:nvSpPr>
          <p:cNvPr id="11" name="타원 10"/>
          <p:cNvSpPr/>
          <p:nvPr/>
        </p:nvSpPr>
        <p:spPr>
          <a:xfrm>
            <a:off x="5688789" y="5941034"/>
            <a:ext cx="767648" cy="5347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QA</a:t>
            </a:r>
            <a:endParaRPr lang="ko-KR" altLang="en-US" sz="1000" dirty="0"/>
          </a:p>
        </p:txBody>
      </p:sp>
      <p:sp>
        <p:nvSpPr>
          <p:cNvPr id="12" name="타원 11"/>
          <p:cNvSpPr/>
          <p:nvPr/>
        </p:nvSpPr>
        <p:spPr>
          <a:xfrm>
            <a:off x="1278127" y="6014738"/>
            <a:ext cx="751406" cy="47632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IT Team</a:t>
            </a:r>
            <a:endParaRPr lang="ko-KR" altLang="en-US" sz="1100" dirty="0"/>
          </a:p>
        </p:txBody>
      </p:sp>
      <p:sp>
        <p:nvSpPr>
          <p:cNvPr id="13" name="오른쪽 화살표 12"/>
          <p:cNvSpPr/>
          <p:nvPr/>
        </p:nvSpPr>
        <p:spPr>
          <a:xfrm>
            <a:off x="2082860" y="6140990"/>
            <a:ext cx="216130" cy="15794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구부러진 연결선 13"/>
          <p:cNvCxnSpPr>
            <a:stCxn id="25" idx="2"/>
            <a:endCxn id="10" idx="0"/>
          </p:cNvCxnSpPr>
          <p:nvPr/>
        </p:nvCxnSpPr>
        <p:spPr>
          <a:xfrm rot="16200000" flipH="1">
            <a:off x="3466001" y="4483371"/>
            <a:ext cx="255559" cy="266253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53" idx="2"/>
            <a:endCxn id="11" idx="0"/>
          </p:cNvCxnSpPr>
          <p:nvPr/>
        </p:nvCxnSpPr>
        <p:spPr>
          <a:xfrm rot="16200000" flipH="1">
            <a:off x="5205153" y="5073574"/>
            <a:ext cx="373770" cy="136115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왼쪽/오른쪽 화살표 15"/>
          <p:cNvSpPr/>
          <p:nvPr/>
        </p:nvSpPr>
        <p:spPr>
          <a:xfrm>
            <a:off x="3140941" y="6148852"/>
            <a:ext cx="236639" cy="165353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/오른쪽 화살표 16"/>
          <p:cNvSpPr/>
          <p:nvPr/>
        </p:nvSpPr>
        <p:spPr>
          <a:xfrm>
            <a:off x="4248237" y="6140990"/>
            <a:ext cx="236639" cy="165353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/오른쪽 화살표 17"/>
          <p:cNvSpPr/>
          <p:nvPr/>
        </p:nvSpPr>
        <p:spPr>
          <a:xfrm>
            <a:off x="5380511" y="6145112"/>
            <a:ext cx="236639" cy="165353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1581303" y="4155387"/>
            <a:ext cx="611737" cy="1116494"/>
            <a:chOff x="1789487" y="3853747"/>
            <a:chExt cx="611737" cy="1116494"/>
          </a:xfrm>
        </p:grpSpPr>
        <p:sp>
          <p:nvSpPr>
            <p:cNvPr id="20" name="직사각형 19"/>
            <p:cNvSpPr/>
            <p:nvPr/>
          </p:nvSpPr>
          <p:spPr>
            <a:xfrm>
              <a:off x="1789487" y="3853747"/>
              <a:ext cx="608309" cy="468418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APP</a:t>
              </a:r>
            </a:p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Service</a:t>
              </a:r>
            </a:p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Pod</a:t>
              </a:r>
              <a:endParaRPr lang="ko-KR" altLang="en-US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792915" y="4501823"/>
              <a:ext cx="608309" cy="468418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APP</a:t>
              </a:r>
            </a:p>
            <a:p>
              <a:endParaRPr lang="en-US" altLang="ko-KR" sz="800" b="1" dirty="0" smtClean="0">
                <a:solidFill>
                  <a:schemeClr val="bg1"/>
                </a:solidFill>
              </a:endParaRPr>
            </a:p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Pod</a:t>
              </a:r>
              <a:endParaRPr lang="ko-KR" altLang="en-US" sz="5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직선 연결선 21"/>
            <p:cNvCxnSpPr>
              <a:stCxn id="20" idx="2"/>
              <a:endCxn id="21" idx="0"/>
            </p:cNvCxnSpPr>
            <p:nvPr/>
          </p:nvCxnSpPr>
          <p:spPr>
            <a:xfrm>
              <a:off x="2093642" y="4322165"/>
              <a:ext cx="3428" cy="17965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186367" y="3038869"/>
            <a:ext cx="18293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TEST Zone 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kubernetes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688481" y="2919578"/>
            <a:ext cx="19661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STAGE Zone 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kubernetes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211164" y="3336098"/>
            <a:ext cx="2102697" cy="235076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8592394" y="1801312"/>
            <a:ext cx="2557698" cy="2814002"/>
            <a:chOff x="6517861" y="1308953"/>
            <a:chExt cx="2557698" cy="2814002"/>
          </a:xfrm>
        </p:grpSpPr>
        <p:sp>
          <p:nvSpPr>
            <p:cNvPr id="27" name="직사각형 26"/>
            <p:cNvSpPr/>
            <p:nvPr/>
          </p:nvSpPr>
          <p:spPr>
            <a:xfrm>
              <a:off x="7187712" y="2422095"/>
              <a:ext cx="1717158" cy="17008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7078786" y="1308953"/>
              <a:ext cx="1996773" cy="701041"/>
              <a:chOff x="5632990" y="1546083"/>
              <a:chExt cx="2036618" cy="701041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5632990" y="1546083"/>
                <a:ext cx="2036618" cy="70104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smtClean="0"/>
                  <a:t>사용자</a:t>
                </a:r>
                <a:endParaRPr lang="en-US" altLang="ko-KR" sz="1500" dirty="0" smtClean="0"/>
              </a:p>
              <a:p>
                <a:pPr algn="ctr"/>
                <a:endParaRPr lang="en-US" altLang="ko-KR" dirty="0" smtClean="0"/>
              </a:p>
            </p:txBody>
          </p:sp>
          <p:sp>
            <p:nvSpPr>
              <p:cNvPr id="41" name="모서리가 둥근 직사각형 40"/>
              <p:cNvSpPr/>
              <p:nvPr/>
            </p:nvSpPr>
            <p:spPr>
              <a:xfrm>
                <a:off x="5836789" y="1962384"/>
                <a:ext cx="734054" cy="19061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 smtClean="0"/>
                  <a:t>PC</a:t>
                </a:r>
                <a:endParaRPr lang="ko-KR" altLang="en-US" sz="1500" dirty="0"/>
              </a:p>
            </p:txBody>
          </p:sp>
          <p:sp>
            <p:nvSpPr>
              <p:cNvPr id="42" name="모서리가 둥근 직사각형 41"/>
              <p:cNvSpPr/>
              <p:nvPr/>
            </p:nvSpPr>
            <p:spPr>
              <a:xfrm>
                <a:off x="6650175" y="1962384"/>
                <a:ext cx="812464" cy="182299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 smtClean="0"/>
                  <a:t>Mobile</a:t>
                </a:r>
                <a:endParaRPr lang="ko-KR" altLang="en-US" sz="1500" dirty="0"/>
              </a:p>
            </p:txBody>
          </p:sp>
        </p:grpSp>
        <p:sp>
          <p:nvSpPr>
            <p:cNvPr id="29" name="아래쪽 화살표 28"/>
            <p:cNvSpPr/>
            <p:nvPr/>
          </p:nvSpPr>
          <p:spPr>
            <a:xfrm>
              <a:off x="7948184" y="2129042"/>
              <a:ext cx="235663" cy="264066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왼쪽/오른쪽 화살표 29"/>
            <p:cNvSpPr/>
            <p:nvPr/>
          </p:nvSpPr>
          <p:spPr>
            <a:xfrm>
              <a:off x="6517861" y="3470650"/>
              <a:ext cx="590779" cy="253608"/>
            </a:xfrm>
            <a:prstGeom prst="left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60033" y="2125006"/>
              <a:ext cx="6014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 smtClean="0"/>
                <a:t>DMZ</a:t>
              </a:r>
              <a:endParaRPr lang="ko-KR" altLang="en-US" sz="15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682617" y="2615228"/>
              <a:ext cx="782052" cy="414264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Load Balance</a:t>
              </a:r>
              <a:endParaRPr lang="ko-KR" altLang="en-US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471861" y="3209903"/>
              <a:ext cx="497248" cy="408474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Nginx</a:t>
              </a:r>
            </a:p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Proxy</a:t>
              </a:r>
              <a:endParaRPr lang="ko-KR" altLang="en-US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108374" y="3214340"/>
              <a:ext cx="497248" cy="408474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Nginx</a:t>
              </a:r>
            </a:p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Proxy</a:t>
              </a:r>
              <a:endParaRPr lang="ko-KR" altLang="en-US" sz="5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5" name="직선 화살표 연결선 34"/>
            <p:cNvCxnSpPr>
              <a:stCxn id="32" idx="2"/>
              <a:endCxn id="32" idx="2"/>
            </p:cNvCxnSpPr>
            <p:nvPr/>
          </p:nvCxnSpPr>
          <p:spPr>
            <a:xfrm>
              <a:off x="8073643" y="3029492"/>
              <a:ext cx="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32" idx="2"/>
              <a:endCxn id="33" idx="0"/>
            </p:cNvCxnSpPr>
            <p:nvPr/>
          </p:nvCxnSpPr>
          <p:spPr>
            <a:xfrm flipH="1">
              <a:off x="7720485" y="3029492"/>
              <a:ext cx="353158" cy="18041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32" idx="2"/>
              <a:endCxn id="34" idx="0"/>
            </p:cNvCxnSpPr>
            <p:nvPr/>
          </p:nvCxnSpPr>
          <p:spPr>
            <a:xfrm>
              <a:off x="8073643" y="3029492"/>
              <a:ext cx="283355" cy="18484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직사각형 37"/>
            <p:cNvSpPr/>
            <p:nvPr/>
          </p:nvSpPr>
          <p:spPr>
            <a:xfrm>
              <a:off x="7422298" y="2485841"/>
              <a:ext cx="1227748" cy="1543768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426133" y="3690187"/>
              <a:ext cx="141840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 smtClean="0"/>
                <a:t>Nginx (Router)</a:t>
              </a:r>
              <a:endParaRPr lang="ko-KR" altLang="en-US" sz="15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234130" y="4609722"/>
            <a:ext cx="2094877" cy="1026725"/>
            <a:chOff x="9179251" y="2458740"/>
            <a:chExt cx="2604421" cy="2067169"/>
          </a:xfrm>
        </p:grpSpPr>
        <p:sp>
          <p:nvSpPr>
            <p:cNvPr id="44" name="직사각형 43"/>
            <p:cNvSpPr/>
            <p:nvPr/>
          </p:nvSpPr>
          <p:spPr>
            <a:xfrm>
              <a:off x="9179251" y="2458740"/>
              <a:ext cx="2604421" cy="206716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ko-KR" dirty="0" smtClean="0"/>
            </a:p>
            <a:p>
              <a:endParaRPr lang="en-US" altLang="ko-KR" sz="1200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45" name="원통 44"/>
            <p:cNvSpPr/>
            <p:nvPr/>
          </p:nvSpPr>
          <p:spPr>
            <a:xfrm>
              <a:off x="10240681" y="2615628"/>
              <a:ext cx="560397" cy="600778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DB</a:t>
              </a:r>
            </a:p>
            <a:p>
              <a:pPr algn="ctr"/>
              <a:r>
                <a:rPr lang="en-US" altLang="ko-KR" sz="700" dirty="0" smtClean="0"/>
                <a:t>Proxy</a:t>
              </a:r>
              <a:endParaRPr lang="ko-KR" altLang="en-US" sz="700" dirty="0"/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10520879" y="3209203"/>
              <a:ext cx="0" cy="1913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9698901" y="3401266"/>
              <a:ext cx="1637251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9698901" y="3391939"/>
              <a:ext cx="0" cy="16036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11325334" y="3400503"/>
              <a:ext cx="0" cy="16036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50" name="원통 49"/>
            <p:cNvSpPr/>
            <p:nvPr/>
          </p:nvSpPr>
          <p:spPr>
            <a:xfrm>
              <a:off x="9418314" y="3588213"/>
              <a:ext cx="560397" cy="600778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DB</a:t>
              </a:r>
            </a:p>
            <a:p>
              <a:pPr algn="ctr"/>
              <a:r>
                <a:rPr lang="en-US" altLang="ko-KR" sz="700" dirty="0" smtClean="0"/>
                <a:t>Main</a:t>
              </a:r>
              <a:endParaRPr lang="ko-KR" altLang="en-US" sz="700" dirty="0"/>
            </a:p>
          </p:txBody>
        </p:sp>
        <p:sp>
          <p:nvSpPr>
            <p:cNvPr id="51" name="원통 50"/>
            <p:cNvSpPr/>
            <p:nvPr/>
          </p:nvSpPr>
          <p:spPr>
            <a:xfrm>
              <a:off x="10227256" y="3598610"/>
              <a:ext cx="560397" cy="600778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DB</a:t>
              </a:r>
            </a:p>
            <a:p>
              <a:pPr algn="ctr"/>
              <a:r>
                <a:rPr lang="en-US" altLang="ko-KR" sz="700" dirty="0" smtClean="0"/>
                <a:t>Slave</a:t>
              </a:r>
              <a:endParaRPr lang="ko-KR" altLang="en-US" sz="700" dirty="0"/>
            </a:p>
          </p:txBody>
        </p:sp>
        <p:sp>
          <p:nvSpPr>
            <p:cNvPr id="52" name="원통 51"/>
            <p:cNvSpPr/>
            <p:nvPr/>
          </p:nvSpPr>
          <p:spPr>
            <a:xfrm>
              <a:off x="11067349" y="3598610"/>
              <a:ext cx="560397" cy="600778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DB</a:t>
              </a:r>
            </a:p>
            <a:p>
              <a:pPr algn="ctr"/>
              <a:r>
                <a:rPr lang="en-US" altLang="ko-KR" sz="700" dirty="0" smtClean="0"/>
                <a:t>Slave</a:t>
              </a:r>
              <a:endParaRPr lang="ko-KR" altLang="en-US" sz="700" dirty="0"/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3726950" y="3216502"/>
            <a:ext cx="1969026" cy="235076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639404" y="3447954"/>
            <a:ext cx="497248" cy="40847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Nginx</a:t>
            </a:r>
          </a:p>
          <a:p>
            <a:r>
              <a:rPr lang="en-US" altLang="ko-KR" sz="800" b="1" dirty="0" smtClean="0">
                <a:solidFill>
                  <a:schemeClr val="bg1"/>
                </a:solidFill>
              </a:rPr>
              <a:t>Proxy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55" name="왼쪽/위쪽 화살표 54"/>
          <p:cNvSpPr/>
          <p:nvPr/>
        </p:nvSpPr>
        <p:spPr>
          <a:xfrm>
            <a:off x="2544253" y="3926421"/>
            <a:ext cx="413744" cy="291295"/>
          </a:xfrm>
          <a:prstGeom prst="leftUpArrow">
            <a:avLst>
              <a:gd name="adj1" fmla="val 21546"/>
              <a:gd name="adj2" fmla="val 25000"/>
              <a:gd name="adj3" fmla="val 25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원통 55"/>
          <p:cNvSpPr/>
          <p:nvPr/>
        </p:nvSpPr>
        <p:spPr>
          <a:xfrm>
            <a:off x="2634366" y="5201196"/>
            <a:ext cx="595631" cy="413468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TEST</a:t>
            </a:r>
          </a:p>
          <a:p>
            <a:pPr algn="ctr"/>
            <a:r>
              <a:rPr lang="en-US" altLang="ko-KR" sz="900" dirty="0" err="1" smtClean="0"/>
              <a:t>Storg</a:t>
            </a:r>
            <a:endParaRPr lang="en-US" altLang="ko-KR" sz="900" dirty="0"/>
          </a:p>
        </p:txBody>
      </p:sp>
      <p:sp>
        <p:nvSpPr>
          <p:cNvPr id="57" name="원통 56"/>
          <p:cNvSpPr/>
          <p:nvPr/>
        </p:nvSpPr>
        <p:spPr>
          <a:xfrm>
            <a:off x="2625822" y="4427584"/>
            <a:ext cx="521863" cy="543611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TEST</a:t>
            </a:r>
            <a:endParaRPr lang="ko-KR" altLang="en-US" sz="1200" dirty="0"/>
          </a:p>
          <a:p>
            <a:pPr algn="ctr"/>
            <a:r>
              <a:rPr lang="en-US" altLang="ko-KR" sz="1200" dirty="0" smtClean="0"/>
              <a:t>DB</a:t>
            </a:r>
          </a:p>
        </p:txBody>
      </p:sp>
      <p:sp>
        <p:nvSpPr>
          <p:cNvPr id="58" name="왼쪽/오른쪽 화살표 57"/>
          <p:cNvSpPr/>
          <p:nvPr/>
        </p:nvSpPr>
        <p:spPr>
          <a:xfrm>
            <a:off x="2321668" y="4621897"/>
            <a:ext cx="236639" cy="165353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/오른쪽 화살표 58"/>
          <p:cNvSpPr/>
          <p:nvPr/>
        </p:nvSpPr>
        <p:spPr>
          <a:xfrm>
            <a:off x="2313873" y="5310888"/>
            <a:ext cx="236639" cy="165353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3799645" y="3818357"/>
            <a:ext cx="993861" cy="166803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STAGE</a:t>
            </a:r>
            <a:endParaRPr lang="ko-KR" altLang="en-US" dirty="0"/>
          </a:p>
        </p:txBody>
      </p:sp>
      <p:grpSp>
        <p:nvGrpSpPr>
          <p:cNvPr id="61" name="그룹 60"/>
          <p:cNvGrpSpPr/>
          <p:nvPr/>
        </p:nvGrpSpPr>
        <p:grpSpPr>
          <a:xfrm>
            <a:off x="3969822" y="4041783"/>
            <a:ext cx="611737" cy="1116494"/>
            <a:chOff x="1789487" y="3853747"/>
            <a:chExt cx="611737" cy="1116494"/>
          </a:xfrm>
        </p:grpSpPr>
        <p:sp>
          <p:nvSpPr>
            <p:cNvPr id="62" name="직사각형 61"/>
            <p:cNvSpPr/>
            <p:nvPr/>
          </p:nvSpPr>
          <p:spPr>
            <a:xfrm>
              <a:off x="1789487" y="3853747"/>
              <a:ext cx="608309" cy="468418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APP</a:t>
              </a:r>
            </a:p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Service</a:t>
              </a:r>
            </a:p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Pod</a:t>
              </a:r>
              <a:endParaRPr lang="ko-KR" altLang="en-US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792915" y="4501823"/>
              <a:ext cx="608309" cy="468418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APP</a:t>
              </a:r>
            </a:p>
            <a:p>
              <a:endParaRPr lang="en-US" altLang="ko-KR" sz="800" b="1" dirty="0" smtClean="0">
                <a:solidFill>
                  <a:schemeClr val="bg1"/>
                </a:solidFill>
              </a:endParaRPr>
            </a:p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Pod</a:t>
              </a:r>
              <a:endParaRPr lang="ko-KR" altLang="en-US" sz="500" b="1" dirty="0">
                <a:solidFill>
                  <a:schemeClr val="bg1"/>
                </a:solidFill>
              </a:endParaRPr>
            </a:p>
          </p:txBody>
        </p:sp>
        <p:cxnSp>
          <p:nvCxnSpPr>
            <p:cNvPr id="64" name="직선 연결선 63"/>
            <p:cNvCxnSpPr>
              <a:stCxn id="62" idx="2"/>
              <a:endCxn id="63" idx="0"/>
            </p:cNvCxnSpPr>
            <p:nvPr/>
          </p:nvCxnSpPr>
          <p:spPr>
            <a:xfrm>
              <a:off x="2093642" y="4322165"/>
              <a:ext cx="3428" cy="17965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5" name="원통 64"/>
          <p:cNvSpPr/>
          <p:nvPr/>
        </p:nvSpPr>
        <p:spPr>
          <a:xfrm>
            <a:off x="5022885" y="5087592"/>
            <a:ext cx="595631" cy="413468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STAGE</a:t>
            </a:r>
            <a:endParaRPr lang="en-US" altLang="ko-KR" sz="900" dirty="0" smtClean="0"/>
          </a:p>
          <a:p>
            <a:pPr algn="ctr"/>
            <a:r>
              <a:rPr lang="en-US" altLang="ko-KR" sz="900" dirty="0" err="1" smtClean="0"/>
              <a:t>Storg</a:t>
            </a:r>
            <a:endParaRPr lang="en-US" altLang="ko-KR" sz="900" dirty="0"/>
          </a:p>
        </p:txBody>
      </p:sp>
      <p:sp>
        <p:nvSpPr>
          <p:cNvPr id="66" name="원통 65"/>
          <p:cNvSpPr/>
          <p:nvPr/>
        </p:nvSpPr>
        <p:spPr>
          <a:xfrm>
            <a:off x="5014341" y="4313980"/>
            <a:ext cx="521863" cy="543611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STAGE</a:t>
            </a:r>
            <a:endParaRPr lang="ko-KR" altLang="en-US" sz="900" dirty="0"/>
          </a:p>
          <a:p>
            <a:pPr algn="ctr"/>
            <a:r>
              <a:rPr lang="en-US" altLang="ko-KR" sz="1200" dirty="0" smtClean="0"/>
              <a:t>DB</a:t>
            </a:r>
          </a:p>
        </p:txBody>
      </p:sp>
      <p:sp>
        <p:nvSpPr>
          <p:cNvPr id="67" name="왼쪽/오른쪽 화살표 66"/>
          <p:cNvSpPr/>
          <p:nvPr/>
        </p:nvSpPr>
        <p:spPr>
          <a:xfrm>
            <a:off x="4710187" y="4508293"/>
            <a:ext cx="236639" cy="165353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왼쪽/오른쪽 화살표 67"/>
          <p:cNvSpPr/>
          <p:nvPr/>
        </p:nvSpPr>
        <p:spPr>
          <a:xfrm>
            <a:off x="4702392" y="5197284"/>
            <a:ext cx="236639" cy="165353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오른쪽 화살표 68"/>
          <p:cNvSpPr/>
          <p:nvPr/>
        </p:nvSpPr>
        <p:spPr>
          <a:xfrm>
            <a:off x="3359601" y="4495191"/>
            <a:ext cx="212127" cy="1462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6237470" y="1803214"/>
            <a:ext cx="2095663" cy="2612730"/>
            <a:chOff x="4902437" y="2458740"/>
            <a:chExt cx="2095663" cy="2612730"/>
          </a:xfrm>
        </p:grpSpPr>
        <p:sp>
          <p:nvSpPr>
            <p:cNvPr id="71" name="직사각형 70"/>
            <p:cNvSpPr/>
            <p:nvPr/>
          </p:nvSpPr>
          <p:spPr>
            <a:xfrm>
              <a:off x="5038744" y="2969905"/>
              <a:ext cx="1056315" cy="2042155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 smtClean="0"/>
                <a:t>Prod(HA)</a:t>
              </a:r>
              <a:endParaRPr lang="ko-KR" altLang="en-US" dirty="0"/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5299123" y="3561191"/>
              <a:ext cx="611737" cy="1116494"/>
              <a:chOff x="1789487" y="3853747"/>
              <a:chExt cx="611737" cy="1116494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1789487" y="3853747"/>
                <a:ext cx="608309" cy="468418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b="1" dirty="0" smtClean="0">
                    <a:solidFill>
                      <a:schemeClr val="bg1"/>
                    </a:solidFill>
                  </a:rPr>
                  <a:t>APP</a:t>
                </a:r>
              </a:p>
              <a:p>
                <a:r>
                  <a:rPr lang="en-US" altLang="ko-KR" sz="800" b="1" dirty="0" smtClean="0">
                    <a:solidFill>
                      <a:schemeClr val="bg1"/>
                    </a:solidFill>
                  </a:rPr>
                  <a:t>Service</a:t>
                </a:r>
              </a:p>
              <a:p>
                <a:r>
                  <a:rPr lang="en-US" altLang="ko-KR" sz="800" b="1" dirty="0" smtClean="0">
                    <a:solidFill>
                      <a:schemeClr val="bg1"/>
                    </a:solidFill>
                  </a:rPr>
                  <a:t>Pod</a:t>
                </a:r>
                <a:endParaRPr lang="ko-KR" altLang="en-US" sz="5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1792915" y="4501823"/>
                <a:ext cx="608309" cy="468418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b="1" dirty="0" smtClean="0">
                    <a:solidFill>
                      <a:schemeClr val="bg1"/>
                    </a:solidFill>
                  </a:rPr>
                  <a:t>APP</a:t>
                </a:r>
              </a:p>
              <a:p>
                <a:endParaRPr lang="en-US" altLang="ko-KR" sz="800" b="1" dirty="0" smtClean="0">
                  <a:solidFill>
                    <a:schemeClr val="bg1"/>
                  </a:solidFill>
                </a:endParaRPr>
              </a:p>
              <a:p>
                <a:r>
                  <a:rPr lang="en-US" altLang="ko-KR" sz="800" b="1" dirty="0" smtClean="0">
                    <a:solidFill>
                      <a:schemeClr val="bg1"/>
                    </a:solidFill>
                  </a:rPr>
                  <a:t>Pod</a:t>
                </a:r>
                <a:endParaRPr lang="ko-KR" altLang="en-US" sz="5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9" name="직선 연결선 78"/>
              <p:cNvCxnSpPr>
                <a:stCxn id="77" idx="2"/>
                <a:endCxn id="78" idx="0"/>
              </p:cNvCxnSpPr>
              <p:nvPr/>
            </p:nvCxnSpPr>
            <p:spPr>
              <a:xfrm>
                <a:off x="2093642" y="4322165"/>
                <a:ext cx="3428" cy="179658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73" name="직사각형 72"/>
            <p:cNvSpPr/>
            <p:nvPr/>
          </p:nvSpPr>
          <p:spPr>
            <a:xfrm>
              <a:off x="4902437" y="2767620"/>
              <a:ext cx="2095663" cy="2303850"/>
            </a:xfrm>
            <a:prstGeom prst="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13962" y="2458740"/>
              <a:ext cx="182518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 smtClean="0"/>
                <a:t>Prod Zone </a:t>
              </a:r>
              <a:r>
                <a:rPr lang="en-US" altLang="ko-KR" sz="1000" dirty="0" smtClean="0"/>
                <a:t>(</a:t>
              </a:r>
              <a:r>
                <a:rPr lang="en-US" altLang="ko-KR" sz="1000" dirty="0" err="1" smtClean="0"/>
                <a:t>kubernetes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75" name="원통 74"/>
            <p:cNvSpPr/>
            <p:nvPr/>
          </p:nvSpPr>
          <p:spPr>
            <a:xfrm>
              <a:off x="6349883" y="4136903"/>
              <a:ext cx="595631" cy="413468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STAGE</a:t>
              </a:r>
              <a:endParaRPr lang="en-US" altLang="ko-KR" sz="900" dirty="0" smtClean="0"/>
            </a:p>
            <a:p>
              <a:pPr algn="ctr"/>
              <a:r>
                <a:rPr lang="en-US" altLang="ko-KR" sz="900" dirty="0" err="1" smtClean="0"/>
                <a:t>Storg</a:t>
              </a:r>
              <a:endParaRPr lang="en-US" altLang="ko-KR" sz="900" dirty="0"/>
            </a:p>
          </p:txBody>
        </p:sp>
        <p:sp>
          <p:nvSpPr>
            <p:cNvPr id="76" name="왼쪽/오른쪽 화살표 75"/>
            <p:cNvSpPr/>
            <p:nvPr/>
          </p:nvSpPr>
          <p:spPr>
            <a:xfrm>
              <a:off x="6086111" y="4268019"/>
              <a:ext cx="236639" cy="165353"/>
            </a:xfrm>
            <a:prstGeom prst="left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3571728" y="1551003"/>
            <a:ext cx="13145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Internal Zone</a:t>
            </a:r>
            <a:endParaRPr lang="ko-KR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7547517" y="4703644"/>
            <a:ext cx="8162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DB Zone</a:t>
            </a:r>
          </a:p>
        </p:txBody>
      </p:sp>
      <p:sp>
        <p:nvSpPr>
          <p:cNvPr id="82" name="위쪽/아래쪽 화살표 81"/>
          <p:cNvSpPr/>
          <p:nvPr/>
        </p:nvSpPr>
        <p:spPr>
          <a:xfrm>
            <a:off x="7202497" y="4415944"/>
            <a:ext cx="110777" cy="193778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9330940" y="5529990"/>
            <a:ext cx="181915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Monitoring</a:t>
            </a:r>
          </a:p>
          <a:p>
            <a:r>
              <a:rPr lang="en-US" altLang="ko-KR" sz="1300" dirty="0" smtClean="0"/>
              <a:t>-ELK</a:t>
            </a:r>
          </a:p>
          <a:p>
            <a:r>
              <a:rPr lang="en-US" altLang="ko-KR" sz="1300" dirty="0" smtClean="0"/>
              <a:t>-</a:t>
            </a:r>
            <a:r>
              <a:rPr lang="en-US" altLang="ko-KR" sz="1300" dirty="0" err="1" smtClean="0"/>
              <a:t>Prometheus+Grafana</a:t>
            </a:r>
            <a:endParaRPr lang="en-US" altLang="ko-KR" sz="1300" dirty="0" smtClean="0"/>
          </a:p>
          <a:p>
            <a:r>
              <a:rPr lang="en-US" altLang="ko-KR" sz="1300" dirty="0" smtClean="0"/>
              <a:t>-</a:t>
            </a:r>
            <a:r>
              <a:rPr lang="en-US" altLang="ko-KR" sz="1300" dirty="0" err="1" smtClean="0"/>
              <a:t>Zabbix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4531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Admin </a:t>
            </a:r>
            <a:r>
              <a:rPr lang="en-US" altLang="ko-KR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Review</a:t>
            </a:r>
            <a:endParaRPr lang="ko-KR" altLang="en-US" dirty="0">
              <a:solidFill>
                <a:srgbClr val="C0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53" name="그룹 52" descr="1단계를 나타내는 숫자 1이 표시된 작은 원"/>
          <p:cNvGrpSpPr/>
          <p:nvPr/>
        </p:nvGrpSpPr>
        <p:grpSpPr bwMode="blackWhite">
          <a:xfrm>
            <a:off x="1004597" y="1706100"/>
            <a:ext cx="558179" cy="382995"/>
            <a:chOff x="6953426" y="711274"/>
            <a:chExt cx="558179" cy="409838"/>
          </a:xfrm>
        </p:grpSpPr>
        <p:sp>
          <p:nvSpPr>
            <p:cNvPr id="57" name="타원 56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60" name="내용 개체 틀 17"/>
          <p:cNvSpPr txBox="1">
            <a:spLocks/>
          </p:cNvSpPr>
          <p:nvPr/>
        </p:nvSpPr>
        <p:spPr>
          <a:xfrm>
            <a:off x="1634419" y="1784815"/>
            <a:ext cx="3067576" cy="369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주요 특징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grpSp>
        <p:nvGrpSpPr>
          <p:cNvPr id="61" name="그룹 60" descr="1단계를 나타내는 숫자 1이 표시된 작은 원"/>
          <p:cNvGrpSpPr/>
          <p:nvPr/>
        </p:nvGrpSpPr>
        <p:grpSpPr bwMode="blackWhite">
          <a:xfrm>
            <a:off x="5775814" y="1794654"/>
            <a:ext cx="558179" cy="384555"/>
            <a:chOff x="6953426" y="711274"/>
            <a:chExt cx="558179" cy="411507"/>
          </a:xfrm>
        </p:grpSpPr>
        <p:sp>
          <p:nvSpPr>
            <p:cNvPr id="62" name="타원 61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95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64" name="내용 개체 틀 17"/>
          <p:cNvSpPr txBox="1">
            <a:spLocks/>
          </p:cNvSpPr>
          <p:nvPr/>
        </p:nvSpPr>
        <p:spPr>
          <a:xfrm>
            <a:off x="6337251" y="1834815"/>
            <a:ext cx="4595257" cy="369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공통 기능</a:t>
            </a:r>
            <a:endParaRPr lang="ko-KR" altLang="en-US" sz="1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895288"/>
              </p:ext>
            </p:extLst>
          </p:nvPr>
        </p:nvGraphicFramePr>
        <p:xfrm>
          <a:off x="5932062" y="2382333"/>
          <a:ext cx="5675220" cy="38691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96034">
                  <a:extLst>
                    <a:ext uri="{9D8B030D-6E8A-4147-A177-3AD203B41FA5}">
                      <a16:colId xmlns:a16="http://schemas.microsoft.com/office/drawing/2014/main" val="2067707845"/>
                    </a:ext>
                  </a:extLst>
                </a:gridCol>
                <a:gridCol w="3279186">
                  <a:extLst>
                    <a:ext uri="{9D8B030D-6E8A-4147-A177-3AD203B41FA5}">
                      <a16:colId xmlns:a16="http://schemas.microsoft.com/office/drawing/2014/main" val="448414340"/>
                    </a:ext>
                  </a:extLst>
                </a:gridCol>
              </a:tblGrid>
              <a:tr h="346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608601"/>
                  </a:ext>
                </a:extLst>
              </a:tr>
              <a:tr h="251632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공통 기능</a:t>
                      </a:r>
                      <a:endParaRPr lang="ko-KR" altLang="en-US" sz="1200" b="1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로그인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13147144"/>
                  </a:ext>
                </a:extLst>
              </a:tr>
              <a:tr h="25163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서비스 </a:t>
                      </a:r>
                      <a:r>
                        <a:rPr lang="ko-KR" altLang="en-US" sz="11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알람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547492673"/>
                  </a:ext>
                </a:extLst>
              </a:tr>
              <a:tr h="25163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관련사이트 링크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408452661"/>
                  </a:ext>
                </a:extLst>
              </a:tr>
              <a:tr h="25163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환경 설정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30404987"/>
                  </a:ext>
                </a:extLst>
              </a:tr>
              <a:tr h="251632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화면 조회 공통 기능</a:t>
                      </a:r>
                      <a:endParaRPr lang="ko-KR" altLang="en-US" sz="1200" b="1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기간별 조회 기능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781454346"/>
                  </a:ext>
                </a:extLst>
              </a:tr>
              <a:tr h="25163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필드별</a:t>
                      </a:r>
                      <a:r>
                        <a:rPr lang="ko-KR" altLang="en-US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조회 기능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129662839"/>
                  </a:ext>
                </a:extLst>
              </a:tr>
              <a:tr h="25163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그외</a:t>
                      </a:r>
                      <a:r>
                        <a:rPr lang="ko-KR" altLang="en-US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옵션 조회 기능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006494979"/>
                  </a:ext>
                </a:extLst>
              </a:tr>
              <a:tr h="251632">
                <a:tc rowSpan="7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테이블 공통 기능</a:t>
                      </a:r>
                      <a:endParaRPr lang="ko-KR" altLang="en-US" sz="1200" b="1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조회 개수 설정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890023495"/>
                  </a:ext>
                </a:extLst>
              </a:tr>
              <a:tr h="25163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페이징기능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40624446"/>
                  </a:ext>
                </a:extLst>
              </a:tr>
              <a:tr h="25163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정렬기능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15217272"/>
                  </a:ext>
                </a:extLst>
              </a:tr>
              <a:tr h="25163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클립보드 기능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35310203"/>
                  </a:ext>
                </a:extLst>
              </a:tr>
              <a:tr h="25163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엑셀다운로드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605603752"/>
                  </a:ext>
                </a:extLst>
              </a:tr>
              <a:tr h="25163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화면 프린트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036123019"/>
                  </a:ext>
                </a:extLst>
              </a:tr>
              <a:tr h="25163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필드 </a:t>
                      </a:r>
                      <a:r>
                        <a:rPr lang="en-US" sz="1100" u="none" strike="noStrike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visuable</a:t>
                      </a:r>
                      <a:endParaRPr 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053699029"/>
                  </a:ext>
                </a:extLst>
              </a:tr>
            </a:tbl>
          </a:graphicData>
        </a:graphic>
      </p:graphicFrame>
      <p:sp>
        <p:nvSpPr>
          <p:cNvPr id="65" name="직사각형 64"/>
          <p:cNvSpPr/>
          <p:nvPr/>
        </p:nvSpPr>
        <p:spPr>
          <a:xfrm>
            <a:off x="1178875" y="2459839"/>
            <a:ext cx="3523120" cy="47962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반응형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웹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178875" y="3198355"/>
            <a:ext cx="3523120" cy="47962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메뉴 관리 기능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178875" y="3831542"/>
            <a:ext cx="3523119" cy="47962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권한 관리 기능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163802" y="4493910"/>
            <a:ext cx="3538192" cy="47962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디자인 템플릿 기능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163802" y="5146947"/>
            <a:ext cx="3538192" cy="47962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서비스 </a:t>
            </a:r>
            <a:r>
              <a:rPr lang="ko-KR" altLang="en-US" sz="1200" b="1" dirty="0" err="1" smtClean="0">
                <a:solidFill>
                  <a:schemeClr val="bg1"/>
                </a:solidFill>
              </a:rPr>
              <a:t>어드민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생성 기능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178875" y="5780134"/>
            <a:ext cx="3538192" cy="47962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공통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UI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제공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39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알람</a:t>
            </a:r>
            <a:r>
              <a:rPr lang="ko-KR" altLang="en-US" dirty="0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- Slack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6" y="2090898"/>
            <a:ext cx="3792961" cy="41353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207" y="1404851"/>
            <a:ext cx="432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Application / Server Error </a:t>
            </a:r>
            <a:r>
              <a:rPr lang="ko-KR" altLang="en-US" dirty="0" smtClean="0">
                <a:solidFill>
                  <a:schemeClr val="accent2"/>
                </a:solidFill>
              </a:rPr>
              <a:t>관련 </a:t>
            </a:r>
            <a:r>
              <a:rPr lang="ko-KR" altLang="en-US" dirty="0" err="1" smtClean="0">
                <a:solidFill>
                  <a:schemeClr val="accent2"/>
                </a:solidFill>
              </a:rPr>
              <a:t>알람</a:t>
            </a:r>
            <a:r>
              <a:rPr lang="ko-KR" altLang="en-US" dirty="0" smtClean="0">
                <a:solidFill>
                  <a:schemeClr val="accent2"/>
                </a:solidFill>
              </a:rPr>
              <a:t> 설정</a:t>
            </a:r>
            <a:endParaRPr lang="en-US" altLang="ko-KR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08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9113244" cy="64008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Server (K8S) </a:t>
            </a:r>
            <a:r>
              <a:rPr lang="en-US" altLang="ko-KR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Monitoring - </a:t>
            </a:r>
            <a:r>
              <a:rPr lang="en-US" altLang="ko-KR" dirty="0" err="1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Grafana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6" y="2014940"/>
            <a:ext cx="8396515" cy="41780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1207" y="1366872"/>
            <a:ext cx="5099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NHN</a:t>
            </a:r>
            <a:r>
              <a:rPr lang="ko-KR" altLang="en-US" dirty="0" err="1" smtClean="0">
                <a:solidFill>
                  <a:schemeClr val="accent2"/>
                </a:solidFill>
              </a:rPr>
              <a:t>클라우드</a:t>
            </a:r>
            <a:r>
              <a:rPr lang="ko-KR" altLang="en-US" dirty="0" smtClean="0">
                <a:solidFill>
                  <a:schemeClr val="accent2"/>
                </a:solidFill>
              </a:rPr>
              <a:t> </a:t>
            </a:r>
            <a:r>
              <a:rPr lang="ko-KR" altLang="en-US" dirty="0" err="1" smtClean="0">
                <a:solidFill>
                  <a:schemeClr val="accent2"/>
                </a:solidFill>
              </a:rPr>
              <a:t>쿠버네티</a:t>
            </a:r>
            <a:r>
              <a:rPr lang="ko-KR" altLang="en-US" dirty="0" err="1">
                <a:solidFill>
                  <a:schemeClr val="accent2"/>
                </a:solidFill>
              </a:rPr>
              <a:t>스</a:t>
            </a:r>
            <a:r>
              <a:rPr lang="ko-KR" altLang="en-US" dirty="0" smtClean="0">
                <a:solidFill>
                  <a:schemeClr val="accent2"/>
                </a:solidFill>
              </a:rPr>
              <a:t> 서버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ko-KR" altLang="en-US" dirty="0" smtClean="0">
                <a:solidFill>
                  <a:schemeClr val="accent2"/>
                </a:solidFill>
              </a:rPr>
              <a:t>모니터링 시스템</a:t>
            </a:r>
            <a:endParaRPr lang="en-US" altLang="ko-KR" dirty="0" smtClean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0680" y="1366872"/>
            <a:ext cx="5075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  <a:hlinkClick r:id="rId3"/>
              </a:rPr>
              <a:t>http://</a:t>
            </a:r>
            <a:r>
              <a:rPr lang="en-US" altLang="ko-KR" sz="1000" dirty="0" smtClean="0">
                <a:solidFill>
                  <a:schemeClr val="accent2"/>
                </a:solidFill>
                <a:hlinkClick r:id="rId3"/>
              </a:rPr>
              <a:t>10.22.161.96/d/4b545447f/kubernetes-all-in-one-cluster-monitoring-production</a:t>
            </a:r>
            <a:endParaRPr lang="en-US" altLang="ko-KR" sz="1000" dirty="0" smtClean="0">
              <a:solidFill>
                <a:schemeClr val="accent2"/>
              </a:solidFill>
            </a:endParaRPr>
          </a:p>
          <a:p>
            <a:r>
              <a:rPr lang="en-US" altLang="ko-KR" sz="1000" dirty="0" smtClean="0">
                <a:solidFill>
                  <a:schemeClr val="accent2"/>
                </a:solidFill>
              </a:rPr>
              <a:t>(</a:t>
            </a:r>
            <a:r>
              <a:rPr lang="en-US" altLang="ko-KR" sz="1000" dirty="0" err="1">
                <a:solidFill>
                  <a:schemeClr val="accent2"/>
                </a:solidFill>
              </a:rPr>
              <a:t>hellozabbix</a:t>
            </a:r>
            <a:r>
              <a:rPr lang="en-US" altLang="ko-KR" sz="1000" dirty="0">
                <a:solidFill>
                  <a:schemeClr val="accent2"/>
                </a:solidFill>
              </a:rPr>
              <a:t> </a:t>
            </a:r>
            <a:r>
              <a:rPr lang="en-US" altLang="ko-KR" sz="1000" dirty="0" smtClean="0">
                <a:solidFill>
                  <a:schemeClr val="accent2"/>
                </a:solidFill>
              </a:rPr>
              <a:t>/ qwe123)</a:t>
            </a:r>
          </a:p>
        </p:txBody>
      </p:sp>
    </p:spTree>
    <p:extLst>
      <p:ext uri="{BB962C8B-B14F-4D97-AF65-F5344CB8AC3E}">
        <p14:creationId xmlns:p14="http://schemas.microsoft.com/office/powerpoint/2010/main" val="107305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9279498" cy="64008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Application Logs - </a:t>
            </a:r>
            <a:r>
              <a:rPr lang="en-US" altLang="ko-KR" dirty="0" err="1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Elasticsearch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2014940"/>
            <a:ext cx="8963615" cy="4380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207" y="1366872"/>
            <a:ext cx="406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accent2"/>
                </a:solidFill>
              </a:rPr>
              <a:t>헬로펀딩</a:t>
            </a:r>
            <a:r>
              <a:rPr lang="ko-KR" altLang="en-US" dirty="0" smtClean="0">
                <a:solidFill>
                  <a:schemeClr val="accent2"/>
                </a:solidFill>
              </a:rPr>
              <a:t> 어플리케이션 로그 모니터링</a:t>
            </a:r>
            <a:endParaRPr lang="en-US" altLang="ko-KR" dirty="0" smtClean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86744" y="1366872"/>
            <a:ext cx="2334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  <a:hlinkClick r:id="rId3"/>
              </a:rPr>
              <a:t>http://</a:t>
            </a:r>
            <a:r>
              <a:rPr lang="en-US" altLang="ko-KR" sz="1000" dirty="0" smtClean="0">
                <a:solidFill>
                  <a:schemeClr val="accent2"/>
                </a:solidFill>
                <a:hlinkClick r:id="rId3"/>
              </a:rPr>
              <a:t>10.22.161.69:5601/app/discover</a:t>
            </a:r>
            <a:endParaRPr lang="en-US" altLang="ko-KR" sz="1000" dirty="0" smtClean="0">
              <a:solidFill>
                <a:schemeClr val="accent2"/>
              </a:solidFill>
            </a:endParaRPr>
          </a:p>
          <a:p>
            <a:r>
              <a:rPr lang="en-US" altLang="ko-KR" sz="1000" dirty="0" smtClean="0">
                <a:solidFill>
                  <a:schemeClr val="accent2"/>
                </a:solidFill>
              </a:rPr>
              <a:t>(</a:t>
            </a:r>
            <a:r>
              <a:rPr lang="en-US" altLang="ko-KR" sz="1000" dirty="0">
                <a:solidFill>
                  <a:schemeClr val="accent2"/>
                </a:solidFill>
              </a:rPr>
              <a:t>elastic </a:t>
            </a:r>
            <a:r>
              <a:rPr lang="en-US" altLang="ko-KR" sz="1000" dirty="0" smtClean="0">
                <a:solidFill>
                  <a:schemeClr val="accent2"/>
                </a:solidFill>
              </a:rPr>
              <a:t>/ qwe123!@#)</a:t>
            </a:r>
          </a:p>
        </p:txBody>
      </p:sp>
    </p:spTree>
    <p:extLst>
      <p:ext uri="{BB962C8B-B14F-4D97-AF65-F5344CB8AC3E}">
        <p14:creationId xmlns:p14="http://schemas.microsoft.com/office/powerpoint/2010/main" val="225757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0</TotalTime>
  <Words>899</Words>
  <Application>Microsoft Office PowerPoint</Application>
  <PresentationFormat>와이드스크린</PresentationFormat>
  <Paragraphs>513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NanumGothic</vt:lpstr>
      <vt:lpstr>맑은 고딕</vt:lpstr>
      <vt:lpstr>Arial</vt:lpstr>
      <vt:lpstr>Segoe UI</vt:lpstr>
      <vt:lpstr>Segoe UI Black</vt:lpstr>
      <vt:lpstr>Segoe UI Semibold</vt:lpstr>
      <vt:lpstr>Times New Roman</vt:lpstr>
      <vt:lpstr>WelcomeDoc</vt:lpstr>
      <vt:lpstr>Hellofunding</vt:lpstr>
      <vt:lpstr>System Architecture</vt:lpstr>
      <vt:lpstr>System Architecture</vt:lpstr>
      <vt:lpstr>CI/CD</vt:lpstr>
      <vt:lpstr>Service Review</vt:lpstr>
      <vt:lpstr>Admin Review</vt:lpstr>
      <vt:lpstr>알람 - Slack</vt:lpstr>
      <vt:lpstr>Server (K8S) Monitoring - Grafana</vt:lpstr>
      <vt:lpstr>Application Logs - Elasticsearch</vt:lpstr>
      <vt:lpstr>application performance monitoring – Elasticsearch APM (1/2)</vt:lpstr>
      <vt:lpstr>application performance monitoring – Elasticsearch APM 상세(2/2)</vt:lpstr>
      <vt:lpstr>Load Balancing </vt:lpstr>
      <vt:lpstr>2023년 헬로펀딩 시스템 구성도 (종합)</vt:lpstr>
      <vt:lpstr>개발 팀별 업무 분장 (팀장)</vt:lpstr>
      <vt:lpstr>개발 팀별 업무 분장 (1팀)</vt:lpstr>
      <vt:lpstr>개발 팀별 업무 분장 (2팀)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2022-03-03T13:04:06Z</dcterms:created>
  <dcterms:modified xsi:type="dcterms:W3CDTF">2024-05-29T07:33:30Z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