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34" r:id="rId3"/>
    <p:sldId id="436" r:id="rId4"/>
    <p:sldId id="439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F81BD"/>
    <a:srgbClr val="C0504D"/>
    <a:srgbClr val="00B0F0"/>
    <a:srgbClr val="9BBB59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56" autoAdjust="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B7D8-68C5-47D9-BE85-6084DE3E90C6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6DBF-E94A-4B04-8ECD-EBD5F49D1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5DAE-FBED-4F7C-A843-F95F795A6AD5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066800" y="204788"/>
            <a:ext cx="2133600" cy="36512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7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21E0-8F7D-4675-904A-C2C165A2462C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D6C-1EAA-4900-8A0D-C70AF031FFFC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42D-9F8F-483C-B83A-1BE5497B910C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0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460-6C4A-4D41-BDF0-EC785F7C3178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9A7-5A30-44AD-AA3E-871E604916DD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F7AE-539E-4EA2-9421-F80395FEFE2E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414-94CB-4361-A17D-FC4FB894D910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08A-CE6E-4DBA-99D1-EB21AFF5CE1B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1F6-44F1-48FF-B81F-6E391397CD40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257-59F5-4C12-9AEF-55F817B3C0EB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E333-667A-4340-9DA2-708F5CE4C009}" type="datetime1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7908" y="558783"/>
            <a:ext cx="794238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49" tIns="11174" rIns="22349" bIns="11174">
            <a:spAutoFit/>
          </a:bodyPr>
          <a:lstStyle/>
          <a:p>
            <a:pPr algn="just"/>
            <a:r>
              <a:rPr lang="en-US" altLang="ko-KR" sz="1700" b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SCF </a:t>
            </a:r>
            <a:r>
              <a:rPr lang="ko-KR" altLang="en-US" sz="1700" b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대출신청</a:t>
            </a:r>
            <a:endParaRPr kumimoji="0" lang="en-US" altLang="ko-KR" sz="1700" b="1" dirty="0">
              <a:solidFill>
                <a:srgbClr val="5365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39"/>
          <p:cNvSpPr>
            <a:spLocks noChangeShapeType="1"/>
          </p:cNvSpPr>
          <p:nvPr/>
        </p:nvSpPr>
        <p:spPr bwMode="auto">
          <a:xfrm>
            <a:off x="275492" y="928670"/>
            <a:ext cx="8569569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0408"/>
              </p:ext>
            </p:extLst>
          </p:nvPr>
        </p:nvGraphicFramePr>
        <p:xfrm>
          <a:off x="1152223" y="1916113"/>
          <a:ext cx="6556461" cy="869778"/>
        </p:xfrm>
        <a:graphic>
          <a:graphicData uri="http://schemas.openxmlformats.org/drawingml/2006/table">
            <a:tbl>
              <a:tblPr/>
              <a:tblGrid>
                <a:gridCol w="9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SCF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대출신청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금액요청 전산화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Dept.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운영기획팀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Anchor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이철규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2024-06-10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3686"/>
              </p:ext>
            </p:extLst>
          </p:nvPr>
        </p:nvGraphicFramePr>
        <p:xfrm>
          <a:off x="1163946" y="3297240"/>
          <a:ext cx="6556522" cy="2568940"/>
        </p:xfrm>
        <a:graphic>
          <a:graphicData uri="http://schemas.openxmlformats.org/drawingml/2006/table">
            <a:tbl>
              <a:tblPr/>
              <a:tblGrid>
                <a:gridCol w="92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        자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수정조건 설정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일괄승인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동일차주 다건 대출 기능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차주관리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 메모 입력 기능 추가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56341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81469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162596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Overview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272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9999" y="556818"/>
            <a:ext cx="8096596" cy="40150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smtClean="0">
                <a:latin typeface="굴림" charset="-127"/>
                <a:ea typeface="굴림" charset="-127"/>
              </a:rPr>
              <a:t>외부 신청 </a:t>
            </a:r>
            <a:r>
              <a:rPr lang="en-US" altLang="ko-KR" sz="900" smtClean="0">
                <a:latin typeface="굴림" charset="-127"/>
                <a:ea typeface="굴림" charset="-127"/>
              </a:rPr>
              <a:t>URL - </a:t>
            </a:r>
            <a:r>
              <a:rPr lang="ko-KR" altLang="en-US" sz="900" smtClean="0">
                <a:latin typeface="굴림" charset="-127"/>
                <a:ea typeface="굴림" charset="-127"/>
              </a:rPr>
              <a:t>로그인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4157" y="4791254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57716"/>
              </p:ext>
            </p:extLst>
          </p:nvPr>
        </p:nvGraphicFramePr>
        <p:xfrm>
          <a:off x="278199" y="5024360"/>
          <a:ext cx="8607993" cy="1733364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로그인 페이지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ID, PW </a:t>
                      </a:r>
                      <a:r>
                        <a:rPr lang="ko-KR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일치하지 않는 경우 </a:t>
                      </a:r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‘ID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확인해주세요</a:t>
                      </a:r>
                      <a:r>
                        <a:rPr lang="en-US" altLang="ko-KR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</a:t>
                      </a:r>
                      <a:r>
                        <a:rPr lang="ko-KR" altLang="en-US" sz="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0506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7" y="653938"/>
            <a:ext cx="808994" cy="23517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3108959" y="1700120"/>
            <a:ext cx="2635135" cy="16914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3638347" y="1840902"/>
            <a:ext cx="1649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헬로펀딩 매출채권 대출신청</a:t>
            </a:r>
            <a:endParaRPr lang="ko-KR" altLang="en-US" sz="900"/>
          </a:p>
        </p:txBody>
      </p:sp>
      <p:sp>
        <p:nvSpPr>
          <p:cNvPr id="20" name="TextBox 19"/>
          <p:cNvSpPr txBox="1"/>
          <p:nvPr/>
        </p:nvSpPr>
        <p:spPr>
          <a:xfrm>
            <a:off x="3226980" y="2175516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ID</a:t>
            </a:r>
            <a:endParaRPr lang="ko-KR" alt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3195722" y="249194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PW</a:t>
            </a:r>
            <a:endParaRPr lang="ko-KR" altLang="en-US" sz="900"/>
          </a:p>
        </p:txBody>
      </p:sp>
      <p:sp>
        <p:nvSpPr>
          <p:cNvPr id="31" name="직사각형 30"/>
          <p:cNvSpPr/>
          <p:nvPr/>
        </p:nvSpPr>
        <p:spPr>
          <a:xfrm>
            <a:off x="3556718" y="2172050"/>
            <a:ext cx="1813070" cy="235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직사각형 31"/>
          <p:cNvSpPr/>
          <p:nvPr/>
        </p:nvSpPr>
        <p:spPr>
          <a:xfrm>
            <a:off x="3556718" y="2499962"/>
            <a:ext cx="1813070" cy="23552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3" name="그룹 22"/>
          <p:cNvGrpSpPr/>
          <p:nvPr/>
        </p:nvGrpSpPr>
        <p:grpSpPr>
          <a:xfrm>
            <a:off x="3827445" y="2879507"/>
            <a:ext cx="1271613" cy="236553"/>
            <a:chOff x="3692957" y="3361452"/>
            <a:chExt cx="1813070" cy="236553"/>
          </a:xfrm>
        </p:grpSpPr>
        <p:sp>
          <p:nvSpPr>
            <p:cNvPr id="33" name="직사각형 32"/>
            <p:cNvSpPr/>
            <p:nvPr/>
          </p:nvSpPr>
          <p:spPr>
            <a:xfrm>
              <a:off x="3692957" y="3362478"/>
              <a:ext cx="1813070" cy="23552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9782" y="3361452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로그인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3128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mtClean="0"/>
                <a:t>20240612</a:t>
              </a: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>
                <a:latin typeface="굴림" charset="-127"/>
                <a:ea typeface="굴림" charset="-127"/>
              </a:rPr>
              <a:t>외부 신청 </a:t>
            </a:r>
            <a:r>
              <a:rPr lang="en-US" altLang="ko-KR" sz="900">
                <a:latin typeface="굴림" charset="-127"/>
                <a:ea typeface="굴림" charset="-127"/>
              </a:rPr>
              <a:t>URL </a:t>
            </a:r>
            <a:r>
              <a:rPr lang="en-US" altLang="ko-KR" sz="90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smtClean="0">
                <a:latin typeface="굴림" charset="-127"/>
                <a:ea typeface="굴림" charset="-127"/>
              </a:rPr>
              <a:t>메인페이지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75469" y="3908040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61523"/>
              </p:ext>
            </p:extLst>
          </p:nvPr>
        </p:nvGraphicFramePr>
        <p:xfrm>
          <a:off x="179511" y="4141149"/>
          <a:ext cx="8607993" cy="2535183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1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52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대출신청 영역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신청일자는 당일 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텍스트로만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숫자만 입력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클릭 시 하단 리스트 생성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52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대출기록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단위 페이징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모집금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헬로펀딩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담당자가 입력한 금액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최초 신청 시 공란 표시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담당자가 헬로펀딩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입력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시 입력된 금액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(4P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참조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1653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대출신청에서 입력된 메모 표시 없으면 공란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95128"/>
                  </a:ext>
                </a:extLst>
              </a:tr>
              <a:tr h="6234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차주 신청 관리 버튼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일자는 신청일 표시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텍스트로만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신청금액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일 신청 금액 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우측정렬    메모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일 작성 메모 표시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좌측정렬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텍스트 박스 수정 후 수정 클릭 시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신청금액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4.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신청취소 클릭 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대출신청을 취소하시겠습니까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?’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아니요 얼럿 후 예 클릭 시 행 삭제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 활성화 기준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모집금액 입력 여부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음영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어두운 배경색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3" y="844668"/>
            <a:ext cx="808994" cy="235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0897" y="879778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상호명님 안녕하세요</a:t>
            </a:r>
            <a:r>
              <a:rPr lang="en-US" altLang="ko-KR" sz="900" smtClean="0"/>
              <a:t>.</a:t>
            </a:r>
            <a:endParaRPr lang="ko-KR" alt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4384574" y="827610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로그아웃</a:t>
            </a:r>
            <a:endParaRPr lang="ko-KR" altLang="en-US" sz="90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42185"/>
              </p:ext>
            </p:extLst>
          </p:nvPr>
        </p:nvGraphicFramePr>
        <p:xfrm>
          <a:off x="337540" y="1551407"/>
          <a:ext cx="4693365" cy="1018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4145">
                  <a:extLst>
                    <a:ext uri="{9D8B030D-6E8A-4147-A177-3AD203B41FA5}">
                      <a16:colId xmlns:a16="http://schemas.microsoft.com/office/drawing/2014/main" val="3491451090"/>
                    </a:ext>
                  </a:extLst>
                </a:gridCol>
                <a:gridCol w="1015508">
                  <a:extLst>
                    <a:ext uri="{9D8B030D-6E8A-4147-A177-3AD203B41FA5}">
                      <a16:colId xmlns:a16="http://schemas.microsoft.com/office/drawing/2014/main" val="1660558697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1154624179"/>
                    </a:ext>
                  </a:extLst>
                </a:gridCol>
                <a:gridCol w="1029869">
                  <a:extLst>
                    <a:ext uri="{9D8B030D-6E8A-4147-A177-3AD203B41FA5}">
                      <a16:colId xmlns:a16="http://schemas.microsoft.com/office/drawing/2014/main" val="2440807919"/>
                    </a:ext>
                  </a:extLst>
                </a:gridCol>
                <a:gridCol w="592818">
                  <a:extLst>
                    <a:ext uri="{9D8B030D-6E8A-4147-A177-3AD203B41FA5}">
                      <a16:colId xmlns:a16="http://schemas.microsoft.com/office/drawing/2014/main" val="3458513575"/>
                    </a:ext>
                  </a:extLst>
                </a:gridCol>
              </a:tblGrid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</a:rPr>
                        <a:t>모집금액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94960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24-06-04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43733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24-06-03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smtClean="0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58153"/>
                  </a:ext>
                </a:extLst>
              </a:tr>
              <a:tr h="25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24-05-31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금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230,100,000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5558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62577" y="1823738"/>
            <a:ext cx="3642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sp>
        <p:nvSpPr>
          <p:cNvPr id="40" name="오른쪽 화살표 39"/>
          <p:cNvSpPr/>
          <p:nvPr/>
        </p:nvSpPr>
        <p:spPr>
          <a:xfrm>
            <a:off x="3918301" y="1298693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1" name="오른쪽 화살표 40"/>
          <p:cNvSpPr/>
          <p:nvPr/>
        </p:nvSpPr>
        <p:spPr>
          <a:xfrm>
            <a:off x="157169" y="1531113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2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6313866" y="2221822"/>
            <a:ext cx="2131185" cy="1617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338806" y="277383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57" name="직사각형 56"/>
          <p:cNvSpPr/>
          <p:nvPr/>
        </p:nvSpPr>
        <p:spPr>
          <a:xfrm>
            <a:off x="7171660" y="2782435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207,890,000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34" idx="3"/>
            <a:endCxn id="56" idx="1"/>
          </p:cNvCxnSpPr>
          <p:nvPr/>
        </p:nvCxnSpPr>
        <p:spPr>
          <a:xfrm>
            <a:off x="4926779" y="1923766"/>
            <a:ext cx="1412027" cy="965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7883" y="2289032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대출신청수정</a:t>
            </a:r>
            <a:endParaRPr lang="en-US" altLang="ko-KR" sz="900" smtClean="0"/>
          </a:p>
        </p:txBody>
      </p:sp>
      <p:sp>
        <p:nvSpPr>
          <p:cNvPr id="63" name="직사각형 62"/>
          <p:cNvSpPr/>
          <p:nvPr/>
        </p:nvSpPr>
        <p:spPr>
          <a:xfrm>
            <a:off x="175469" y="700999"/>
            <a:ext cx="5106022" cy="24162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4349298" y="1787190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4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6332167" y="2546485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74" name="TextBox 73"/>
          <p:cNvSpPr txBox="1"/>
          <p:nvPr/>
        </p:nvSpPr>
        <p:spPr>
          <a:xfrm>
            <a:off x="7126304" y="2546485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24-06-04</a:t>
            </a:r>
            <a:r>
              <a:rPr lang="en-US" altLang="ko-KR" sz="900"/>
              <a:t>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7202640" y="3179960"/>
            <a:ext cx="122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최소 가능금액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</a:t>
            </a:r>
            <a:endParaRPr lang="en-US" altLang="ko-KR" sz="700" smtClean="0"/>
          </a:p>
          <a:p>
            <a:pPr algn="r"/>
            <a:r>
              <a:rPr lang="ko-KR" altLang="en-US" sz="700" smtClean="0"/>
              <a:t>모집가능 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 단위</a:t>
            </a:r>
            <a:endParaRPr lang="ko-KR" altLang="en-US" sz="700"/>
          </a:p>
        </p:txBody>
      </p:sp>
      <p:sp>
        <p:nvSpPr>
          <p:cNvPr id="81" name="TextBox 80"/>
          <p:cNvSpPr txBox="1"/>
          <p:nvPr/>
        </p:nvSpPr>
        <p:spPr>
          <a:xfrm>
            <a:off x="4227365" y="1263279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대출신청</a:t>
            </a:r>
            <a:endParaRPr lang="ko-KR" alt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8151564" y="2757210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원</a:t>
            </a:r>
            <a:endParaRPr lang="en-US" altLang="ko-KR" sz="900" smtClean="0"/>
          </a:p>
        </p:txBody>
      </p:sp>
      <p:sp>
        <p:nvSpPr>
          <p:cNvPr id="90" name="TextBox 89"/>
          <p:cNvSpPr txBox="1"/>
          <p:nvPr/>
        </p:nvSpPr>
        <p:spPr>
          <a:xfrm>
            <a:off x="8203384" y="2234028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69925" y="3566420"/>
            <a:ext cx="41549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수정</a:t>
            </a:r>
            <a:endParaRPr lang="ko-KR" altLang="en-US" sz="900"/>
          </a:p>
        </p:txBody>
      </p:sp>
      <p:sp>
        <p:nvSpPr>
          <p:cNvPr id="58" name="TextBox 57"/>
          <p:cNvSpPr txBox="1"/>
          <p:nvPr/>
        </p:nvSpPr>
        <p:spPr>
          <a:xfrm>
            <a:off x="7331488" y="3566420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신청취소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4562577" y="2084542"/>
            <a:ext cx="36420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sp>
        <p:nvSpPr>
          <p:cNvPr id="71" name="TextBox 70"/>
          <p:cNvSpPr txBox="1"/>
          <p:nvPr/>
        </p:nvSpPr>
        <p:spPr>
          <a:xfrm>
            <a:off x="4562577" y="2335497"/>
            <a:ext cx="364202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smtClean="0"/>
              <a:t>관리</a:t>
            </a:r>
            <a:endParaRPr lang="ko-KR" altLang="en-US" sz="70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30" y="2627667"/>
            <a:ext cx="1360602" cy="217282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323131" y="602244"/>
            <a:ext cx="2131185" cy="15355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331445" y="1079440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82" name="직사각형 81"/>
          <p:cNvSpPr/>
          <p:nvPr/>
        </p:nvSpPr>
        <p:spPr>
          <a:xfrm>
            <a:off x="7180925" y="1079726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207,890,000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27148" y="669453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</a:t>
            </a:r>
            <a:endParaRPr lang="en-US" altLang="ko-KR" sz="900" smtClean="0"/>
          </a:p>
        </p:txBody>
      </p:sp>
      <p:sp>
        <p:nvSpPr>
          <p:cNvPr id="85" name="TextBox 84"/>
          <p:cNvSpPr txBox="1"/>
          <p:nvPr/>
        </p:nvSpPr>
        <p:spPr>
          <a:xfrm>
            <a:off x="6341432" y="84377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7135569" y="84377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24-06-04</a:t>
            </a:r>
            <a:r>
              <a:rPr lang="en-US" altLang="ko-KR" sz="900"/>
              <a:t>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89" name="TextBox 88"/>
          <p:cNvSpPr txBox="1"/>
          <p:nvPr/>
        </p:nvSpPr>
        <p:spPr>
          <a:xfrm>
            <a:off x="7211905" y="1501226"/>
            <a:ext cx="122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mtClean="0"/>
              <a:t>최소 가능금액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</a:t>
            </a:r>
            <a:endParaRPr lang="en-US" altLang="ko-KR" sz="700" smtClean="0"/>
          </a:p>
          <a:p>
            <a:pPr algn="r"/>
            <a:r>
              <a:rPr lang="ko-KR" altLang="en-US" sz="700" smtClean="0"/>
              <a:t>모집가능 금액 </a:t>
            </a:r>
            <a:r>
              <a:rPr lang="en-US" altLang="ko-KR" sz="700" smtClean="0"/>
              <a:t>1</a:t>
            </a:r>
            <a:r>
              <a:rPr lang="ko-KR" altLang="en-US" sz="700" smtClean="0"/>
              <a:t>만원 단위</a:t>
            </a:r>
            <a:endParaRPr lang="ko-KR" altLang="en-US" sz="700"/>
          </a:p>
        </p:txBody>
      </p:sp>
      <p:sp>
        <p:nvSpPr>
          <p:cNvPr id="91" name="TextBox 90"/>
          <p:cNvSpPr txBox="1"/>
          <p:nvPr/>
        </p:nvSpPr>
        <p:spPr>
          <a:xfrm>
            <a:off x="8160829" y="1054503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원</a:t>
            </a:r>
            <a:endParaRPr lang="en-US" altLang="ko-KR" sz="90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212649" y="614449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171660" y="1838734"/>
            <a:ext cx="41549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</a:t>
            </a:r>
            <a:endParaRPr lang="ko-KR" altLang="en-US" sz="900"/>
          </a:p>
        </p:txBody>
      </p:sp>
      <p:sp>
        <p:nvSpPr>
          <p:cNvPr id="95" name="TextBox 94"/>
          <p:cNvSpPr txBox="1"/>
          <p:nvPr/>
        </p:nvSpPr>
        <p:spPr>
          <a:xfrm>
            <a:off x="6331445" y="1281852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ko-KR" altLang="en-US" sz="900"/>
          </a:p>
        </p:txBody>
      </p:sp>
      <p:sp>
        <p:nvSpPr>
          <p:cNvPr id="96" name="직사각형 95"/>
          <p:cNvSpPr/>
          <p:nvPr/>
        </p:nvSpPr>
        <p:spPr>
          <a:xfrm>
            <a:off x="7180925" y="1306442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45018" y="2986564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en-US" altLang="ko-KR" sz="900" smtClean="0"/>
          </a:p>
        </p:txBody>
      </p:sp>
      <p:sp>
        <p:nvSpPr>
          <p:cNvPr id="98" name="직사각형 97"/>
          <p:cNvSpPr/>
          <p:nvPr/>
        </p:nvSpPr>
        <p:spPr>
          <a:xfrm>
            <a:off x="7176925" y="3021243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81" idx="3"/>
            <a:endCxn id="95" idx="1"/>
          </p:cNvCxnSpPr>
          <p:nvPr/>
        </p:nvCxnSpPr>
        <p:spPr>
          <a:xfrm>
            <a:off x="4822400" y="1371001"/>
            <a:ext cx="1509045" cy="26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 58"/>
          <p:cNvSpPr/>
          <p:nvPr/>
        </p:nvSpPr>
        <p:spPr>
          <a:xfrm>
            <a:off x="3316923" y="1584355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646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/>
                <a:t>이철규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114608" y="352425"/>
              <a:ext cx="943740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smtClean="0"/>
                <a:t>20240604</a:t>
              </a:r>
              <a:endParaRPr lang="ko-KR" altLang="en-US" sz="9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mtClean="0"/>
                <a:t>20240612</a:t>
              </a: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smtClean="0">
                <a:latin typeface="굴림" charset="-127"/>
                <a:ea typeface="굴림" charset="-127"/>
              </a:rPr>
              <a:t>헬로펀딩 </a:t>
            </a:r>
            <a:r>
              <a:rPr lang="en-US" altLang="ko-KR" sz="900" smtClean="0">
                <a:latin typeface="굴림" charset="-127"/>
                <a:ea typeface="굴림" charset="-127"/>
              </a:rPr>
              <a:t>adm – SCF – </a:t>
            </a:r>
            <a:r>
              <a:rPr lang="ko-KR" altLang="en-US" sz="900" smtClean="0">
                <a:latin typeface="굴림" charset="-127"/>
                <a:ea typeface="굴림" charset="-127"/>
              </a:rPr>
              <a:t>대출신청 리스트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04634"/>
              </p:ext>
            </p:extLst>
          </p:nvPr>
        </p:nvGraphicFramePr>
        <p:xfrm>
          <a:off x="490450" y="2084668"/>
          <a:ext cx="5203768" cy="1045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69">
                  <a:extLst>
                    <a:ext uri="{9D8B030D-6E8A-4147-A177-3AD203B41FA5}">
                      <a16:colId xmlns:a16="http://schemas.microsoft.com/office/drawing/2014/main" val="1042270825"/>
                    </a:ext>
                  </a:extLst>
                </a:gridCol>
                <a:gridCol w="270541">
                  <a:extLst>
                    <a:ext uri="{9D8B030D-6E8A-4147-A177-3AD203B41FA5}">
                      <a16:colId xmlns:a16="http://schemas.microsoft.com/office/drawing/2014/main" val="352420540"/>
                    </a:ext>
                  </a:extLst>
                </a:gridCol>
                <a:gridCol w="859466">
                  <a:extLst>
                    <a:ext uri="{9D8B030D-6E8A-4147-A177-3AD203B41FA5}">
                      <a16:colId xmlns:a16="http://schemas.microsoft.com/office/drawing/2014/main" val="4027362319"/>
                    </a:ext>
                  </a:extLst>
                </a:gridCol>
                <a:gridCol w="1235519">
                  <a:extLst>
                    <a:ext uri="{9D8B030D-6E8A-4147-A177-3AD203B41FA5}">
                      <a16:colId xmlns:a16="http://schemas.microsoft.com/office/drawing/2014/main" val="1041882096"/>
                    </a:ext>
                  </a:extLst>
                </a:gridCol>
                <a:gridCol w="720487">
                  <a:extLst>
                    <a:ext uri="{9D8B030D-6E8A-4147-A177-3AD203B41FA5}">
                      <a16:colId xmlns:a16="http://schemas.microsoft.com/office/drawing/2014/main" val="2595342737"/>
                    </a:ext>
                  </a:extLst>
                </a:gridCol>
                <a:gridCol w="682028">
                  <a:extLst>
                    <a:ext uri="{9D8B030D-6E8A-4147-A177-3AD203B41FA5}">
                      <a16:colId xmlns:a16="http://schemas.microsoft.com/office/drawing/2014/main" val="3397635023"/>
                    </a:ext>
                  </a:extLst>
                </a:gridCol>
                <a:gridCol w="737205">
                  <a:extLst>
                    <a:ext uri="{9D8B030D-6E8A-4147-A177-3AD203B41FA5}">
                      <a16:colId xmlns:a16="http://schemas.microsoft.com/office/drawing/2014/main" val="2057252011"/>
                    </a:ext>
                  </a:extLst>
                </a:gridCol>
                <a:gridCol w="520353">
                  <a:extLst>
                    <a:ext uri="{9D8B030D-6E8A-4147-A177-3AD203B41FA5}">
                      <a16:colId xmlns:a16="http://schemas.microsoft.com/office/drawing/2014/main" val="2963056465"/>
                    </a:ext>
                  </a:extLst>
                </a:gridCol>
              </a:tblGrid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차주명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메모</a:t>
                      </a:r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신청금액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</a:rPr>
                        <a:t>모집금액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57047"/>
                  </a:ext>
                </a:extLst>
              </a:tr>
              <a:tr h="126963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802,090,000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63250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2024-06-04 (</a:t>
                      </a:r>
                      <a:r>
                        <a:rPr lang="ko-KR" altLang="en-US" sz="900" u="none" strike="noStrike">
                          <a:effectLst/>
                        </a:rPr>
                        <a:t>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이지플랫전자결제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207,890,000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365115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2024-06-03 (</a:t>
                      </a:r>
                      <a:r>
                        <a:rPr lang="ko-KR" altLang="en-US" sz="900" u="none" strike="noStrike">
                          <a:effectLst/>
                        </a:rPr>
                        <a:t>월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유한회사 지원코리아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364,110,000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49732"/>
                  </a:ext>
                </a:extLst>
              </a:tr>
              <a:tr h="2246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</a:rPr>
                        <a:t>2024-05-31 (</a:t>
                      </a:r>
                      <a:r>
                        <a:rPr lang="ko-KR" altLang="en-US" sz="900" u="none" strike="noStrike">
                          <a:effectLst/>
                        </a:rPr>
                        <a:t>금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주식회사 페이원트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230,100,000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230,090,000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29757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2" y="1933745"/>
            <a:ext cx="895003" cy="12294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74157" y="3842663"/>
            <a:ext cx="8612035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1796"/>
              </p:ext>
            </p:extLst>
          </p:nvPr>
        </p:nvGraphicFramePr>
        <p:xfrm>
          <a:off x="278199" y="4075767"/>
          <a:ext cx="8607993" cy="2746651"/>
        </p:xfrm>
        <a:graphic>
          <a:graphicData uri="http://schemas.openxmlformats.org/drawingml/2006/table">
            <a:tbl>
              <a:tblPr/>
              <a:tblGrid>
                <a:gridCol w="432049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8175944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1358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51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기간검색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당일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(like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차주명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일괄승인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데이터필드 체크박스 체크 후 일괄승인 클릭 시 해당행의 신청금액을 해당행의 모집금액에 입력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8977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필드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기준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모집금액만 합계표시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30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단위 페이징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차입자가 입력한 금액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헬로펀딩 담당자가 입력한 금액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최초 신청 시 공란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3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대출신청에서 입력된 메모 표시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16188"/>
                  </a:ext>
                </a:extLst>
              </a:tr>
              <a:tr h="77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신청관리 팝업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1.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차입자 정보 및 신청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정보 표시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수정불가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승인금액 입력 후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저장 시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 리스트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차입자 로그인 메인페이지 표시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3.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승인 클릭 시 차주 신청금액 그대로 모집금액에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입력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 수정 가능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4.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신청취소 클릭 시 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대출신청을 취소하시겠습니까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?’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아니요 얼럿 후 예 클릭 시 행 삭제</a:t>
                      </a:r>
                      <a:endParaRPr lang="en-US" altLang="ko-KR" sz="9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</a:tbl>
          </a:graphicData>
        </a:graphic>
      </p:graphicFrame>
      <p:sp>
        <p:nvSpPr>
          <p:cNvPr id="50" name="오른쪽 화살표 49"/>
          <p:cNvSpPr/>
          <p:nvPr/>
        </p:nvSpPr>
        <p:spPr>
          <a:xfrm>
            <a:off x="180658" y="813089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258910" y="2469956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53" name="TextBox 52"/>
          <p:cNvSpPr txBox="1"/>
          <p:nvPr/>
        </p:nvSpPr>
        <p:spPr>
          <a:xfrm>
            <a:off x="5258910" y="2693922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60" name="TextBox 59"/>
          <p:cNvSpPr txBox="1"/>
          <p:nvPr/>
        </p:nvSpPr>
        <p:spPr>
          <a:xfrm>
            <a:off x="5258910" y="2925630"/>
            <a:ext cx="338554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/>
              <a:t>관리</a:t>
            </a:r>
            <a:endParaRPr lang="ko-KR" altLang="en-US" sz="600"/>
          </a:p>
        </p:txBody>
      </p:sp>
      <p:sp>
        <p:nvSpPr>
          <p:cNvPr id="65" name="오른쪽 화살표 64"/>
          <p:cNvSpPr/>
          <p:nvPr/>
        </p:nvSpPr>
        <p:spPr>
          <a:xfrm>
            <a:off x="180658" y="2092980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2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2" y="660664"/>
            <a:ext cx="5019043" cy="133989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065411" y="2465231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4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67654" y="576553"/>
            <a:ext cx="5388357" cy="30173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657515" y="1337230"/>
            <a:ext cx="2168765" cy="21528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8" name="TextBox 27"/>
          <p:cNvSpPr txBox="1"/>
          <p:nvPr/>
        </p:nvSpPr>
        <p:spPr>
          <a:xfrm>
            <a:off x="6657516" y="2461357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모집금액</a:t>
            </a:r>
            <a:endParaRPr lang="ko-KR" altLang="en-US" sz="900"/>
          </a:p>
        </p:txBody>
      </p:sp>
      <p:sp>
        <p:nvSpPr>
          <p:cNvPr id="29" name="직사각형 28"/>
          <p:cNvSpPr/>
          <p:nvPr/>
        </p:nvSpPr>
        <p:spPr>
          <a:xfrm>
            <a:off x="7506996" y="2494895"/>
            <a:ext cx="967725" cy="1852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1583" y="3079492"/>
            <a:ext cx="4154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31" name="TextBox 30"/>
          <p:cNvSpPr txBox="1"/>
          <p:nvPr/>
        </p:nvSpPr>
        <p:spPr>
          <a:xfrm>
            <a:off x="6951571" y="1385430"/>
            <a:ext cx="1523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대출신청관리</a:t>
            </a:r>
            <a:endParaRPr lang="en-US" altLang="ko-KR" sz="90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663105" y="1729783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신청일자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7403729" y="1726390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2024-06-04(</a:t>
            </a:r>
            <a:r>
              <a:rPr lang="ko-KR" altLang="en-US" sz="900"/>
              <a:t>화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34" name="TextBox 33"/>
          <p:cNvSpPr txBox="1"/>
          <p:nvPr/>
        </p:nvSpPr>
        <p:spPr>
          <a:xfrm>
            <a:off x="6657514" y="1973236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차주명</a:t>
            </a:r>
            <a:endParaRPr lang="ko-KR" altLang="en-US" sz="900"/>
          </a:p>
        </p:txBody>
      </p:sp>
      <p:sp>
        <p:nvSpPr>
          <p:cNvPr id="35" name="TextBox 34"/>
          <p:cNvSpPr txBox="1"/>
          <p:nvPr/>
        </p:nvSpPr>
        <p:spPr>
          <a:xfrm>
            <a:off x="7398138" y="196984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이지플랫전자결제</a:t>
            </a:r>
            <a:endParaRPr lang="ko-KR" altLang="en-US" sz="900"/>
          </a:p>
        </p:txBody>
      </p:sp>
      <p:sp>
        <p:nvSpPr>
          <p:cNvPr id="36" name="TextBox 35"/>
          <p:cNvSpPr txBox="1"/>
          <p:nvPr/>
        </p:nvSpPr>
        <p:spPr>
          <a:xfrm>
            <a:off x="6657514" y="2208334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신청금액</a:t>
            </a:r>
            <a:endParaRPr lang="ko-KR" altLang="en-US" sz="900"/>
          </a:p>
        </p:txBody>
      </p:sp>
      <p:sp>
        <p:nvSpPr>
          <p:cNvPr id="37" name="TextBox 36"/>
          <p:cNvSpPr txBox="1"/>
          <p:nvPr/>
        </p:nvSpPr>
        <p:spPr>
          <a:xfrm>
            <a:off x="7398138" y="2204941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207,890,000</a:t>
            </a:r>
            <a:endParaRPr lang="ko-KR" altLang="en-US" sz="900"/>
          </a:p>
        </p:txBody>
      </p:sp>
      <p:sp>
        <p:nvSpPr>
          <p:cNvPr id="38" name="TextBox 37"/>
          <p:cNvSpPr txBox="1"/>
          <p:nvPr/>
        </p:nvSpPr>
        <p:spPr>
          <a:xfrm>
            <a:off x="8329904" y="2204941"/>
            <a:ext cx="4376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승인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8535735" y="1378644"/>
            <a:ext cx="236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9843" y="3077387"/>
            <a:ext cx="64633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신청취소</a:t>
            </a:r>
            <a:endParaRPr lang="ko-KR" altLang="en-US" sz="900"/>
          </a:p>
        </p:txBody>
      </p:sp>
      <p:cxnSp>
        <p:nvCxnSpPr>
          <p:cNvPr id="20" name="꺾인 연결선 19"/>
          <p:cNvCxnSpPr>
            <a:stCxn id="51" idx="3"/>
            <a:endCxn id="36" idx="1"/>
          </p:cNvCxnSpPr>
          <p:nvPr/>
        </p:nvCxnSpPr>
        <p:spPr>
          <a:xfrm flipV="1">
            <a:off x="5597464" y="2323750"/>
            <a:ext cx="1060050" cy="238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51" y="3281645"/>
            <a:ext cx="1305162" cy="20842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657514" y="2710433"/>
            <a:ext cx="775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메모</a:t>
            </a:r>
            <a:endParaRPr lang="ko-KR" altLang="en-US" sz="900"/>
          </a:p>
        </p:txBody>
      </p:sp>
      <p:sp>
        <p:nvSpPr>
          <p:cNvPr id="45" name="직사각형 44"/>
          <p:cNvSpPr/>
          <p:nvPr/>
        </p:nvSpPr>
        <p:spPr>
          <a:xfrm>
            <a:off x="7506994" y="2735023"/>
            <a:ext cx="969373" cy="1923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>
            <a:off x="2950459" y="2454572"/>
            <a:ext cx="186997" cy="20005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29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210762</TotalTime>
  <Words>596</Words>
  <Application>Microsoft Office PowerPoint</Application>
  <PresentationFormat>화면 슬라이드 쇼(4:3)</PresentationFormat>
  <Paragraphs>221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</dc:creator>
  <cp:lastModifiedBy>헬로핀테크</cp:lastModifiedBy>
  <cp:revision>1463</cp:revision>
  <cp:lastPrinted>2022-06-14T09:11:38Z</cp:lastPrinted>
  <dcterms:created xsi:type="dcterms:W3CDTF">2016-09-15T05:56:30Z</dcterms:created>
  <dcterms:modified xsi:type="dcterms:W3CDTF">2024-06-13T01:18:35Z</dcterms:modified>
</cp:coreProperties>
</file>