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6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66" r:id="rId10"/>
    <p:sldId id="284" r:id="rId11"/>
    <p:sldId id="285" r:id="rId12"/>
    <p:sldId id="283" r:id="rId13"/>
    <p:sldId id="286" r:id="rId14"/>
    <p:sldId id="287" r:id="rId15"/>
  </p:sldIdLst>
  <p:sldSz cx="14630400" cy="8229600"/>
  <p:notesSz cx="8229600" cy="14630400"/>
  <p:embeddedFontLst>
    <p:embeddedFont>
      <p:font typeface="BM HANNA Air OTF" panose="020B0600000101010101" pitchFamily="34" charset="-127"/>
      <p:regular r:id="rId17"/>
    </p:embeddedFont>
    <p:embeddedFont>
      <p:font typeface="BM JUA OTF" panose="02020603020101020101" pitchFamily="18" charset="-127"/>
      <p:regular r:id="rId18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C2C2C2"/>
    <a:srgbClr val="FFF9FA"/>
    <a:srgbClr val="272FF2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86491" autoAdjust="0"/>
  </p:normalViewPr>
  <p:slideViewPr>
    <p:cSldViewPr snapToGrid="0" snapToObjects="1">
      <p:cViewPr varScale="1">
        <p:scale>
          <a:sx n="79" d="100"/>
          <a:sy n="79" d="100"/>
        </p:scale>
        <p:origin x="10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50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2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5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887FE9-3A08-D677-5C2A-BEA1DE51BF44}"/>
              </a:ext>
            </a:extLst>
          </p:cNvPr>
          <p:cNvSpPr/>
          <p:nvPr/>
        </p:nvSpPr>
        <p:spPr>
          <a:xfrm>
            <a:off x="0" y="0"/>
            <a:ext cx="14630400" cy="5372100"/>
          </a:xfrm>
          <a:prstGeom prst="rect">
            <a:avLst/>
          </a:prstGeom>
          <a:solidFill>
            <a:srgbClr val="FF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F2E02-C466-E3DE-751C-97E00791BA51}"/>
              </a:ext>
            </a:extLst>
          </p:cNvPr>
          <p:cNvSpPr/>
          <p:nvPr/>
        </p:nvSpPr>
        <p:spPr>
          <a:xfrm>
            <a:off x="0" y="5372100"/>
            <a:ext cx="14630400" cy="2857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D4AF-AAAE-451A-BC30-D2FA0F410743}"/>
              </a:ext>
            </a:extLst>
          </p:cNvPr>
          <p:cNvSpPr txBox="1"/>
          <p:nvPr/>
        </p:nvSpPr>
        <p:spPr>
          <a:xfrm>
            <a:off x="1649185" y="963387"/>
            <a:ext cx="6384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8000" b="1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EYE-U</a:t>
            </a:r>
            <a:endParaRPr kumimoji="1" lang="ko-KR" altLang="en-US" sz="8000" b="1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3ECE8-FD93-856C-06B9-B7979F1C7104}"/>
              </a:ext>
            </a:extLst>
          </p:cNvPr>
          <p:cNvSpPr txBox="1"/>
          <p:nvPr/>
        </p:nvSpPr>
        <p:spPr>
          <a:xfrm>
            <a:off x="1649185" y="2527400"/>
            <a:ext cx="10091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4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EYE-U</a:t>
            </a:r>
            <a:r>
              <a:rPr kumimoji="1" lang="ko-KR" altLang="en-US" sz="24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는 시각장애인을 위한 혁신적인 네비게이션 앱으로</a:t>
            </a:r>
            <a:r>
              <a:rPr kumimoji="1" lang="en-US" altLang="ko-KR" sz="24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4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안전하고 원활한 이동을 </a:t>
            </a:r>
            <a:r>
              <a:rPr kumimoji="1" lang="ko-KR" altLang="en-US" sz="2400" dirty="0" err="1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돕습니다</a:t>
            </a:r>
            <a:r>
              <a:rPr kumimoji="1" lang="en-US" altLang="ko-KR" sz="24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R" altLang="en-US" sz="24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1D7D3-4EF8-C98E-95DF-6A87F3880999}"/>
              </a:ext>
            </a:extLst>
          </p:cNvPr>
          <p:cNvSpPr txBox="1"/>
          <p:nvPr/>
        </p:nvSpPr>
        <p:spPr>
          <a:xfrm>
            <a:off x="4343399" y="6559446"/>
            <a:ext cx="10091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20215206</a:t>
            </a:r>
            <a:r>
              <a:rPr kumimoji="1"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김호준</a:t>
            </a:r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20215207</a:t>
            </a:r>
            <a:r>
              <a:rPr kumimoji="1"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박성원</a:t>
            </a:r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20215209</a:t>
            </a:r>
            <a:r>
              <a:rPr kumimoji="1"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윤미나</a:t>
            </a:r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r"/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20215211</a:t>
            </a:r>
            <a:r>
              <a:rPr kumimoji="1"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이태영</a:t>
            </a:r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20215212</a:t>
            </a:r>
            <a:r>
              <a:rPr kumimoji="1"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400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정회창</a:t>
            </a:r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(</a:t>
            </a:r>
            <a:r>
              <a:rPr kumimoji="1" lang="ko-KR" altLang="en-US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팀장</a:t>
            </a:r>
            <a:r>
              <a:rPr kumimoji="1" lang="en-US" altLang="ko-KR" sz="24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  <a:endParaRPr kumimoji="1" lang="ko-KR" altLang="en-US" sz="24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EFDD9-A815-C462-7EA0-1B90B420B883}"/>
              </a:ext>
            </a:extLst>
          </p:cNvPr>
          <p:cNvSpPr txBox="1"/>
          <p:nvPr/>
        </p:nvSpPr>
        <p:spPr>
          <a:xfrm>
            <a:off x="12311743" y="254382"/>
            <a:ext cx="2122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국민대학교 </a:t>
            </a:r>
            <a:r>
              <a:rPr kumimoji="1" lang="ko-KR" altLang="en-US" sz="1600" dirty="0" err="1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캡스톤</a:t>
            </a:r>
            <a:r>
              <a:rPr kumimoji="1" lang="ko-KR" altLang="en-US" sz="16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디자인</a:t>
            </a:r>
            <a:endParaRPr kumimoji="1" lang="en-US" altLang="ko-KR" sz="16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sz="16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중간발표회</a:t>
            </a:r>
          </a:p>
        </p:txBody>
      </p:sp>
    </p:spTree>
    <p:extLst>
      <p:ext uri="{BB962C8B-B14F-4D97-AF65-F5344CB8AC3E}">
        <p14:creationId xmlns:p14="http://schemas.microsoft.com/office/powerpoint/2010/main" val="117963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CFB17D-DFF2-549A-DDF1-D28E50916792}"/>
              </a:ext>
            </a:extLst>
          </p:cNvPr>
          <p:cNvSpPr/>
          <p:nvPr/>
        </p:nvSpPr>
        <p:spPr>
          <a:xfrm>
            <a:off x="0" y="0"/>
            <a:ext cx="5054138" cy="8229600"/>
          </a:xfrm>
          <a:prstGeom prst="rect">
            <a:avLst/>
          </a:prstGeom>
          <a:solidFill>
            <a:srgbClr val="FF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054138" y="-10997"/>
            <a:ext cx="9606764" cy="8240597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2037993" y="371236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F3D6A-5308-73AF-A2FC-069F50ABB0D4}"/>
              </a:ext>
            </a:extLst>
          </p:cNvPr>
          <p:cNvSpPr txBox="1"/>
          <p:nvPr/>
        </p:nvSpPr>
        <p:spPr>
          <a:xfrm>
            <a:off x="707713" y="702595"/>
            <a:ext cx="297046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음성인식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C5DC0B-2109-1CED-BE59-49F17B3AD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65" y="1127429"/>
            <a:ext cx="3275215" cy="58806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C3B9FB-B0BB-22D8-2509-505F50A571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r="26134"/>
          <a:stretch/>
        </p:blipFill>
        <p:spPr>
          <a:xfrm>
            <a:off x="5661664" y="279811"/>
            <a:ext cx="3862617" cy="75759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9B9254-594E-9C4A-27D9-C97E6F99D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62" y="1206333"/>
            <a:ext cx="3241963" cy="58461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A5E11A-9EA5-E2CD-0778-814512A6BE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r="26134"/>
          <a:stretch/>
        </p:blipFill>
        <p:spPr>
          <a:xfrm>
            <a:off x="10161283" y="279810"/>
            <a:ext cx="3862617" cy="75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CFB17D-DFF2-549A-DDF1-D28E50916792}"/>
              </a:ext>
            </a:extLst>
          </p:cNvPr>
          <p:cNvSpPr/>
          <p:nvPr/>
        </p:nvSpPr>
        <p:spPr>
          <a:xfrm>
            <a:off x="0" y="0"/>
            <a:ext cx="5054138" cy="8229600"/>
          </a:xfrm>
          <a:prstGeom prst="rect">
            <a:avLst/>
          </a:prstGeom>
          <a:solidFill>
            <a:srgbClr val="FF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054138" y="-10997"/>
            <a:ext cx="9606764" cy="8240597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2037993" y="371236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F3D6A-5308-73AF-A2FC-069F50ABB0D4}"/>
              </a:ext>
            </a:extLst>
          </p:cNvPr>
          <p:cNvSpPr txBox="1"/>
          <p:nvPr/>
        </p:nvSpPr>
        <p:spPr>
          <a:xfrm>
            <a:off x="707713" y="702595"/>
            <a:ext cx="297046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객체 인식 모드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DACE45-7508-00FD-A946-AE755FF55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r="26134"/>
          <a:stretch/>
        </p:blipFill>
        <p:spPr>
          <a:xfrm>
            <a:off x="8625510" y="279812"/>
            <a:ext cx="3862617" cy="75759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105035-848A-1AA3-0409-3A6F036F4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18" y="1111106"/>
            <a:ext cx="3325091" cy="59133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B481EE-6F50-D328-96F9-940294BC5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39" y="2102513"/>
            <a:ext cx="3289557" cy="3472310"/>
          </a:xfrm>
          <a:prstGeom prst="rect">
            <a:avLst/>
          </a:prstGeom>
        </p:spPr>
      </p:pic>
      <p:sp>
        <p:nvSpPr>
          <p:cNvPr id="10" name="순차적 액세스 저장소 9">
            <a:extLst>
              <a:ext uri="{FF2B5EF4-FFF2-40B4-BE49-F238E27FC236}">
                <a16:creationId xmlns:a16="http://schemas.microsoft.com/office/drawing/2014/main" id="{FADAFC65-E4F2-6DAA-42F6-3237A4A36109}"/>
              </a:ext>
            </a:extLst>
          </p:cNvPr>
          <p:cNvSpPr/>
          <p:nvPr/>
        </p:nvSpPr>
        <p:spPr>
          <a:xfrm>
            <a:off x="4241404" y="951579"/>
            <a:ext cx="3461658" cy="3347357"/>
          </a:xfrm>
          <a:prstGeom prst="flowChartMagneticTap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AE612-0FFA-4E00-5109-044834EF000E}"/>
              </a:ext>
            </a:extLst>
          </p:cNvPr>
          <p:cNvSpPr txBox="1"/>
          <p:nvPr/>
        </p:nvSpPr>
        <p:spPr>
          <a:xfrm>
            <a:off x="4672769" y="1653454"/>
            <a:ext cx="26424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⚠️ </a:t>
            </a:r>
            <a:r>
              <a:rPr kumimoji="1" lang="ko-KR" altLang="en-US" sz="40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경고 알림 </a:t>
            </a:r>
            <a:endParaRPr kumimoji="1" lang="en-US" altLang="ko-KR" sz="40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sz="32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전방에 위험 물체가 있습니다</a:t>
            </a:r>
            <a:r>
              <a:rPr kumimoji="1" lang="en-US" altLang="ko-KR" sz="3200" dirty="0">
                <a:solidFill>
                  <a:srgbClr val="FF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  <a:endParaRPr kumimoji="1" lang="ko-KR" altLang="en-US" sz="3200" dirty="0">
              <a:solidFill>
                <a:srgbClr val="FF0000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3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887FE9-3A08-D677-5C2A-BEA1DE51BF44}"/>
              </a:ext>
            </a:extLst>
          </p:cNvPr>
          <p:cNvSpPr/>
          <p:nvPr/>
        </p:nvSpPr>
        <p:spPr>
          <a:xfrm>
            <a:off x="0" y="2857500"/>
            <a:ext cx="14630400" cy="5372100"/>
          </a:xfrm>
          <a:prstGeom prst="rect">
            <a:avLst/>
          </a:prstGeom>
          <a:solidFill>
            <a:srgbClr val="FF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F2E02-C466-E3DE-751C-97E00791BA51}"/>
              </a:ext>
            </a:extLst>
          </p:cNvPr>
          <p:cNvSpPr/>
          <p:nvPr/>
        </p:nvSpPr>
        <p:spPr>
          <a:xfrm>
            <a:off x="0" y="0"/>
            <a:ext cx="14630400" cy="2857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CFD60-BBD1-1D6D-9D96-8F3EF6FCA78F}"/>
              </a:ext>
            </a:extLst>
          </p:cNvPr>
          <p:cNvSpPr txBox="1"/>
          <p:nvPr/>
        </p:nvSpPr>
        <p:spPr>
          <a:xfrm>
            <a:off x="620486" y="882741"/>
            <a:ext cx="13389428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6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기술 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59642-613B-CF5C-0C70-6DA292B1761C}"/>
              </a:ext>
            </a:extLst>
          </p:cNvPr>
          <p:cNvSpPr txBox="1"/>
          <p:nvPr/>
        </p:nvSpPr>
        <p:spPr>
          <a:xfrm>
            <a:off x="12687301" y="1205646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Page12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BEF1A4-2637-43C5-3E52-B44367FB4B91}"/>
              </a:ext>
            </a:extLst>
          </p:cNvPr>
          <p:cNvSpPr/>
          <p:nvPr/>
        </p:nvSpPr>
        <p:spPr>
          <a:xfrm>
            <a:off x="620486" y="2857500"/>
            <a:ext cx="3978709" cy="5372100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6433D-28A9-F94D-CFAB-A7A37707E77F}"/>
              </a:ext>
            </a:extLst>
          </p:cNvPr>
          <p:cNvSpPr txBox="1"/>
          <p:nvPr/>
        </p:nvSpPr>
        <p:spPr>
          <a:xfrm>
            <a:off x="1428744" y="3226501"/>
            <a:ext cx="2362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 err="1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프론트엔드</a:t>
            </a:r>
            <a:endParaRPr kumimoji="1" lang="ko-KR" altLang="en-US" sz="40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8A20A0-8569-CB07-78BF-8272ED4EA031}"/>
              </a:ext>
            </a:extLst>
          </p:cNvPr>
          <p:cNvSpPr/>
          <p:nvPr/>
        </p:nvSpPr>
        <p:spPr>
          <a:xfrm>
            <a:off x="5244272" y="2857500"/>
            <a:ext cx="3978709" cy="5372100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5BC2D-7411-96A8-6FA0-87A409B43042}"/>
              </a:ext>
            </a:extLst>
          </p:cNvPr>
          <p:cNvSpPr txBox="1"/>
          <p:nvPr/>
        </p:nvSpPr>
        <p:spPr>
          <a:xfrm>
            <a:off x="6052530" y="3226501"/>
            <a:ext cx="2362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 err="1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백엔드</a:t>
            </a:r>
            <a:endParaRPr kumimoji="1" lang="ko-KR" altLang="en-US" sz="40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F02D96-627F-0799-9756-148B68B0225A}"/>
              </a:ext>
            </a:extLst>
          </p:cNvPr>
          <p:cNvSpPr/>
          <p:nvPr/>
        </p:nvSpPr>
        <p:spPr>
          <a:xfrm>
            <a:off x="9937319" y="2857500"/>
            <a:ext cx="3978709" cy="5372100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89685-EC12-719B-69B0-6073C06649D6}"/>
              </a:ext>
            </a:extLst>
          </p:cNvPr>
          <p:cNvSpPr txBox="1"/>
          <p:nvPr/>
        </p:nvSpPr>
        <p:spPr>
          <a:xfrm>
            <a:off x="10361861" y="4098707"/>
            <a:ext cx="119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C2C2C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라이브러리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716A95-FACB-971C-A759-FCD65DB6A7D1}"/>
              </a:ext>
            </a:extLst>
          </p:cNvPr>
          <p:cNvSpPr txBox="1"/>
          <p:nvPr/>
        </p:nvSpPr>
        <p:spPr>
          <a:xfrm>
            <a:off x="10745577" y="3226501"/>
            <a:ext cx="2362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AI</a:t>
            </a:r>
            <a:endParaRPr kumimoji="1" lang="ko-KR" altLang="en-US" sz="40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E3E71-159A-7665-06B0-A0C373FEF118}"/>
              </a:ext>
            </a:extLst>
          </p:cNvPr>
          <p:cNvSpPr txBox="1"/>
          <p:nvPr/>
        </p:nvSpPr>
        <p:spPr>
          <a:xfrm>
            <a:off x="10361861" y="6164153"/>
            <a:ext cx="119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C2C2C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개발 언어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EB2C06-7480-D9CD-F1E4-20066CE95F5B}"/>
              </a:ext>
            </a:extLst>
          </p:cNvPr>
          <p:cNvSpPr txBox="1"/>
          <p:nvPr/>
        </p:nvSpPr>
        <p:spPr>
          <a:xfrm>
            <a:off x="1043689" y="4098707"/>
            <a:ext cx="119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C2C2C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프레임워크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04416-CC5C-16A0-FA3F-7F8F94F632CB}"/>
              </a:ext>
            </a:extLst>
          </p:cNvPr>
          <p:cNvSpPr txBox="1"/>
          <p:nvPr/>
        </p:nvSpPr>
        <p:spPr>
          <a:xfrm>
            <a:off x="1043689" y="6164153"/>
            <a:ext cx="119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C2C2C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개발 언어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8C39AA-238A-D672-74E4-5E62E64EB331}"/>
              </a:ext>
            </a:extLst>
          </p:cNvPr>
          <p:cNvSpPr txBox="1"/>
          <p:nvPr/>
        </p:nvSpPr>
        <p:spPr>
          <a:xfrm>
            <a:off x="5664675" y="4098707"/>
            <a:ext cx="119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C2C2C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프레임워크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446DB-9B79-F1F6-2957-26B715EB5449}"/>
              </a:ext>
            </a:extLst>
          </p:cNvPr>
          <p:cNvSpPr txBox="1"/>
          <p:nvPr/>
        </p:nvSpPr>
        <p:spPr>
          <a:xfrm>
            <a:off x="5664675" y="6164153"/>
            <a:ext cx="119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C2C2C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개발 언어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CC91B4E-C3EB-2C65-BBD9-1C37DFEEB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700" y="4584392"/>
            <a:ext cx="1980803" cy="112874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1946B39-2EF6-DE41-4E4C-375A0A3F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158" y="4251655"/>
            <a:ext cx="1815513" cy="155893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A897002-06C6-2421-03C4-06E52666A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07" y="6654805"/>
            <a:ext cx="3342079" cy="1279911"/>
          </a:xfrm>
          <a:prstGeom prst="rect">
            <a:avLst/>
          </a:prstGeom>
        </p:spPr>
      </p:pic>
      <p:pic>
        <p:nvPicPr>
          <p:cNvPr id="1026" name="Picture 2" descr="Dart] Dart란? (flutter가 dart를 선택한 이유, 주요 기능)">
            <a:extLst>
              <a:ext uri="{FF2B5EF4-FFF2-40B4-BE49-F238E27FC236}">
                <a16:creationId xmlns:a16="http://schemas.microsoft.com/office/drawing/2014/main" id="{6C9B32E0-40FE-D025-9B6B-0D2CE4A24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30" y="6567007"/>
            <a:ext cx="3023346" cy="146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기초 - 1">
            <a:extLst>
              <a:ext uri="{FF2B5EF4-FFF2-40B4-BE49-F238E27FC236}">
                <a16:creationId xmlns:a16="http://schemas.microsoft.com/office/drawing/2014/main" id="{3DDB1EE4-4A73-C23C-4713-EA3835B17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6873909"/>
            <a:ext cx="1351643" cy="8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ring Boot] Framework, Spring Boot란">
            <a:extLst>
              <a:ext uri="{FF2B5EF4-FFF2-40B4-BE49-F238E27FC236}">
                <a16:creationId xmlns:a16="http://schemas.microsoft.com/office/drawing/2014/main" id="{69A9392A-8442-F7D6-02C2-1E568884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675" y="4601581"/>
            <a:ext cx="1805214" cy="9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기초">
            <a:extLst>
              <a:ext uri="{FF2B5EF4-FFF2-40B4-BE49-F238E27FC236}">
                <a16:creationId xmlns:a16="http://schemas.microsoft.com/office/drawing/2014/main" id="{9B9D9DBE-F046-6263-D984-ED24D5C38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13" y="6823947"/>
            <a:ext cx="1979969" cy="9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5353E2-0D8A-DC42-8BDD-33FFEC3E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30" y="4626015"/>
            <a:ext cx="3023346" cy="86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5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887FE9-3A08-D677-5C2A-BEA1DE51BF44}"/>
              </a:ext>
            </a:extLst>
          </p:cNvPr>
          <p:cNvSpPr/>
          <p:nvPr/>
        </p:nvSpPr>
        <p:spPr>
          <a:xfrm>
            <a:off x="0" y="2857500"/>
            <a:ext cx="14630400" cy="5372100"/>
          </a:xfrm>
          <a:prstGeom prst="rect">
            <a:avLst/>
          </a:prstGeom>
          <a:solidFill>
            <a:srgbClr val="FF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F2E02-C466-E3DE-751C-97E00791BA51}"/>
              </a:ext>
            </a:extLst>
          </p:cNvPr>
          <p:cNvSpPr/>
          <p:nvPr/>
        </p:nvSpPr>
        <p:spPr>
          <a:xfrm>
            <a:off x="0" y="0"/>
            <a:ext cx="14630400" cy="2857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CFD60-BBD1-1D6D-9D96-8F3EF6FCA78F}"/>
              </a:ext>
            </a:extLst>
          </p:cNvPr>
          <p:cNvSpPr txBox="1"/>
          <p:nvPr/>
        </p:nvSpPr>
        <p:spPr>
          <a:xfrm>
            <a:off x="620486" y="882741"/>
            <a:ext cx="13389428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60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향후 개발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59642-613B-CF5C-0C70-6DA292B1761C}"/>
              </a:ext>
            </a:extLst>
          </p:cNvPr>
          <p:cNvSpPr txBox="1"/>
          <p:nvPr/>
        </p:nvSpPr>
        <p:spPr>
          <a:xfrm>
            <a:off x="12687301" y="1205646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Page13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E3E71-159A-7665-06B0-A0C373FEF118}"/>
              </a:ext>
            </a:extLst>
          </p:cNvPr>
          <p:cNvSpPr txBox="1"/>
          <p:nvPr/>
        </p:nvSpPr>
        <p:spPr>
          <a:xfrm>
            <a:off x="10361861" y="6164153"/>
            <a:ext cx="119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C2C2C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개발 언어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42A2A3-2A9C-A4F4-4A84-1EC4AD79216F}"/>
              </a:ext>
            </a:extLst>
          </p:cNvPr>
          <p:cNvSpPr/>
          <p:nvPr/>
        </p:nvSpPr>
        <p:spPr>
          <a:xfrm>
            <a:off x="623183" y="2857500"/>
            <a:ext cx="3978709" cy="5372100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232AB56-24A9-D85D-0DAB-A7B85613438B}"/>
              </a:ext>
            </a:extLst>
          </p:cNvPr>
          <p:cNvCxnSpPr>
            <a:cxnSpLocks/>
          </p:cNvCxnSpPr>
          <p:nvPr/>
        </p:nvCxnSpPr>
        <p:spPr>
          <a:xfrm flipH="1">
            <a:off x="623182" y="4722240"/>
            <a:ext cx="397871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E4A17A-5FE9-0B7F-98B4-142EA285C383}"/>
              </a:ext>
            </a:extLst>
          </p:cNvPr>
          <p:cNvSpPr txBox="1"/>
          <p:nvPr/>
        </p:nvSpPr>
        <p:spPr>
          <a:xfrm>
            <a:off x="1054506" y="3128150"/>
            <a:ext cx="3116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개선된 </a:t>
            </a:r>
            <a:endParaRPr kumimoji="1" lang="en-US" altLang="ko-KR" sz="40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en-US" altLang="ko-KR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UX/UI </a:t>
            </a:r>
            <a:r>
              <a:rPr kumimoji="1" lang="ko-KR" altLang="en-US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4305D-B8F1-DD3C-63E8-7B8F05EEA5C6}"/>
              </a:ext>
            </a:extLst>
          </p:cNvPr>
          <p:cNvSpPr txBox="1"/>
          <p:nvPr/>
        </p:nvSpPr>
        <p:spPr>
          <a:xfrm>
            <a:off x="868111" y="5978835"/>
            <a:ext cx="348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사용 편의성을 고려한 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UX/UI</a:t>
            </a:r>
            <a:r>
              <a:rPr kumimoji="1" lang="ko-KR" altLang="en-US" dirty="0" err="1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구현할 계획입니다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R" altLang="en-US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11BE54-B3C2-0D06-122C-BDAEBAB924CA}"/>
              </a:ext>
            </a:extLst>
          </p:cNvPr>
          <p:cNvSpPr/>
          <p:nvPr/>
        </p:nvSpPr>
        <p:spPr>
          <a:xfrm>
            <a:off x="5327193" y="2857500"/>
            <a:ext cx="3978709" cy="5372100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CAC483C-4D3C-3B7B-286A-CE12E65544DD}"/>
              </a:ext>
            </a:extLst>
          </p:cNvPr>
          <p:cNvCxnSpPr>
            <a:cxnSpLocks/>
          </p:cNvCxnSpPr>
          <p:nvPr/>
        </p:nvCxnSpPr>
        <p:spPr>
          <a:xfrm flipH="1">
            <a:off x="5327192" y="4722240"/>
            <a:ext cx="397871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D052ED-77EE-B256-CA3F-809ADAD26A2E}"/>
              </a:ext>
            </a:extLst>
          </p:cNvPr>
          <p:cNvSpPr txBox="1"/>
          <p:nvPr/>
        </p:nvSpPr>
        <p:spPr>
          <a:xfrm>
            <a:off x="5583644" y="3435927"/>
            <a:ext cx="3360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편의 기능 개발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CD999-A90B-8010-A88F-E4DD7FFA7975}"/>
              </a:ext>
            </a:extLst>
          </p:cNvPr>
          <p:cNvSpPr txBox="1"/>
          <p:nvPr/>
        </p:nvSpPr>
        <p:spPr>
          <a:xfrm>
            <a:off x="5572121" y="5978835"/>
            <a:ext cx="348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편의 기능 추가를 통해 사용자 편의성을 극대화할 것입니다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R" altLang="en-US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AB9C35-D90B-AB33-76A4-40B706150164}"/>
              </a:ext>
            </a:extLst>
          </p:cNvPr>
          <p:cNvSpPr/>
          <p:nvPr/>
        </p:nvSpPr>
        <p:spPr>
          <a:xfrm>
            <a:off x="10031205" y="2859616"/>
            <a:ext cx="3978709" cy="5372100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E5C3E70C-4157-B216-5E90-75E15424AF00}"/>
              </a:ext>
            </a:extLst>
          </p:cNvPr>
          <p:cNvCxnSpPr>
            <a:cxnSpLocks/>
          </p:cNvCxnSpPr>
          <p:nvPr/>
        </p:nvCxnSpPr>
        <p:spPr>
          <a:xfrm flipH="1">
            <a:off x="10031204" y="4724356"/>
            <a:ext cx="397871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648F8E-18C4-9A87-D395-A3E544F8A41E}"/>
              </a:ext>
            </a:extLst>
          </p:cNvPr>
          <p:cNvSpPr txBox="1"/>
          <p:nvPr/>
        </p:nvSpPr>
        <p:spPr>
          <a:xfrm>
            <a:off x="10361860" y="3228617"/>
            <a:ext cx="33704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물체와의 거리정보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6CE2A1-3AAC-64EA-4857-30D779A2B33E}"/>
              </a:ext>
            </a:extLst>
          </p:cNvPr>
          <p:cNvSpPr txBox="1"/>
          <p:nvPr/>
        </p:nvSpPr>
        <p:spPr>
          <a:xfrm>
            <a:off x="10276133" y="5942766"/>
            <a:ext cx="3488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2D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이미지에서의 물체 거리 정보를 받아와 위험물체의 멀고 가까움도 알려줄 계획입니다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R" altLang="en-US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46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887FE9-3A08-D677-5C2A-BEA1DE51BF44}"/>
              </a:ext>
            </a:extLst>
          </p:cNvPr>
          <p:cNvSpPr/>
          <p:nvPr/>
        </p:nvSpPr>
        <p:spPr>
          <a:xfrm>
            <a:off x="-8176" y="0"/>
            <a:ext cx="11740244" cy="8229600"/>
          </a:xfrm>
          <a:prstGeom prst="rect">
            <a:avLst/>
          </a:prstGeom>
          <a:solidFill>
            <a:srgbClr val="FF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F2E02-C466-E3DE-751C-97E00791BA51}"/>
              </a:ext>
            </a:extLst>
          </p:cNvPr>
          <p:cNvSpPr/>
          <p:nvPr/>
        </p:nvSpPr>
        <p:spPr>
          <a:xfrm>
            <a:off x="11732068" y="-14"/>
            <a:ext cx="2890156" cy="82296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92F747-E5BE-115A-E169-EC9895F37D8D}"/>
              </a:ext>
            </a:extLst>
          </p:cNvPr>
          <p:cNvSpPr txBox="1"/>
          <p:nvPr/>
        </p:nvSpPr>
        <p:spPr>
          <a:xfrm>
            <a:off x="542935" y="619538"/>
            <a:ext cx="9776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발표를 마칩니다</a:t>
            </a:r>
            <a:r>
              <a:rPr kumimoji="1" lang="en-US" altLang="ko-KR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r>
              <a:rPr kumimoji="1" lang="ko-KR" altLang="en-US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질문 및 추가 의견 부탁드립니다</a:t>
            </a:r>
            <a:r>
              <a:rPr kumimoji="1" lang="en-US" altLang="ko-KR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R" altLang="en-US" sz="60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E9509FAB-A98C-0DDB-D69B-72407D99AE3F}"/>
              </a:ext>
            </a:extLst>
          </p:cNvPr>
          <p:cNvCxnSpPr>
            <a:cxnSpLocks/>
          </p:cNvCxnSpPr>
          <p:nvPr/>
        </p:nvCxnSpPr>
        <p:spPr>
          <a:xfrm flipH="1">
            <a:off x="832758" y="6350050"/>
            <a:ext cx="9160329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55D54F-830A-FB73-87C0-08539712BA41}"/>
              </a:ext>
            </a:extLst>
          </p:cNvPr>
          <p:cNvSpPr txBox="1"/>
          <p:nvPr/>
        </p:nvSpPr>
        <p:spPr>
          <a:xfrm>
            <a:off x="12115788" y="7226038"/>
            <a:ext cx="2122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국민대학교 </a:t>
            </a:r>
            <a:r>
              <a:rPr kumimoji="1" lang="ko-KR" altLang="en-US" sz="1600" dirty="0" err="1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캡스톤</a:t>
            </a:r>
            <a:r>
              <a:rPr kumimoji="1" lang="ko-KR" altLang="en-US" sz="1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디자인</a:t>
            </a:r>
            <a:endParaRPr kumimoji="1" lang="en-US" altLang="ko-KR" sz="16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en-US" altLang="ko-KR" sz="1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23</a:t>
            </a:r>
            <a:r>
              <a:rPr kumimoji="1" lang="ko-KR" altLang="en-US" sz="1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팀 </a:t>
            </a:r>
            <a:r>
              <a:rPr kumimoji="1" lang="en-US" altLang="ko-KR" sz="1600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EYE-U</a:t>
            </a:r>
            <a:endParaRPr kumimoji="1" lang="ko-KR" altLang="en-US" sz="1600" dirty="0">
              <a:solidFill>
                <a:schemeClr val="bg1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4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887FE9-3A08-D677-5C2A-BEA1DE51BF44}"/>
              </a:ext>
            </a:extLst>
          </p:cNvPr>
          <p:cNvSpPr/>
          <p:nvPr/>
        </p:nvSpPr>
        <p:spPr>
          <a:xfrm>
            <a:off x="2890156" y="-14"/>
            <a:ext cx="11740244" cy="8229600"/>
          </a:xfrm>
          <a:prstGeom prst="rect">
            <a:avLst/>
          </a:prstGeom>
          <a:solidFill>
            <a:srgbClr val="FF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F2E02-C466-E3DE-751C-97E00791BA51}"/>
              </a:ext>
            </a:extLst>
          </p:cNvPr>
          <p:cNvSpPr/>
          <p:nvPr/>
        </p:nvSpPr>
        <p:spPr>
          <a:xfrm>
            <a:off x="0" y="0"/>
            <a:ext cx="2890156" cy="82296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D4AF-AAAE-451A-BC30-D2FA0F410743}"/>
              </a:ext>
            </a:extLst>
          </p:cNvPr>
          <p:cNvSpPr txBox="1"/>
          <p:nvPr/>
        </p:nvSpPr>
        <p:spPr>
          <a:xfrm>
            <a:off x="555171" y="731257"/>
            <a:ext cx="2334985" cy="132343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8000" b="1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3ECE8-FD93-856C-06B9-B7979F1C7104}"/>
              </a:ext>
            </a:extLst>
          </p:cNvPr>
          <p:cNvSpPr txBox="1"/>
          <p:nvPr/>
        </p:nvSpPr>
        <p:spPr>
          <a:xfrm>
            <a:off x="3592285" y="3049914"/>
            <a:ext cx="205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01. </a:t>
            </a:r>
            <a:r>
              <a:rPr kumimoji="1" lang="ko-KR" altLang="en-US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B9257-C593-94C9-BBB6-905605D3712B}"/>
              </a:ext>
            </a:extLst>
          </p:cNvPr>
          <p:cNvSpPr txBox="1"/>
          <p:nvPr/>
        </p:nvSpPr>
        <p:spPr>
          <a:xfrm>
            <a:off x="2873827" y="731257"/>
            <a:ext cx="10923816" cy="1323439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400" dirty="0">
                <a:solidFill>
                  <a:srgbClr val="595959"/>
                </a:solidFill>
              </a:rPr>
              <a:t>                                  </a:t>
            </a:r>
            <a:r>
              <a:rPr kumimoji="1" lang="en-US" altLang="ko-KR" sz="8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CONTENTS</a:t>
            </a:r>
            <a:r>
              <a:rPr kumimoji="1" lang="en-US" altLang="ko-KR" sz="4400" dirty="0">
                <a:solidFill>
                  <a:srgbClr val="595959"/>
                </a:solidFill>
              </a:rPr>
              <a:t>   </a:t>
            </a:r>
            <a:endParaRPr kumimoji="1" lang="ko-KR" altLang="en-US" sz="8000" dirty="0">
              <a:solidFill>
                <a:srgbClr val="595959"/>
              </a:solidFill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1631230-30F1-B3F4-CDD4-A1C9097D4526}"/>
              </a:ext>
            </a:extLst>
          </p:cNvPr>
          <p:cNvCxnSpPr/>
          <p:nvPr/>
        </p:nvCxnSpPr>
        <p:spPr>
          <a:xfrm>
            <a:off x="8213271" y="3049914"/>
            <a:ext cx="0" cy="3955043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70C7178-E48C-4608-4CE4-A3FD17440C1A}"/>
              </a:ext>
            </a:extLst>
          </p:cNvPr>
          <p:cNvCxnSpPr>
            <a:cxnSpLocks/>
          </p:cNvCxnSpPr>
          <p:nvPr/>
        </p:nvCxnSpPr>
        <p:spPr>
          <a:xfrm flipH="1">
            <a:off x="3886200" y="5027435"/>
            <a:ext cx="9160329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92F747-E5BE-115A-E169-EC9895F37D8D}"/>
              </a:ext>
            </a:extLst>
          </p:cNvPr>
          <p:cNvSpPr txBox="1"/>
          <p:nvPr/>
        </p:nvSpPr>
        <p:spPr>
          <a:xfrm>
            <a:off x="8915399" y="3049914"/>
            <a:ext cx="4261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02. </a:t>
            </a:r>
            <a:r>
              <a:rPr kumimoji="1" lang="ko-KR" altLang="en-US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프로젝트 현 상황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786D6-1965-148D-7D35-1238D9BB1974}"/>
              </a:ext>
            </a:extLst>
          </p:cNvPr>
          <p:cNvSpPr txBox="1"/>
          <p:nvPr/>
        </p:nvSpPr>
        <p:spPr>
          <a:xfrm>
            <a:off x="3592284" y="5639750"/>
            <a:ext cx="3918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03. </a:t>
            </a:r>
            <a:r>
              <a:rPr kumimoji="1" lang="ko-KR" altLang="en-US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향후 개발 계획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CE13C4-B691-E469-C157-B7E9BFBDC3B5}"/>
              </a:ext>
            </a:extLst>
          </p:cNvPr>
          <p:cNvSpPr txBox="1"/>
          <p:nvPr/>
        </p:nvSpPr>
        <p:spPr>
          <a:xfrm>
            <a:off x="8915399" y="5639750"/>
            <a:ext cx="2596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04. Q&amp;A</a:t>
            </a:r>
            <a:endParaRPr kumimoji="1" lang="ko-KR" altLang="en-US" sz="40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61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5FCF99-1C12-6B13-44F3-968AA2F546C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89762-6C2E-BE32-FF61-1B18515751F0}"/>
              </a:ext>
            </a:extLst>
          </p:cNvPr>
          <p:cNvSpPr txBox="1"/>
          <p:nvPr/>
        </p:nvSpPr>
        <p:spPr>
          <a:xfrm>
            <a:off x="4980215" y="2611748"/>
            <a:ext cx="2334985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8000" b="1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73614-DA1F-3C52-9F2C-87124F48B3BC}"/>
              </a:ext>
            </a:extLst>
          </p:cNvPr>
          <p:cNvSpPr txBox="1"/>
          <p:nvPr/>
        </p:nvSpPr>
        <p:spPr>
          <a:xfrm>
            <a:off x="2416630" y="2611748"/>
            <a:ext cx="2133600" cy="1323438"/>
          </a:xfrm>
          <a:prstGeom prst="rect">
            <a:avLst/>
          </a:prstGeom>
          <a:solidFill>
            <a:srgbClr val="C2C2C2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8000" b="1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6600" b="1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001</a:t>
            </a:r>
            <a:endParaRPr kumimoji="1" lang="ko-KR" altLang="en-US" sz="6600" b="1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6B1EF-97D2-B538-3827-D9BCF82093DA}"/>
              </a:ext>
            </a:extLst>
          </p:cNvPr>
          <p:cNvSpPr txBox="1"/>
          <p:nvPr/>
        </p:nvSpPr>
        <p:spPr>
          <a:xfrm>
            <a:off x="5372099" y="4294414"/>
            <a:ext cx="578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프로젝트의 전반적인 개요와 </a:t>
            </a:r>
            <a:r>
              <a:rPr kumimoji="1" lang="ko-KR" altLang="en-US" sz="2400" dirty="0" err="1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타켓층</a:t>
            </a:r>
            <a:r>
              <a:rPr kumimoji="1" lang="ko-KR" altLang="en-US" sz="24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20AF-8006-DEA1-853D-B1193E020EE0}"/>
              </a:ext>
            </a:extLst>
          </p:cNvPr>
          <p:cNvSpPr txBox="1"/>
          <p:nvPr/>
        </p:nvSpPr>
        <p:spPr>
          <a:xfrm rot="5400000">
            <a:off x="-762083" y="6993034"/>
            <a:ext cx="213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캡스톤</a:t>
            </a:r>
            <a:r>
              <a:rPr kumimoji="1" lang="ko-KR" altLang="en-US" sz="16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23</a:t>
            </a:r>
            <a:r>
              <a:rPr kumimoji="1" lang="ko-KR" altLang="en-US" sz="16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팀 </a:t>
            </a:r>
            <a:r>
              <a:rPr kumimoji="1" lang="en-US" altLang="ko-KR" sz="16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“EYE-U”</a:t>
            </a:r>
            <a:endParaRPr kumimoji="1" lang="ko-KR" altLang="en-US" sz="160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67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887FE9-3A08-D677-5C2A-BEA1DE51BF44}"/>
              </a:ext>
            </a:extLst>
          </p:cNvPr>
          <p:cNvSpPr/>
          <p:nvPr/>
        </p:nvSpPr>
        <p:spPr>
          <a:xfrm>
            <a:off x="0" y="0"/>
            <a:ext cx="14630400" cy="5372100"/>
          </a:xfrm>
          <a:prstGeom prst="rect">
            <a:avLst/>
          </a:prstGeom>
          <a:solidFill>
            <a:srgbClr val="FF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F2E02-C466-E3DE-751C-97E00791BA51}"/>
              </a:ext>
            </a:extLst>
          </p:cNvPr>
          <p:cNvSpPr/>
          <p:nvPr/>
        </p:nvSpPr>
        <p:spPr>
          <a:xfrm>
            <a:off x="0" y="5372100"/>
            <a:ext cx="14630400" cy="2857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B3494B-9D65-4A4A-9339-D516A616340D}"/>
              </a:ext>
            </a:extLst>
          </p:cNvPr>
          <p:cNvSpPr/>
          <p:nvPr/>
        </p:nvSpPr>
        <p:spPr>
          <a:xfrm>
            <a:off x="653143" y="754782"/>
            <a:ext cx="13389428" cy="1019964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94828-EF4B-5606-C03C-AFAEB85B4640}"/>
              </a:ext>
            </a:extLst>
          </p:cNvPr>
          <p:cNvSpPr txBox="1"/>
          <p:nvPr/>
        </p:nvSpPr>
        <p:spPr>
          <a:xfrm>
            <a:off x="653143" y="771111"/>
            <a:ext cx="133894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“EYE-U” </a:t>
            </a:r>
            <a:r>
              <a:rPr kumimoji="1" lang="ko-KR" altLang="en-US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란</a:t>
            </a:r>
            <a:r>
              <a:rPr kumimoji="1" lang="en-US" altLang="ko-KR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kumimoji="1" lang="ko-KR" altLang="en-US" sz="60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B2D57-3D2C-6BE6-5992-D42106ACB3E3}"/>
              </a:ext>
            </a:extLst>
          </p:cNvPr>
          <p:cNvSpPr txBox="1"/>
          <p:nvPr/>
        </p:nvSpPr>
        <p:spPr>
          <a:xfrm>
            <a:off x="12719958" y="1094016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595959"/>
                </a:solidFill>
              </a:rPr>
              <a:t>Page04</a:t>
            </a:r>
            <a:endParaRPr kumimoji="1" lang="ko-KR" altLang="en-US" dirty="0">
              <a:solidFill>
                <a:srgbClr val="595959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E34FEA-28B3-9DC9-5648-B1C56C6CF04C}"/>
              </a:ext>
            </a:extLst>
          </p:cNvPr>
          <p:cNvSpPr/>
          <p:nvPr/>
        </p:nvSpPr>
        <p:spPr>
          <a:xfrm>
            <a:off x="653143" y="2109679"/>
            <a:ext cx="13389428" cy="5372100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63D918A-F132-27F0-A192-7C74879D3B5D}"/>
              </a:ext>
            </a:extLst>
          </p:cNvPr>
          <p:cNvCxnSpPr/>
          <p:nvPr/>
        </p:nvCxnSpPr>
        <p:spPr>
          <a:xfrm>
            <a:off x="7151914" y="2821314"/>
            <a:ext cx="0" cy="3955043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5E3532-973F-CF84-C160-A5A7CB406C32}"/>
              </a:ext>
            </a:extLst>
          </p:cNvPr>
          <p:cNvSpPr txBox="1"/>
          <p:nvPr/>
        </p:nvSpPr>
        <p:spPr>
          <a:xfrm>
            <a:off x="1850573" y="3605087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2C2C2"/>
                </a:solidFill>
              </a:rPr>
              <a:t>Main Keyword 01</a:t>
            </a:r>
            <a:endParaRPr kumimoji="1" lang="ko-KR" altLang="en-US" dirty="0">
              <a:solidFill>
                <a:srgbClr val="C2C2C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3DE07-6B8B-97FA-E884-8C32C9161620}"/>
              </a:ext>
            </a:extLst>
          </p:cNvPr>
          <p:cNvSpPr txBox="1"/>
          <p:nvPr/>
        </p:nvSpPr>
        <p:spPr>
          <a:xfrm>
            <a:off x="1834244" y="3995128"/>
            <a:ext cx="2362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시각장애인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263C-A262-5750-0D79-E066805EE4E7}"/>
              </a:ext>
            </a:extLst>
          </p:cNvPr>
          <p:cNvSpPr txBox="1"/>
          <p:nvPr/>
        </p:nvSpPr>
        <p:spPr>
          <a:xfrm>
            <a:off x="7837715" y="3605087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2C2C2"/>
                </a:solidFill>
              </a:rPr>
              <a:t>Main Keyword 02</a:t>
            </a:r>
            <a:endParaRPr kumimoji="1" lang="ko-KR" altLang="en-US" dirty="0">
              <a:solidFill>
                <a:srgbClr val="C2C2C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B088D-47DE-D093-25DA-43382EDA64F3}"/>
              </a:ext>
            </a:extLst>
          </p:cNvPr>
          <p:cNvSpPr txBox="1"/>
          <p:nvPr/>
        </p:nvSpPr>
        <p:spPr>
          <a:xfrm>
            <a:off x="7821386" y="3995128"/>
            <a:ext cx="2362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주행 보조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9CE17-A7A7-50C1-1C99-10F1366CBDAB}"/>
              </a:ext>
            </a:extLst>
          </p:cNvPr>
          <p:cNvSpPr txBox="1"/>
          <p:nvPr/>
        </p:nvSpPr>
        <p:spPr>
          <a:xfrm>
            <a:off x="1850573" y="4811492"/>
            <a:ext cx="472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시각장애인과 </a:t>
            </a:r>
            <a:r>
              <a:rPr kumimoji="1" lang="ko-KR" altLang="en-US" dirty="0" err="1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저시력자들을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주요대상으로 진행하는 프로젝트입니다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R" altLang="en-US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8AA80-B107-0D9B-DC6B-14AD3098C476}"/>
              </a:ext>
            </a:extLst>
          </p:cNvPr>
          <p:cNvSpPr txBox="1"/>
          <p:nvPr/>
        </p:nvSpPr>
        <p:spPr>
          <a:xfrm>
            <a:off x="7775131" y="4844155"/>
            <a:ext cx="472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일상생활에서 겪는 안전 보행의 어려움을 완화시키고 도로 곳곳에 존재하는 </a:t>
            </a:r>
            <a:r>
              <a:rPr kumimoji="1" lang="ko-KR" altLang="en-US" dirty="0" err="1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위험으로부터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지켜주는 </a:t>
            </a:r>
            <a:endParaRPr kumimoji="1" lang="en-US" altLang="ko-KR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보행 보조 어플리케이션  </a:t>
            </a:r>
          </a:p>
        </p:txBody>
      </p:sp>
    </p:spTree>
    <p:extLst>
      <p:ext uri="{BB962C8B-B14F-4D97-AF65-F5344CB8AC3E}">
        <p14:creationId xmlns:p14="http://schemas.microsoft.com/office/powerpoint/2010/main" val="53543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887FE9-3A08-D677-5C2A-BEA1DE51BF44}"/>
              </a:ext>
            </a:extLst>
          </p:cNvPr>
          <p:cNvSpPr/>
          <p:nvPr/>
        </p:nvSpPr>
        <p:spPr>
          <a:xfrm>
            <a:off x="0" y="0"/>
            <a:ext cx="14630400" cy="5372100"/>
          </a:xfrm>
          <a:prstGeom prst="rect">
            <a:avLst/>
          </a:prstGeom>
          <a:solidFill>
            <a:srgbClr val="FF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F2E02-C466-E3DE-751C-97E00791BA51}"/>
              </a:ext>
            </a:extLst>
          </p:cNvPr>
          <p:cNvSpPr/>
          <p:nvPr/>
        </p:nvSpPr>
        <p:spPr>
          <a:xfrm>
            <a:off x="0" y="5372100"/>
            <a:ext cx="14630400" cy="2857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B3494B-9D65-4A4A-9339-D516A616340D}"/>
              </a:ext>
            </a:extLst>
          </p:cNvPr>
          <p:cNvSpPr/>
          <p:nvPr/>
        </p:nvSpPr>
        <p:spPr>
          <a:xfrm>
            <a:off x="653143" y="754782"/>
            <a:ext cx="13389428" cy="1019964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94828-EF4B-5606-C03C-AFAEB85B4640}"/>
              </a:ext>
            </a:extLst>
          </p:cNvPr>
          <p:cNvSpPr txBox="1"/>
          <p:nvPr/>
        </p:nvSpPr>
        <p:spPr>
          <a:xfrm>
            <a:off x="653143" y="771111"/>
            <a:ext cx="133894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사용자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B2D57-3D2C-6BE6-5992-D42106ACB3E3}"/>
              </a:ext>
            </a:extLst>
          </p:cNvPr>
          <p:cNvSpPr txBox="1"/>
          <p:nvPr/>
        </p:nvSpPr>
        <p:spPr>
          <a:xfrm>
            <a:off x="12719958" y="1094016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595959"/>
                </a:solidFill>
              </a:rPr>
              <a:t>Page05</a:t>
            </a:r>
            <a:endParaRPr kumimoji="1" lang="ko-KR" altLang="en-US" dirty="0">
              <a:solidFill>
                <a:srgbClr val="595959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E34FEA-28B3-9DC9-5648-B1C56C6CF04C}"/>
              </a:ext>
            </a:extLst>
          </p:cNvPr>
          <p:cNvSpPr/>
          <p:nvPr/>
        </p:nvSpPr>
        <p:spPr>
          <a:xfrm>
            <a:off x="653143" y="2109679"/>
            <a:ext cx="13389428" cy="5372100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63D918A-F132-27F0-A192-7C74879D3B5D}"/>
              </a:ext>
            </a:extLst>
          </p:cNvPr>
          <p:cNvCxnSpPr>
            <a:cxnSpLocks/>
          </p:cNvCxnSpPr>
          <p:nvPr/>
        </p:nvCxnSpPr>
        <p:spPr>
          <a:xfrm flipV="1">
            <a:off x="5731321" y="2910153"/>
            <a:ext cx="0" cy="3890697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03DE07-6B8B-97FA-E884-8C32C9161620}"/>
              </a:ext>
            </a:extLst>
          </p:cNvPr>
          <p:cNvSpPr txBox="1"/>
          <p:nvPr/>
        </p:nvSpPr>
        <p:spPr>
          <a:xfrm>
            <a:off x="1093670" y="2563605"/>
            <a:ext cx="3070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시각장애인의 스마트폰 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9CE17-A7A7-50C1-1C99-10F1366CBDAB}"/>
              </a:ext>
            </a:extLst>
          </p:cNvPr>
          <p:cNvSpPr txBox="1"/>
          <p:nvPr/>
        </p:nvSpPr>
        <p:spPr>
          <a:xfrm>
            <a:off x="947044" y="4131416"/>
            <a:ext cx="428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보이스 오버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톡백과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같은 음성인식을 이용하여 스마트폰 이용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2D751E-4B61-EB3D-437C-06386895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43" y="2910153"/>
            <a:ext cx="7674081" cy="3450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5BCEB-D4D3-C62F-0546-57CE84E82235}"/>
              </a:ext>
            </a:extLst>
          </p:cNvPr>
          <p:cNvSpPr txBox="1"/>
          <p:nvPr/>
        </p:nvSpPr>
        <p:spPr>
          <a:xfrm>
            <a:off x="954876" y="4848358"/>
            <a:ext cx="415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2.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스마트폰 기기 보유율 대비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서비스 활용률이 비장애인에 비해 다소 낮음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F9E75-E6B5-4F89-D91F-945043421707}"/>
              </a:ext>
            </a:extLst>
          </p:cNvPr>
          <p:cNvSpPr txBox="1"/>
          <p:nvPr/>
        </p:nvSpPr>
        <p:spPr>
          <a:xfrm>
            <a:off x="954876" y="5701841"/>
            <a:ext cx="428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3.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교통관련 서비스의 비중이 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44.2%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로 교통 관련 서비스 이용이 높음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CDF60-61D9-8335-96B2-B6AF66637C3A}"/>
              </a:ext>
            </a:extLst>
          </p:cNvPr>
          <p:cNvSpPr txBox="1"/>
          <p:nvPr/>
        </p:nvSpPr>
        <p:spPr>
          <a:xfrm>
            <a:off x="954876" y="6509625"/>
            <a:ext cx="4286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4.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복잡한 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UI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와 불필요하게 많은 텍스트가 어플 사용 하락의 원인</a:t>
            </a:r>
          </a:p>
        </p:txBody>
      </p:sp>
    </p:spTree>
    <p:extLst>
      <p:ext uri="{BB962C8B-B14F-4D97-AF65-F5344CB8AC3E}">
        <p14:creationId xmlns:p14="http://schemas.microsoft.com/office/powerpoint/2010/main" val="376685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887FE9-3A08-D677-5C2A-BEA1DE51BF44}"/>
              </a:ext>
            </a:extLst>
          </p:cNvPr>
          <p:cNvSpPr/>
          <p:nvPr/>
        </p:nvSpPr>
        <p:spPr>
          <a:xfrm>
            <a:off x="0" y="0"/>
            <a:ext cx="14630400" cy="5372100"/>
          </a:xfrm>
          <a:prstGeom prst="rect">
            <a:avLst/>
          </a:prstGeom>
          <a:solidFill>
            <a:srgbClr val="FF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F2E02-C466-E3DE-751C-97E00791BA51}"/>
              </a:ext>
            </a:extLst>
          </p:cNvPr>
          <p:cNvSpPr/>
          <p:nvPr/>
        </p:nvSpPr>
        <p:spPr>
          <a:xfrm>
            <a:off x="0" y="5372100"/>
            <a:ext cx="14630400" cy="2857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B3494B-9D65-4A4A-9339-D516A616340D}"/>
              </a:ext>
            </a:extLst>
          </p:cNvPr>
          <p:cNvSpPr/>
          <p:nvPr/>
        </p:nvSpPr>
        <p:spPr>
          <a:xfrm>
            <a:off x="653143" y="754782"/>
            <a:ext cx="13389428" cy="1019964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94828-EF4B-5606-C03C-AFAEB85B4640}"/>
              </a:ext>
            </a:extLst>
          </p:cNvPr>
          <p:cNvSpPr txBox="1"/>
          <p:nvPr/>
        </p:nvSpPr>
        <p:spPr>
          <a:xfrm>
            <a:off x="653143" y="771111"/>
            <a:ext cx="133894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현재 </a:t>
            </a:r>
            <a:r>
              <a:rPr kumimoji="1" lang="ko-KR" altLang="en-US" sz="6000" dirty="0" err="1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주행보조어플</a:t>
            </a:r>
            <a:r>
              <a:rPr kumimoji="1" lang="ko-KR" altLang="en-US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분석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B2D57-3D2C-6BE6-5992-D42106ACB3E3}"/>
              </a:ext>
            </a:extLst>
          </p:cNvPr>
          <p:cNvSpPr txBox="1"/>
          <p:nvPr/>
        </p:nvSpPr>
        <p:spPr>
          <a:xfrm>
            <a:off x="12719958" y="1094016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595959"/>
                </a:solidFill>
              </a:rPr>
              <a:t>Page06</a:t>
            </a:r>
            <a:endParaRPr kumimoji="1" lang="ko-KR" altLang="en-US" dirty="0">
              <a:solidFill>
                <a:srgbClr val="595959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E34FEA-28B3-9DC9-5648-B1C56C6CF04C}"/>
              </a:ext>
            </a:extLst>
          </p:cNvPr>
          <p:cNvSpPr/>
          <p:nvPr/>
        </p:nvSpPr>
        <p:spPr>
          <a:xfrm>
            <a:off x="653144" y="2109679"/>
            <a:ext cx="3978709" cy="5372100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63D918A-F132-27F0-A192-7C74879D3B5D}"/>
              </a:ext>
            </a:extLst>
          </p:cNvPr>
          <p:cNvCxnSpPr>
            <a:cxnSpLocks/>
          </p:cNvCxnSpPr>
          <p:nvPr/>
        </p:nvCxnSpPr>
        <p:spPr>
          <a:xfrm flipH="1">
            <a:off x="653143" y="3974419"/>
            <a:ext cx="397871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5E3532-973F-CF84-C160-A5A7CB406C32}"/>
              </a:ext>
            </a:extLst>
          </p:cNvPr>
          <p:cNvSpPr txBox="1"/>
          <p:nvPr/>
        </p:nvSpPr>
        <p:spPr>
          <a:xfrm>
            <a:off x="1077686" y="3350886"/>
            <a:ext cx="327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C2C2C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인공지능 기반 시각보조 음성 안내 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3DE07-6B8B-97FA-E884-8C32C9161620}"/>
              </a:ext>
            </a:extLst>
          </p:cNvPr>
          <p:cNvSpPr txBox="1"/>
          <p:nvPr/>
        </p:nvSpPr>
        <p:spPr>
          <a:xfrm>
            <a:off x="1461402" y="2478680"/>
            <a:ext cx="2362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 err="1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설리번</a:t>
            </a:r>
            <a:endParaRPr kumimoji="1" lang="ko-KR" altLang="en-US" sz="40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9CE17-A7A7-50C1-1C99-10F1366CBDAB}"/>
              </a:ext>
            </a:extLst>
          </p:cNvPr>
          <p:cNvSpPr txBox="1"/>
          <p:nvPr/>
        </p:nvSpPr>
        <p:spPr>
          <a:xfrm>
            <a:off x="898072" y="5231014"/>
            <a:ext cx="348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장애물 인식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길안내 기능의 부재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3B8634-DE42-4869-53CF-3574B2B5D9A1}"/>
              </a:ext>
            </a:extLst>
          </p:cNvPr>
          <p:cNvSpPr/>
          <p:nvPr/>
        </p:nvSpPr>
        <p:spPr>
          <a:xfrm>
            <a:off x="5357154" y="2109679"/>
            <a:ext cx="3978709" cy="5372100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1616C8F-8103-5D5B-C09A-AB3E64B3031F}"/>
              </a:ext>
            </a:extLst>
          </p:cNvPr>
          <p:cNvCxnSpPr>
            <a:cxnSpLocks/>
          </p:cNvCxnSpPr>
          <p:nvPr/>
        </p:nvCxnSpPr>
        <p:spPr>
          <a:xfrm flipH="1">
            <a:off x="5357153" y="3974419"/>
            <a:ext cx="397871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499046-826D-32E1-07EA-FAD3F0885DD6}"/>
              </a:ext>
            </a:extLst>
          </p:cNvPr>
          <p:cNvSpPr txBox="1"/>
          <p:nvPr/>
        </p:nvSpPr>
        <p:spPr>
          <a:xfrm>
            <a:off x="5636050" y="2478680"/>
            <a:ext cx="3360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walk with you</a:t>
            </a:r>
            <a:endParaRPr kumimoji="1" lang="ko-KR" altLang="en-US" sz="40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8AD42C-ABD5-B2EB-DD8C-3EF7910BF03A}"/>
              </a:ext>
            </a:extLst>
          </p:cNvPr>
          <p:cNvSpPr txBox="1"/>
          <p:nvPr/>
        </p:nvSpPr>
        <p:spPr>
          <a:xfrm>
            <a:off x="5602082" y="5231014"/>
            <a:ext cx="348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대학생들이 만든 주행 보조 앱으로 현재는 서비스 종료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B53695-145B-2108-2B4A-A8CFCB77412B}"/>
              </a:ext>
            </a:extLst>
          </p:cNvPr>
          <p:cNvSpPr/>
          <p:nvPr/>
        </p:nvSpPr>
        <p:spPr>
          <a:xfrm>
            <a:off x="10061166" y="2111795"/>
            <a:ext cx="3978709" cy="5372100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B32D9AE7-38D1-EEA9-8101-0A2E588ABC63}"/>
              </a:ext>
            </a:extLst>
          </p:cNvPr>
          <p:cNvCxnSpPr>
            <a:cxnSpLocks/>
          </p:cNvCxnSpPr>
          <p:nvPr/>
        </p:nvCxnSpPr>
        <p:spPr>
          <a:xfrm flipH="1">
            <a:off x="10061165" y="3976535"/>
            <a:ext cx="397871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65A19C-A3A5-B1E2-6612-CEA3BDB9C59A}"/>
              </a:ext>
            </a:extLst>
          </p:cNvPr>
          <p:cNvSpPr txBox="1"/>
          <p:nvPr/>
        </p:nvSpPr>
        <p:spPr>
          <a:xfrm>
            <a:off x="10869424" y="2480796"/>
            <a:ext cx="2362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G-EYE+</a:t>
            </a:r>
            <a:endParaRPr kumimoji="1" lang="ko-KR" altLang="en-US" sz="40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B449ED-A6BA-75A1-407A-8C789FE844D9}"/>
              </a:ext>
            </a:extLst>
          </p:cNvPr>
          <p:cNvSpPr txBox="1"/>
          <p:nvPr/>
        </p:nvSpPr>
        <p:spPr>
          <a:xfrm>
            <a:off x="10306094" y="4977373"/>
            <a:ext cx="3488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복잡한 로그인 및 회원가입</a:t>
            </a:r>
            <a:endParaRPr kumimoji="1" lang="en-US" altLang="ko-KR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endParaRPr kumimoji="1" lang="en-US" altLang="ko-KR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algn="ctr"/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특정 기능을 사용하기 위해 들어가야하는 깊은 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Depth</a:t>
            </a:r>
            <a:endParaRPr kumimoji="1" lang="ko-KR" altLang="en-US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C3E223-C4C4-972D-850B-06B0E892FA18}"/>
              </a:ext>
            </a:extLst>
          </p:cNvPr>
          <p:cNvSpPr txBox="1"/>
          <p:nvPr/>
        </p:nvSpPr>
        <p:spPr>
          <a:xfrm>
            <a:off x="5669397" y="3350886"/>
            <a:ext cx="327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C2C2C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대학생들이 만든 이동 보조 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E80BD9-1958-59D6-9399-5046FAE872C2}"/>
              </a:ext>
            </a:extLst>
          </p:cNvPr>
          <p:cNvSpPr txBox="1"/>
          <p:nvPr/>
        </p:nvSpPr>
        <p:spPr>
          <a:xfrm>
            <a:off x="10345496" y="3322920"/>
            <a:ext cx="327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C2C2C2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시각장애인 네비게이션</a:t>
            </a:r>
          </a:p>
        </p:txBody>
      </p:sp>
    </p:spTree>
    <p:extLst>
      <p:ext uri="{BB962C8B-B14F-4D97-AF65-F5344CB8AC3E}">
        <p14:creationId xmlns:p14="http://schemas.microsoft.com/office/powerpoint/2010/main" val="415214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887FE9-3A08-D677-5C2A-BEA1DE51BF44}"/>
              </a:ext>
            </a:extLst>
          </p:cNvPr>
          <p:cNvSpPr/>
          <p:nvPr/>
        </p:nvSpPr>
        <p:spPr>
          <a:xfrm>
            <a:off x="0" y="0"/>
            <a:ext cx="14630400" cy="5372100"/>
          </a:xfrm>
          <a:prstGeom prst="rect">
            <a:avLst/>
          </a:prstGeom>
          <a:solidFill>
            <a:srgbClr val="FF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F2E02-C466-E3DE-751C-97E00791BA51}"/>
              </a:ext>
            </a:extLst>
          </p:cNvPr>
          <p:cNvSpPr/>
          <p:nvPr/>
        </p:nvSpPr>
        <p:spPr>
          <a:xfrm>
            <a:off x="0" y="5372100"/>
            <a:ext cx="14630400" cy="2857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B3494B-9D65-4A4A-9339-D516A616340D}"/>
              </a:ext>
            </a:extLst>
          </p:cNvPr>
          <p:cNvSpPr/>
          <p:nvPr/>
        </p:nvSpPr>
        <p:spPr>
          <a:xfrm>
            <a:off x="653143" y="754782"/>
            <a:ext cx="13389428" cy="1019964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94828-EF4B-5606-C03C-AFAEB85B4640}"/>
              </a:ext>
            </a:extLst>
          </p:cNvPr>
          <p:cNvSpPr txBox="1"/>
          <p:nvPr/>
        </p:nvSpPr>
        <p:spPr>
          <a:xfrm>
            <a:off x="653143" y="771111"/>
            <a:ext cx="133894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EYE-U</a:t>
            </a:r>
            <a:r>
              <a:rPr kumimoji="1" lang="ko-KR" altLang="en-US" sz="6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의 필요성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B2D57-3D2C-6BE6-5992-D42106ACB3E3}"/>
              </a:ext>
            </a:extLst>
          </p:cNvPr>
          <p:cNvSpPr txBox="1"/>
          <p:nvPr/>
        </p:nvSpPr>
        <p:spPr>
          <a:xfrm>
            <a:off x="12719958" y="1094016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595959"/>
                </a:solidFill>
              </a:rPr>
              <a:t>Page07</a:t>
            </a:r>
            <a:endParaRPr kumimoji="1" lang="ko-KR" altLang="en-US" dirty="0">
              <a:solidFill>
                <a:srgbClr val="595959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E34FEA-28B3-9DC9-5648-B1C56C6CF04C}"/>
              </a:ext>
            </a:extLst>
          </p:cNvPr>
          <p:cNvSpPr/>
          <p:nvPr/>
        </p:nvSpPr>
        <p:spPr>
          <a:xfrm>
            <a:off x="653143" y="2109679"/>
            <a:ext cx="13389428" cy="5372100"/>
          </a:xfrm>
          <a:prstGeom prst="rect">
            <a:avLst/>
          </a:prstGeom>
          <a:solidFill>
            <a:srgbClr val="FFF9FA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63D918A-F132-27F0-A192-7C74879D3B5D}"/>
              </a:ext>
            </a:extLst>
          </p:cNvPr>
          <p:cNvCxnSpPr>
            <a:cxnSpLocks/>
          </p:cNvCxnSpPr>
          <p:nvPr/>
        </p:nvCxnSpPr>
        <p:spPr>
          <a:xfrm flipV="1">
            <a:off x="7102925" y="2812182"/>
            <a:ext cx="0" cy="3890697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03DE07-6B8B-97FA-E884-8C32C9161620}"/>
              </a:ext>
            </a:extLst>
          </p:cNvPr>
          <p:cNvSpPr txBox="1"/>
          <p:nvPr/>
        </p:nvSpPr>
        <p:spPr>
          <a:xfrm>
            <a:off x="1836450" y="2942093"/>
            <a:ext cx="3919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접근성 및 편의성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CDF60-61D9-8335-96B2-B6AF66637C3A}"/>
              </a:ext>
            </a:extLst>
          </p:cNvPr>
          <p:cNvSpPr txBox="1"/>
          <p:nvPr/>
        </p:nvSpPr>
        <p:spPr>
          <a:xfrm>
            <a:off x="1942417" y="4187874"/>
            <a:ext cx="3029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사용자의 편리한 사용을 위해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불필요한 버튼과 텍스트들을 줄이고 핵심 기능만 넣어둡니다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79E0B-4892-8BF4-0252-7936DF922ECF}"/>
              </a:ext>
            </a:extLst>
          </p:cNvPr>
          <p:cNvSpPr txBox="1"/>
          <p:nvPr/>
        </p:nvSpPr>
        <p:spPr>
          <a:xfrm>
            <a:off x="8327565" y="2942093"/>
            <a:ext cx="4000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위험 물체 탐지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FB33F-B5BB-1F96-AA65-30728DB5084D}"/>
              </a:ext>
            </a:extLst>
          </p:cNvPr>
          <p:cNvSpPr txBox="1"/>
          <p:nvPr/>
        </p:nvSpPr>
        <p:spPr>
          <a:xfrm>
            <a:off x="8813166" y="4187874"/>
            <a:ext cx="3057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객체 탐지를 통해 위험물을 사전에 발견합니다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경고음 또는 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TTS</a:t>
            </a:r>
            <a:r>
              <a:rPr kumimoji="1" lang="ko-KR" altLang="en-US" dirty="0" err="1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통해 사용자에게 즉각 알립니다</a:t>
            </a:r>
            <a:r>
              <a:rPr kumimoji="1" lang="en-US" altLang="ko-KR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ko-KR" altLang="en-US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61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5FCF99-1C12-6B13-44F3-968AA2F546C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89762-6C2E-BE32-FF61-1B18515751F0}"/>
              </a:ext>
            </a:extLst>
          </p:cNvPr>
          <p:cNvSpPr txBox="1"/>
          <p:nvPr/>
        </p:nvSpPr>
        <p:spPr>
          <a:xfrm>
            <a:off x="4980215" y="2611748"/>
            <a:ext cx="7739742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8000" b="1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프로젝트 현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73614-DA1F-3C52-9F2C-87124F48B3BC}"/>
              </a:ext>
            </a:extLst>
          </p:cNvPr>
          <p:cNvSpPr txBox="1"/>
          <p:nvPr/>
        </p:nvSpPr>
        <p:spPr>
          <a:xfrm>
            <a:off x="2416630" y="2611748"/>
            <a:ext cx="2133600" cy="1323438"/>
          </a:xfrm>
          <a:prstGeom prst="rect">
            <a:avLst/>
          </a:prstGeom>
          <a:solidFill>
            <a:srgbClr val="C2C2C2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8000" b="1" dirty="0">
                <a:solidFill>
                  <a:schemeClr val="bg1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6600" b="1" dirty="0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002</a:t>
            </a:r>
            <a:endParaRPr kumimoji="1" lang="ko-KR" altLang="en-US" sz="6600" b="1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6B1EF-97D2-B538-3827-D9BCF82093DA}"/>
              </a:ext>
            </a:extLst>
          </p:cNvPr>
          <p:cNvSpPr txBox="1"/>
          <p:nvPr/>
        </p:nvSpPr>
        <p:spPr>
          <a:xfrm>
            <a:off x="5372099" y="4294414"/>
            <a:ext cx="653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사용하고 있는 기술 스택과 현재까지 기획된 기능 설명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920AF-8006-DEA1-853D-B1193E020EE0}"/>
              </a:ext>
            </a:extLst>
          </p:cNvPr>
          <p:cNvSpPr txBox="1"/>
          <p:nvPr/>
        </p:nvSpPr>
        <p:spPr>
          <a:xfrm rot="5400000">
            <a:off x="-762083" y="6993034"/>
            <a:ext cx="2134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캡스톤</a:t>
            </a:r>
            <a:r>
              <a:rPr kumimoji="1" lang="ko-KR" altLang="en-US" sz="16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23</a:t>
            </a:r>
            <a:r>
              <a:rPr kumimoji="1" lang="ko-KR" altLang="en-US" sz="16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팀 </a:t>
            </a:r>
            <a:r>
              <a:rPr kumimoji="1" lang="en-US" altLang="ko-KR" sz="1600" dirty="0">
                <a:solidFill>
                  <a:schemeClr val="bg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“EYE-U”</a:t>
            </a:r>
            <a:endParaRPr kumimoji="1" lang="ko-KR" altLang="en-US" sz="160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77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CFB17D-DFF2-549A-DDF1-D28E50916792}"/>
              </a:ext>
            </a:extLst>
          </p:cNvPr>
          <p:cNvSpPr/>
          <p:nvPr/>
        </p:nvSpPr>
        <p:spPr>
          <a:xfrm>
            <a:off x="0" y="0"/>
            <a:ext cx="5054138" cy="8229600"/>
          </a:xfrm>
          <a:prstGeom prst="rect">
            <a:avLst/>
          </a:prstGeom>
          <a:solidFill>
            <a:srgbClr val="FF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054138" y="-10997"/>
            <a:ext cx="9606764" cy="8240597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2037993" y="371236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0" y="1210427"/>
            <a:ext cx="3308465" cy="579774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7" r="26134"/>
          <a:stretch/>
        </p:blipFill>
        <p:spPr>
          <a:xfrm>
            <a:off x="8625510" y="279812"/>
            <a:ext cx="3862617" cy="7575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EF3D6A-5308-73AF-A2FC-069F50ABB0D4}"/>
              </a:ext>
            </a:extLst>
          </p:cNvPr>
          <p:cNvSpPr txBox="1"/>
          <p:nvPr/>
        </p:nvSpPr>
        <p:spPr>
          <a:xfrm>
            <a:off x="707713" y="702595"/>
            <a:ext cx="297046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6000" dirty="0" err="1">
                <a:solidFill>
                  <a:srgbClr val="595959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메인화면</a:t>
            </a:r>
            <a:endParaRPr kumimoji="1" lang="ko-KR" altLang="en-US" sz="6000" dirty="0">
              <a:solidFill>
                <a:srgbClr val="595959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368</Words>
  <Application>Microsoft Macintosh PowerPoint</Application>
  <PresentationFormat>사용자 지정</PresentationFormat>
  <Paragraphs>88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BM HANNA Air OTF</vt:lpstr>
      <vt:lpstr>Arial</vt:lpstr>
      <vt:lpstr>BM JUA OTF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호준 김</cp:lastModifiedBy>
  <cp:revision>28</cp:revision>
  <dcterms:created xsi:type="dcterms:W3CDTF">2024-03-27T07:42:30Z</dcterms:created>
  <dcterms:modified xsi:type="dcterms:W3CDTF">2024-04-03T15:02:46Z</dcterms:modified>
</cp:coreProperties>
</file>