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660"/>
  </p:normalViewPr>
  <p:slideViewPr>
    <p:cSldViewPr snapToGrid="0">
      <p:cViewPr varScale="1">
        <p:scale>
          <a:sx n="82" d="100"/>
          <a:sy n="82" d="100"/>
        </p:scale>
        <p:origin x="129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60A-3251-4CBA-AC20-08EBBD68A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BEC39E-1390-439A-AA21-3E8E9189D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434538-40B6-475E-B116-42277C52ADEF}"/>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3FD7EC1D-5DC2-4249-8844-28E979635F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3026E-DDC5-4130-A799-78AD8529C038}"/>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63612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88A6-16B8-4ECE-88A0-21D9103F07E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5937B0-9B65-4817-B262-0C2F0FFF0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2455AC-35BA-4B4A-BA6B-545CFCD15E8A}"/>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DAEB8794-906E-44EB-B84C-7D4ABD8CF2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705C41-D6B6-489B-A2CE-3D7452827186}"/>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37837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25316-B70B-46BE-8E5C-6E91D3F23B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FEC6C0-4180-49C4-BA79-668CC9A30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7FB189-731C-4F72-B4CE-EB37D44A9549}"/>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F8686550-0BA5-4211-B124-BF59980EE6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65EF1D-8198-4D2B-B387-767EA0769CF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422250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C0A6-0908-4A9C-BB0F-0112B6396C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01149E-B44B-489F-92B1-44313389F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48A05-0834-468D-872C-B6AA3B67B5F5}"/>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D0E60F68-B2F5-4BB5-A5C4-0B24916756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9008B3-5904-4548-835F-EECE0F66ED63}"/>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55937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8B25-2722-4BF7-9DDC-F12BA22EEC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807AB0-6199-4BF6-92F0-73F9801C5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4AC72A-5815-4151-9CDF-FC80B012144A}"/>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420337F4-A31D-42A0-8879-83DC0FF80B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8B43E-235F-4482-BE9D-210C1CA2E680}"/>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35660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2914-0F09-4B90-B293-1A2047AA4B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FDD36A-BF9E-4DE5-ACEA-3B8378BC6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7FE8CF-A6D3-4163-80D9-55CAC1279C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A55264-19CB-46F8-B7EB-5925783B22BF}"/>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6" name="Footer Placeholder 5">
            <a:extLst>
              <a:ext uri="{FF2B5EF4-FFF2-40B4-BE49-F238E27FC236}">
                <a16:creationId xmlns:a16="http://schemas.microsoft.com/office/drawing/2014/main" id="{217481EE-ECD3-44F4-A233-456A60188D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E237B0-A9A5-429B-A071-52386E9EF61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75349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C90F-017E-49B2-81C9-9FE54F84D33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6BFD32-594C-4BFF-A50C-EE67C3951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E9021-B210-4D28-A3E4-401FDB7A5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696415-E2FA-45B3-B929-B9CE8704AF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54B9E-F48B-4402-A7F1-CEE43222D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DCAB63-BFBB-4DBD-A1CB-94E65AEE9497}"/>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8" name="Footer Placeholder 7">
            <a:extLst>
              <a:ext uri="{FF2B5EF4-FFF2-40B4-BE49-F238E27FC236}">
                <a16:creationId xmlns:a16="http://schemas.microsoft.com/office/drawing/2014/main" id="{BB5C6196-B39B-4CE7-B621-AFED1EC227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E42BC8-7980-4EC6-B3E4-E418FA6FAB2E}"/>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08029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A093-7B20-45DA-A5D5-B3BD45DA37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8B17B2-6DF1-4E73-8C41-00D894B8CD30}"/>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4" name="Footer Placeholder 3">
            <a:extLst>
              <a:ext uri="{FF2B5EF4-FFF2-40B4-BE49-F238E27FC236}">
                <a16:creationId xmlns:a16="http://schemas.microsoft.com/office/drawing/2014/main" id="{5724F859-BF09-44BE-8497-9402D80505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EA1551-3B99-46AC-9B02-413F22C7EE86}"/>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8110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F04D5-D110-48DB-8269-69342EC77F27}"/>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3" name="Footer Placeholder 2">
            <a:extLst>
              <a:ext uri="{FF2B5EF4-FFF2-40B4-BE49-F238E27FC236}">
                <a16:creationId xmlns:a16="http://schemas.microsoft.com/office/drawing/2014/main" id="{92DE35B2-5E9A-459B-85F4-1048E81D44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EFE8284-A29A-4BF9-B826-B6BD11DD43AD}"/>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48475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CBDA-321F-4FFD-AEC3-A997A0DB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9945D9-C736-4ABD-B25F-FD5A31EA8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899C30-8D52-4ACE-B789-70785F8AC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8A49A-23C1-4D3C-8511-719B536F6FE4}"/>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6" name="Footer Placeholder 5">
            <a:extLst>
              <a:ext uri="{FF2B5EF4-FFF2-40B4-BE49-F238E27FC236}">
                <a16:creationId xmlns:a16="http://schemas.microsoft.com/office/drawing/2014/main" id="{117350EF-606A-4E5E-BC5C-104FA5BA36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46C8D9-1EF7-4CCB-A810-5E11D52CD28D}"/>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22295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E611-C738-4F21-B145-023A6F044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0A7145-F8B8-4E25-BAEB-EB5F92E1F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2732C90-1D10-482B-AA55-507A507F6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BFC6C-7879-4D2F-9556-C4D766E64DA2}"/>
              </a:ext>
            </a:extLst>
          </p:cNvPr>
          <p:cNvSpPr>
            <a:spLocks noGrp="1"/>
          </p:cNvSpPr>
          <p:nvPr>
            <p:ph type="dt" sz="half" idx="10"/>
          </p:nvPr>
        </p:nvSpPr>
        <p:spPr/>
        <p:txBody>
          <a:bodyPr/>
          <a:lstStyle/>
          <a:p>
            <a:fld id="{4518B2FB-D50C-4C48-8D4B-F5DFF5AC2B4F}" type="datetimeFigureOut">
              <a:rPr lang="en-GB" smtClean="0"/>
              <a:t>26/11/2022</a:t>
            </a:fld>
            <a:endParaRPr lang="en-GB"/>
          </a:p>
        </p:txBody>
      </p:sp>
      <p:sp>
        <p:nvSpPr>
          <p:cNvPr id="6" name="Footer Placeholder 5">
            <a:extLst>
              <a:ext uri="{FF2B5EF4-FFF2-40B4-BE49-F238E27FC236}">
                <a16:creationId xmlns:a16="http://schemas.microsoft.com/office/drawing/2014/main" id="{5CF614D0-6F9B-4772-9BF6-AF1DD7712F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57CCFC-3342-4E00-8320-06212D83BD0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357111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E6BEE-B45F-4387-8F22-0B735D322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2C718A-1630-4ABC-8427-D951F1E70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BBF3AD-FFCF-463F-940A-B511A21AE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8B2FB-D50C-4C48-8D4B-F5DFF5AC2B4F}" type="datetimeFigureOut">
              <a:rPr lang="en-GB" smtClean="0"/>
              <a:t>26/11/2022</a:t>
            </a:fld>
            <a:endParaRPr lang="en-GB"/>
          </a:p>
        </p:txBody>
      </p:sp>
      <p:sp>
        <p:nvSpPr>
          <p:cNvPr id="5" name="Footer Placeholder 4">
            <a:extLst>
              <a:ext uri="{FF2B5EF4-FFF2-40B4-BE49-F238E27FC236}">
                <a16:creationId xmlns:a16="http://schemas.microsoft.com/office/drawing/2014/main" id="{31111790-C26B-45C5-B93F-D9EBFF95A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891C69E-61DC-4036-B331-88C20C32B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AA182-0B77-4444-B77B-CF9C8B4A664A}" type="slidenum">
              <a:rPr lang="en-GB" smtClean="0"/>
              <a:t>‹#›</a:t>
            </a:fld>
            <a:endParaRPr lang="en-GB"/>
          </a:p>
        </p:txBody>
      </p:sp>
    </p:spTree>
    <p:extLst>
      <p:ext uri="{BB962C8B-B14F-4D97-AF65-F5344CB8AC3E}">
        <p14:creationId xmlns:p14="http://schemas.microsoft.com/office/powerpoint/2010/main" val="17493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22F0DE-BCDE-4707-960D-B3D60B834743}"/>
              </a:ext>
            </a:extLst>
          </p:cNvPr>
          <p:cNvSpPr>
            <a:spLocks noGrp="1"/>
          </p:cNvSpPr>
          <p:nvPr>
            <p:ph type="subTitle" idx="1"/>
          </p:nvPr>
        </p:nvSpPr>
        <p:spPr>
          <a:xfrm>
            <a:off x="0" y="0"/>
            <a:ext cx="12192000" cy="6858000"/>
          </a:xfrm>
        </p:spPr>
        <p:txBody>
          <a:bodyPr>
            <a:normAutofit/>
          </a:bodyPr>
          <a:lstStyle/>
          <a:p>
            <a:r>
              <a:rPr lang="en-GB" b="1" dirty="0">
                <a:effectLst/>
                <a:latin typeface="Calibri" panose="020F0502020204030204" pitchFamily="34" charset="0"/>
                <a:ea typeface="Calibri" panose="020F0502020204030204" pitchFamily="34" charset="0"/>
                <a:cs typeface="Times New Roman" panose="02020603050405020304" pitchFamily="18" charset="0"/>
              </a:rPr>
              <a:t>Figure </a:t>
            </a:r>
            <a:r>
              <a:rPr lang="en-GB" b="1">
                <a:effectLst/>
                <a:latin typeface="Calibri" panose="020F0502020204030204" pitchFamily="34" charset="0"/>
                <a:ea typeface="Calibri" panose="020F0502020204030204" pitchFamily="34" charset="0"/>
                <a:cs typeface="Times New Roman" panose="02020603050405020304" pitchFamily="18" charset="0"/>
              </a:rPr>
              <a:t>A-B-C Summaries</a:t>
            </a:r>
          </a:p>
          <a:p>
            <a:pPr algn="l"/>
            <a:r>
              <a:rPr lang="en-GB" b="1" dirty="0">
                <a:effectLst/>
                <a:latin typeface="Calibri" panose="020F0502020204030204" pitchFamily="34" charset="0"/>
                <a:ea typeface="Calibri" panose="020F0502020204030204" pitchFamily="34" charset="0"/>
                <a:cs typeface="Times New Roman" panose="02020603050405020304" pitchFamily="18" charset="0"/>
              </a:rPr>
              <a:t>Figure A </a:t>
            </a:r>
            <a:r>
              <a:rPr lang="en-GB" dirty="0">
                <a:effectLst/>
                <a:latin typeface="Calibri" panose="020F0502020204030204" pitchFamily="34" charset="0"/>
                <a:ea typeface="Calibri" panose="020F0502020204030204" pitchFamily="34" charset="0"/>
                <a:cs typeface="Times New Roman" panose="02020603050405020304" pitchFamily="18" charset="0"/>
              </a:rPr>
              <a:t>shows the average price of different property types in </a:t>
            </a:r>
            <a:r>
              <a:rPr lang="en-GB" b="1" dirty="0">
                <a:effectLst/>
                <a:latin typeface="Calibri" panose="020F0502020204030204" pitchFamily="34" charset="0"/>
                <a:ea typeface="Calibri" panose="020F0502020204030204" pitchFamily="34" charset="0"/>
                <a:cs typeface="Times New Roman" panose="02020603050405020304" pitchFamily="18" charset="0"/>
              </a:rPr>
              <a:t>London</a:t>
            </a:r>
            <a:r>
              <a:rPr lang="en-GB" dirty="0">
                <a:effectLst/>
                <a:latin typeface="Calibri" panose="020F0502020204030204" pitchFamily="34" charset="0"/>
                <a:ea typeface="Calibri" panose="020F0502020204030204" pitchFamily="34" charset="0"/>
                <a:cs typeface="Times New Roman" panose="02020603050405020304" pitchFamily="18" charset="0"/>
              </a:rPr>
              <a:t> and </a:t>
            </a:r>
            <a:r>
              <a:rPr lang="en-GB" b="1" dirty="0">
                <a:effectLst/>
                <a:latin typeface="Calibri" panose="020F0502020204030204" pitchFamily="34" charset="0"/>
                <a:ea typeface="Calibri" panose="020F0502020204030204" pitchFamily="34" charset="0"/>
                <a:cs typeface="Times New Roman" panose="02020603050405020304" pitchFamily="18" charset="0"/>
              </a:rPr>
              <a:t>Newcastle Upon Tyne</a:t>
            </a:r>
            <a:r>
              <a:rPr lang="en-GB" dirty="0">
                <a:effectLst/>
                <a:latin typeface="Calibri" panose="020F0502020204030204" pitchFamily="34" charset="0"/>
                <a:ea typeface="Calibri" panose="020F0502020204030204" pitchFamily="34" charset="0"/>
                <a:cs typeface="Times New Roman" panose="02020603050405020304" pitchFamily="18" charset="0"/>
              </a:rPr>
              <a:t> respectively. Both bar chart y-axes are standardized from £0 to £1,000,000 to improve the ability to visually compare. The chart with brown bars shows four house types in London and their average prices for 2021. The chart with shaded green bars also shows the same four house types in London and their average prices for 2021. From observation, all property types cost on average much higher in London than in Newcastle, from this we can conclude the London housing market is priced higher than Newcastle. </a:t>
            </a:r>
          </a:p>
          <a:p>
            <a:pPr algn="l"/>
            <a:r>
              <a:rPr lang="en-GB" b="1" dirty="0"/>
              <a:t>Figure B </a:t>
            </a:r>
            <a:r>
              <a:rPr lang="en-GB" dirty="0"/>
              <a:t>shows two scatter plots. Where each dot represents an average download speed and upload speed. The x-axis for each scatter plot indicates download speed. Whilst the y-axis for each scatter plot indicates upload speed. Both scatter plots feature a thick red regression line which indicates </a:t>
            </a:r>
            <a:endParaRPr lang="en-GB" b="1" dirty="0"/>
          </a:p>
        </p:txBody>
      </p:sp>
    </p:spTree>
    <p:extLst>
      <p:ext uri="{BB962C8B-B14F-4D97-AF65-F5344CB8AC3E}">
        <p14:creationId xmlns:p14="http://schemas.microsoft.com/office/powerpoint/2010/main" val="3053812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164</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Taylor (UG)</dc:creator>
  <cp:lastModifiedBy>Lee Taylor</cp:lastModifiedBy>
  <cp:revision>8</cp:revision>
  <dcterms:created xsi:type="dcterms:W3CDTF">2022-11-25T18:39:50Z</dcterms:created>
  <dcterms:modified xsi:type="dcterms:W3CDTF">2022-11-26T03:31:27Z</dcterms:modified>
</cp:coreProperties>
</file>