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60"/>
  </p:normalViewPr>
  <p:slideViewPr>
    <p:cSldViewPr snapToGrid="0">
      <p:cViewPr>
        <p:scale>
          <a:sx n="90" d="100"/>
          <a:sy n="90" d="100"/>
        </p:scale>
        <p:origin x="108" y="16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60A-3251-4CBA-AC20-08EBBD68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BEC39E-1390-439A-AA21-3E8E9189D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434538-40B6-475E-B116-42277C52ADEF}"/>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3FD7EC1D-5DC2-4249-8844-28E979635F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3026E-DDC5-4130-A799-78AD8529C038}"/>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63612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88A6-16B8-4ECE-88A0-21D9103F07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5937B0-9B65-4817-B262-0C2F0FFF0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2455AC-35BA-4B4A-BA6B-545CFCD15E8A}"/>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DAEB8794-906E-44EB-B84C-7D4ABD8CF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705C41-D6B6-489B-A2CE-3D74528271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37837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25316-B70B-46BE-8E5C-6E91D3F23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FEC6C0-4180-49C4-BA79-668CC9A30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7FB189-731C-4F72-B4CE-EB37D44A9549}"/>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F8686550-0BA5-4211-B124-BF59980EE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5EF1D-8198-4D2B-B387-767EA0769CF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422250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C0A6-0908-4A9C-BB0F-0112B6396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1149E-B44B-489F-92B1-44313389F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48A05-0834-468D-872C-B6AA3B67B5F5}"/>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D0E60F68-B2F5-4BB5-A5C4-0B24916756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9008B3-5904-4548-835F-EECE0F66ED63}"/>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5593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8B25-2722-4BF7-9DDC-F12BA22EE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807AB0-6199-4BF6-92F0-73F9801C5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AC72A-5815-4151-9CDF-FC80B012144A}"/>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420337F4-A31D-42A0-8879-83DC0FF80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8B43E-235F-4482-BE9D-210C1CA2E680}"/>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66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2914-0F09-4B90-B293-1A2047AA4B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DD36A-BF9E-4DE5-ACEA-3B8378BC6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7FE8CF-A6D3-4163-80D9-55CAC1279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A55264-19CB-46F8-B7EB-5925783B22BF}"/>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6" name="Footer Placeholder 5">
            <a:extLst>
              <a:ext uri="{FF2B5EF4-FFF2-40B4-BE49-F238E27FC236}">
                <a16:creationId xmlns:a16="http://schemas.microsoft.com/office/drawing/2014/main" id="{217481EE-ECD3-44F4-A233-456A60188D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E237B0-A9A5-429B-A071-52386E9EF61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75349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C90F-017E-49B2-81C9-9FE54F84D3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BFD32-594C-4BFF-A50C-EE67C3951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E9021-B210-4D28-A3E4-401FDB7A5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696415-E2FA-45B3-B929-B9CE8704A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54B9E-F48B-4402-A7F1-CEE43222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DCAB63-BFBB-4DBD-A1CB-94E65AEE9497}"/>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8" name="Footer Placeholder 7">
            <a:extLst>
              <a:ext uri="{FF2B5EF4-FFF2-40B4-BE49-F238E27FC236}">
                <a16:creationId xmlns:a16="http://schemas.microsoft.com/office/drawing/2014/main" id="{BB5C6196-B39B-4CE7-B621-AFED1EC227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E42BC8-7980-4EC6-B3E4-E418FA6FAB2E}"/>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08029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A093-7B20-45DA-A5D5-B3BD45DA37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8B17B2-6DF1-4E73-8C41-00D894B8CD30}"/>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4" name="Footer Placeholder 3">
            <a:extLst>
              <a:ext uri="{FF2B5EF4-FFF2-40B4-BE49-F238E27FC236}">
                <a16:creationId xmlns:a16="http://schemas.microsoft.com/office/drawing/2014/main" id="{5724F859-BF09-44BE-8497-9402D80505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EA1551-3B99-46AC-9B02-413F22C7EE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8110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F04D5-D110-48DB-8269-69342EC77F27}"/>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3" name="Footer Placeholder 2">
            <a:extLst>
              <a:ext uri="{FF2B5EF4-FFF2-40B4-BE49-F238E27FC236}">
                <a16:creationId xmlns:a16="http://schemas.microsoft.com/office/drawing/2014/main" id="{92DE35B2-5E9A-459B-85F4-1048E81D44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FE8284-A29A-4BF9-B826-B6BD11DD43A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48475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CBDA-321F-4FFD-AEC3-A997A0DB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9945D9-C736-4ABD-B25F-FD5A31EA8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899C30-8D52-4ACE-B789-70785F8AC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8A49A-23C1-4D3C-8511-719B536F6FE4}"/>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6" name="Footer Placeholder 5">
            <a:extLst>
              <a:ext uri="{FF2B5EF4-FFF2-40B4-BE49-F238E27FC236}">
                <a16:creationId xmlns:a16="http://schemas.microsoft.com/office/drawing/2014/main" id="{117350EF-606A-4E5E-BC5C-104FA5BA36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6C8D9-1EF7-4CCB-A810-5E11D52CD28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2229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E611-C738-4F21-B145-023A6F044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0A7145-F8B8-4E25-BAEB-EB5F92E1F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732C90-1D10-482B-AA55-507A507F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BFC6C-7879-4D2F-9556-C4D766E64DA2}"/>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6" name="Footer Placeholder 5">
            <a:extLst>
              <a:ext uri="{FF2B5EF4-FFF2-40B4-BE49-F238E27FC236}">
                <a16:creationId xmlns:a16="http://schemas.microsoft.com/office/drawing/2014/main" id="{5CF614D0-6F9B-4772-9BF6-AF1DD7712F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57CCFC-3342-4E00-8320-06212D83BD0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711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E6BEE-B45F-4387-8F22-0B735D322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C718A-1630-4ABC-8427-D951F1E70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BBF3AD-FFCF-463F-940A-B511A21AE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31111790-C26B-45C5-B93F-D9EBFF95A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91C69E-61DC-4036-B331-88C20C32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AA182-0B77-4444-B77B-CF9C8B4A664A}" type="slidenum">
              <a:rPr lang="en-GB" smtClean="0"/>
              <a:t>‹#›</a:t>
            </a:fld>
            <a:endParaRPr lang="en-GB"/>
          </a:p>
        </p:txBody>
      </p:sp>
    </p:spTree>
    <p:extLst>
      <p:ext uri="{BB962C8B-B14F-4D97-AF65-F5344CB8AC3E}">
        <p14:creationId xmlns:p14="http://schemas.microsoft.com/office/powerpoint/2010/main" val="17493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22F0DE-BCDE-4707-960D-B3D60B834743}"/>
              </a:ext>
            </a:extLst>
          </p:cNvPr>
          <p:cNvSpPr>
            <a:spLocks noGrp="1"/>
          </p:cNvSpPr>
          <p:nvPr>
            <p:ph type="subTitle" idx="1"/>
          </p:nvPr>
        </p:nvSpPr>
        <p:spPr>
          <a:xfrm>
            <a:off x="0" y="0"/>
            <a:ext cx="12192000" cy="6858000"/>
          </a:xfrm>
        </p:spPr>
        <p:txBody>
          <a:bodyPr>
            <a:normAutofit fontScale="92500" lnSpcReduction="20000"/>
          </a:bodyPr>
          <a:lstStyle/>
          <a:p>
            <a:r>
              <a:rPr lang="en-GB" b="1" dirty="0">
                <a:effectLst/>
                <a:latin typeface="Calibri" panose="020F0502020204030204" pitchFamily="34" charset="0"/>
                <a:ea typeface="Calibri" panose="020F0502020204030204" pitchFamily="34" charset="0"/>
                <a:cs typeface="Times New Roman" panose="02020603050405020304" pitchFamily="18" charset="0"/>
              </a:rPr>
              <a:t>Figure A-B-C Summaries</a:t>
            </a:r>
          </a:p>
          <a:p>
            <a:pPr algn="l"/>
            <a:r>
              <a:rPr lang="en-GB" sz="2200" b="1" u="sng" dirty="0">
                <a:effectLst/>
                <a:latin typeface="Calibri" panose="020F0502020204030204" pitchFamily="34" charset="0"/>
                <a:ea typeface="Calibri" panose="020F0502020204030204" pitchFamily="34" charset="0"/>
                <a:cs typeface="Times New Roman" panose="02020603050405020304" pitchFamily="18" charset="0"/>
              </a:rPr>
              <a:t>Figure A</a:t>
            </a:r>
            <a:r>
              <a:rPr lang="en-GB" sz="2200" b="1" dirty="0">
                <a:effectLst/>
                <a:latin typeface="Calibri" panose="020F0502020204030204" pitchFamily="34" charset="0"/>
                <a:ea typeface="Calibri" panose="020F0502020204030204" pitchFamily="34" charset="0"/>
                <a:cs typeface="Times New Roman" panose="02020603050405020304" pitchFamily="18" charset="0"/>
              </a:rPr>
              <a:t> </a:t>
            </a:r>
            <a:r>
              <a:rPr lang="en-GB" sz="2200" dirty="0">
                <a:effectLst/>
                <a:latin typeface="Calibri" panose="020F0502020204030204" pitchFamily="34" charset="0"/>
                <a:ea typeface="Calibri" panose="020F0502020204030204" pitchFamily="34" charset="0"/>
                <a:cs typeface="Times New Roman" panose="02020603050405020304" pitchFamily="18" charset="0"/>
              </a:rPr>
              <a:t>shows the average price of different property types in </a:t>
            </a:r>
            <a:r>
              <a:rPr lang="en-GB" sz="2200" b="1" dirty="0">
                <a:effectLst/>
                <a:latin typeface="Calibri" panose="020F0502020204030204" pitchFamily="34" charset="0"/>
                <a:ea typeface="Calibri" panose="020F0502020204030204" pitchFamily="34" charset="0"/>
                <a:cs typeface="Times New Roman" panose="02020603050405020304" pitchFamily="18" charset="0"/>
              </a:rPr>
              <a:t>London</a:t>
            </a:r>
            <a:r>
              <a:rPr lang="en-GB" sz="2200" dirty="0">
                <a:effectLst/>
                <a:latin typeface="Calibri" panose="020F0502020204030204" pitchFamily="34" charset="0"/>
                <a:ea typeface="Calibri" panose="020F0502020204030204" pitchFamily="34" charset="0"/>
                <a:cs typeface="Times New Roman" panose="02020603050405020304" pitchFamily="18" charset="0"/>
              </a:rPr>
              <a:t> and </a:t>
            </a:r>
            <a:r>
              <a:rPr lang="en-GB" sz="2200" b="1" dirty="0">
                <a:effectLst/>
                <a:latin typeface="Calibri" panose="020F0502020204030204" pitchFamily="34" charset="0"/>
                <a:ea typeface="Calibri" panose="020F0502020204030204" pitchFamily="34" charset="0"/>
                <a:cs typeface="Times New Roman" panose="02020603050405020304" pitchFamily="18" charset="0"/>
              </a:rPr>
              <a:t>Newcastle Upon Tyne</a:t>
            </a:r>
            <a:r>
              <a:rPr lang="en-GB" sz="2200" dirty="0">
                <a:effectLst/>
                <a:latin typeface="Calibri" panose="020F0502020204030204" pitchFamily="34" charset="0"/>
                <a:ea typeface="Calibri" panose="020F0502020204030204" pitchFamily="34" charset="0"/>
                <a:cs typeface="Times New Roman" panose="02020603050405020304" pitchFamily="18" charset="0"/>
              </a:rPr>
              <a:t> respectively. Both bar chart y-axes are standardized from £0 to £1,000,000 to improve the ability to visually compare. The chart with brown bars shows four house types in London and their average prices for 2021. The chart with shaded green bars also shows the same four house types in London and their average prices for 2021. In conclusion from observation, all property types cost on average much higher in London than in Newcastle, from this we can </a:t>
            </a:r>
            <a:r>
              <a:rPr lang="en-GB" sz="2200" dirty="0">
                <a:latin typeface="Calibri" panose="020F0502020204030204" pitchFamily="34" charset="0"/>
                <a:ea typeface="Calibri" panose="020F0502020204030204" pitchFamily="34" charset="0"/>
                <a:cs typeface="Times New Roman" panose="02020603050405020304" pitchFamily="18" charset="0"/>
              </a:rPr>
              <a:t>deduce</a:t>
            </a:r>
            <a:r>
              <a:rPr lang="en-GB" sz="2200" dirty="0">
                <a:effectLst/>
                <a:latin typeface="Calibri" panose="020F0502020204030204" pitchFamily="34" charset="0"/>
                <a:ea typeface="Calibri" panose="020F0502020204030204" pitchFamily="34" charset="0"/>
                <a:cs typeface="Times New Roman" panose="02020603050405020304" pitchFamily="18" charset="0"/>
              </a:rPr>
              <a:t> the London housing market is priced higher than the Newcastle housing market. </a:t>
            </a:r>
          </a:p>
          <a:p>
            <a:pPr algn="l"/>
            <a:r>
              <a:rPr lang="en-GB" sz="2200" b="1" u="sng" dirty="0"/>
              <a:t>Figure B</a:t>
            </a:r>
            <a:r>
              <a:rPr lang="en-GB" sz="2200" b="1" dirty="0"/>
              <a:t> </a:t>
            </a:r>
            <a:r>
              <a:rPr lang="en-GB" sz="2200" dirty="0"/>
              <a:t>shows two scatter plots. Where each dot represents an average download speed and upload speed. The x-axis for each scatter plot indicates download speed. Whilst the y-axis for each scatter plot indicates upload speed. An area of interest is in the first scatter plot which includes outliers, these are points on the plot that are very far away from the main cluster of points, these outliers are coloured orange, interestingly some of these outliers are sampled from York and Hull.</a:t>
            </a:r>
            <a:br>
              <a:rPr lang="en-GB" sz="2200" dirty="0"/>
            </a:br>
            <a:r>
              <a:rPr lang="en-GB" sz="2200" dirty="0"/>
              <a:t>Both scatter plots feature a thick red regression line which indicates the visual correlation between the two variables. From both regression lines we can see that upload and download speed have a positive correlation however, the first scatter plot with outliers has a lower correlation indicating the relationship between download and upload speed is weak. However, when we remove the outliers in the second scatter plot the correlation increases by ~0.21 indicating a slightly stronger relationship. In conclusion we can deduce that upload speed somewhat increases with download speed, however as both correlation calculations do not indicate a very strong relationship we can more accurately state upload speeds vary with download speeds. </a:t>
            </a:r>
          </a:p>
          <a:p>
            <a:pPr algn="l"/>
            <a:r>
              <a:rPr lang="en-GB" sz="2200" b="1" u="sng" dirty="0"/>
              <a:t>Figure C</a:t>
            </a:r>
            <a:r>
              <a:rPr lang="en-GB" sz="2200" b="1" dirty="0"/>
              <a:t> </a:t>
            </a:r>
            <a:r>
              <a:rPr lang="en-GB" sz="2200" dirty="0"/>
              <a:t>represents financial data of the FTSE 100 Index price for a five year period between 2016 to 2021. The FTSE 100 index is a collection of 100 companies with (in theory) the highest market capitalization, essentially the top 100 companies. The graph is a time series tracking the price of a single share across 5 years. The price of the index fund is indicated by the thick white line. </a:t>
            </a:r>
            <a:br>
              <a:rPr lang="en-GB" sz="2200" dirty="0"/>
            </a:br>
            <a:r>
              <a:rPr lang="en-GB" sz="2200" dirty="0"/>
              <a:t>A financial technique rendered onto the graph using a thin blue line is the ‘moving average’, this smoothens out the price of the index over time and removes short-term fluctuations, furthermore the ‘moving average’ line can be used to spot long-term or short-term trends depending on the period applied to, in this case as it is applied to 5 years of data the ‘moving average’ in this case would be used to spot long term trends. </a:t>
            </a:r>
            <a:br>
              <a:rPr lang="en-GB" sz="2200" dirty="0"/>
            </a:br>
            <a:r>
              <a:rPr lang="en-GB" sz="2200" dirty="0"/>
              <a:t>The red shaded area highlights the Corona virus time period in which a lot of different companies were affected financially, this is reflected in the sudden drop off in price. </a:t>
            </a:r>
            <a:endParaRPr lang="en-GB" sz="2200" b="1" u="sng" dirty="0"/>
          </a:p>
        </p:txBody>
      </p:sp>
    </p:spTree>
    <p:extLst>
      <p:ext uri="{BB962C8B-B14F-4D97-AF65-F5344CB8AC3E}">
        <p14:creationId xmlns:p14="http://schemas.microsoft.com/office/powerpoint/2010/main" val="305381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526</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Taylor (UG)</dc:creator>
  <cp:lastModifiedBy>Lee Taylor (UG)</cp:lastModifiedBy>
  <cp:revision>40</cp:revision>
  <dcterms:created xsi:type="dcterms:W3CDTF">2022-11-25T18:39:50Z</dcterms:created>
  <dcterms:modified xsi:type="dcterms:W3CDTF">2022-11-26T17:21:10Z</dcterms:modified>
</cp:coreProperties>
</file>