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76" r:id="rId14"/>
    <p:sldId id="273" r:id="rId15"/>
    <p:sldId id="266" r:id="rId16"/>
    <p:sldId id="267" r:id="rId17"/>
    <p:sldId id="284" r:id="rId18"/>
    <p:sldId id="268" r:id="rId19"/>
    <p:sldId id="277" r:id="rId20"/>
    <p:sldId id="278" r:id="rId21"/>
    <p:sldId id="283" r:id="rId22"/>
    <p:sldId id="285" r:id="rId23"/>
    <p:sldId id="27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3CD5B-42E8-D91C-B4DC-0C0A16D9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7F6CDA-78AE-61F5-08B3-3F8CE052D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5F7CA-7749-C010-BFA2-F95CEC6E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AC325-51D9-ABBE-8B92-5E8804D1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B625-566B-5D6A-2C8C-62B134BA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C1941-5832-EDFD-5D46-22892CC0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B02A8-B3DA-96DB-9A27-F5510DEA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9CBA1-6E4B-D117-746D-39F58EB3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0C3E3-B1BA-AB73-5D9E-6E70BD35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38AE3-67EF-992E-5FC4-8A770F00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6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F3A79-F5AF-49BB-0ACE-3BE764ADC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F0BC2-8EDE-B542-653D-A4394CA85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26433-6F81-C543-5504-A5A647FD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0FEF-90F0-6C92-3697-B6BC5C1C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7E9AF-3AF9-59A4-B8A7-F96AB040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C2C7A-7D04-DF01-93EC-2CE97926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5F949-C5AF-4A7D-9C89-665A4A08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75E71-70DF-AB55-D5EA-6EBF270D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936BC-6806-07EB-ED8F-B696066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484D1-5840-00B4-7B21-C68674C3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7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C5B2C-D7F2-C54E-9031-6F1FE4FB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34D16-3241-5A20-43B6-0279F65B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AC1B4-655A-3AED-AA05-DE64606A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C12CF-4573-08A0-3A3D-426FE6A6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D98F7-00A7-152D-06D3-FC4298A2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7D506-044A-1866-7DC3-8E4750C2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9B50A-C2E8-DE37-AFF7-1B5640A7F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85895-AE69-FAC2-4BA4-4F0AEE72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675410-46BB-7825-3348-DC15CD46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3782B-C164-6D7E-9998-A5A2A90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E4676-EBD6-3CF8-ED78-D358682A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2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1CEA5-CF35-9A66-69B5-D2067944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A5B93-A5B5-C993-7CBC-F803CF81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A90E0-5D3C-ECC2-6C67-BCE1C000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C1FCE7-1D17-C245-47CE-33D1EA716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90FCA6-A002-70C2-B31C-D38192A43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55499-8FA5-A5DB-FEE4-18E2F60D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292468-10C1-FA38-3978-5B5AEA8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095B9-BFEF-8CC8-822F-9FC4CE89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7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346E-9689-DB89-963B-CCB6CCC1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3FA70D-3ADE-132C-3FA8-A0DEBAF8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2B337A-BA21-3701-F725-5F2EA48A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46E898-3E2E-94E4-16FF-1FE8752C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11AF31-DE21-D886-E8CE-187D3C88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E03971-89E5-B049-7E89-1BE5D326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0F13E-B359-7E4F-DEE6-D65776BF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3C62-0861-8B4F-AFDA-F9A3FFC9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FDC7A-9C74-B0AE-6CE5-F1AD43DB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B0F85-FAE7-834F-DF54-682F6752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7E79C-4993-C1A8-1364-7F413115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3FCDF-47AE-8901-EE0C-E1893793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64EC9-868A-9DF1-7C4F-F17C5736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8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1BBC6-875A-38A1-3C04-90058A7D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E966E6-3F98-2E72-E52A-756D91C80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07FAC-0FAB-EF9F-C0D7-7260119F4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AACE6-8FD9-5F5D-DCBF-3D5BE8F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8E9FD-7FE6-BA50-CC3F-695AC202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39409-6749-6021-E73D-D47B473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4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3B7AC-7CC8-8F9F-4598-AA3C8D85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8CCAC-0B23-549B-F65C-DA8E07877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9196A-67BE-D105-5C83-D11DCC03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2141-2621-414C-80AC-ECF8A62BD1D2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9883F-ED04-A0CA-3D82-15F4C356B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B11B9-9284-0DAB-9668-7D2B2EEEC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0DF9-3632-4247-BA69-AE836353B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C6D9-464A-1F53-0BED-C56BDCF0A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84F47-DE26-F4F6-8381-B125CFAD8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다음 분기에는 어떤 게임을 설계해야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2D052-6A48-1FA3-14C9-FE90A3BF3492}"/>
              </a:ext>
            </a:extLst>
          </p:cNvPr>
          <p:cNvSpPr txBox="1"/>
          <p:nvPr/>
        </p:nvSpPr>
        <p:spPr>
          <a:xfrm>
            <a:off x="10821125" y="5883563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AIB 16</a:t>
            </a:r>
          </a:p>
          <a:p>
            <a:pPr algn="r"/>
            <a:r>
              <a:rPr lang="ko-KR" altLang="en-US" sz="2400" b="1" dirty="0"/>
              <a:t>이 빈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A45844-746D-7071-736C-87656388CD3F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191A6A-4890-9663-6496-D921B6C01E85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F14ED4-7222-219D-7418-072249F18FB0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코드스테이츠 Full IM 27기를 마치며... 🚀">
            <a:extLst>
              <a:ext uri="{FF2B5EF4-FFF2-40B4-BE49-F238E27FC236}">
                <a16:creationId xmlns:a16="http://schemas.microsoft.com/office/drawing/2014/main" id="{C3D83FAD-D58B-C5A4-BCB8-4940C1CAC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163"/>
            <a:ext cx="3990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Data Preprocessing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83990D-B45A-4E74-9CF3-8056D7F0D8D3}"/>
              </a:ext>
            </a:extLst>
          </p:cNvPr>
          <p:cNvSpPr txBox="1"/>
          <p:nvPr/>
        </p:nvSpPr>
        <p:spPr>
          <a:xfrm>
            <a:off x="27728" y="1121852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필요 컬럼 생성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39421-B414-C55A-7ABB-18A27083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1683224"/>
            <a:ext cx="10464800" cy="3325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67016A-E172-F77B-466D-2F2C5B981462}"/>
              </a:ext>
            </a:extLst>
          </p:cNvPr>
          <p:cNvSpPr/>
          <p:nvPr/>
        </p:nvSpPr>
        <p:spPr>
          <a:xfrm>
            <a:off x="9291782" y="1683224"/>
            <a:ext cx="1939636" cy="3325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5B200-77A0-9537-316E-2AF351ABF3E1}"/>
              </a:ext>
            </a:extLst>
          </p:cNvPr>
          <p:cNvSpPr txBox="1"/>
          <p:nvPr/>
        </p:nvSpPr>
        <p:spPr>
          <a:xfrm>
            <a:off x="766618" y="5310909"/>
            <a:ext cx="512076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/>
              <a:t>Total_Sales</a:t>
            </a:r>
            <a:r>
              <a:rPr lang="en-US" altLang="ko-KR" b="1" dirty="0"/>
              <a:t> : </a:t>
            </a:r>
            <a:r>
              <a:rPr lang="ko-KR" altLang="en-US" b="1" dirty="0"/>
              <a:t>판매량 총합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Generation : </a:t>
            </a:r>
            <a:r>
              <a:rPr lang="ko-KR" altLang="en-US" b="1" dirty="0" err="1"/>
              <a:t>발매년도의</a:t>
            </a:r>
            <a:r>
              <a:rPr lang="ko-KR" altLang="en-US" b="1" dirty="0"/>
              <a:t> 세대</a:t>
            </a:r>
            <a:r>
              <a:rPr lang="en-US" altLang="ko-KR" b="1" dirty="0"/>
              <a:t>(</a:t>
            </a:r>
            <a:r>
              <a:rPr lang="en-US" altLang="ko-KR" b="1" dirty="0" err="1"/>
              <a:t>e.g</a:t>
            </a:r>
            <a:r>
              <a:rPr lang="en-US" altLang="ko-KR" b="1" dirty="0"/>
              <a:t> 90</a:t>
            </a:r>
            <a:r>
              <a:rPr lang="ko-KR" altLang="en-US" b="1" dirty="0"/>
              <a:t>년대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Where : </a:t>
            </a:r>
            <a:r>
              <a:rPr lang="ko-KR" altLang="en-US" b="1" dirty="0"/>
              <a:t>어느곳에서 판매량이 가장 많았는가</a:t>
            </a:r>
          </a:p>
        </p:txBody>
      </p:sp>
    </p:spTree>
    <p:extLst>
      <p:ext uri="{BB962C8B-B14F-4D97-AF65-F5344CB8AC3E}">
        <p14:creationId xmlns:p14="http://schemas.microsoft.com/office/powerpoint/2010/main" val="426121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3554738" y="1859746"/>
            <a:ext cx="5353591" cy="2968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en-US" altLang="ko-KR" sz="10000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32124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 1 : </a:t>
              </a:r>
              <a:r>
                <a:rPr lang="ko-KR" altLang="en-US" b="1" dirty="0"/>
                <a:t>지역에</a:t>
              </a:r>
              <a:r>
                <a:rPr lang="en-US" altLang="ko-KR" b="1" dirty="0"/>
                <a:t> </a:t>
              </a:r>
              <a:r>
                <a:rPr lang="ko-KR" altLang="en-US" b="1" dirty="0"/>
                <a:t>따라 선호하는 게임이 있을까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FE3CE585-E5B2-8F0A-D4D1-9CB90C177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5" y="1581624"/>
            <a:ext cx="8227868" cy="500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8609EF-AC1D-93D6-D43F-6D03DD88B780}"/>
              </a:ext>
            </a:extLst>
          </p:cNvPr>
          <p:cNvSpPr txBox="1"/>
          <p:nvPr/>
        </p:nvSpPr>
        <p:spPr>
          <a:xfrm>
            <a:off x="27728" y="1121852"/>
            <a:ext cx="375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 각 지역별 인기 게임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전체</a:t>
            </a:r>
            <a:r>
              <a:rPr lang="en-US" altLang="ko-KR" sz="20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562D6-B9E5-B0BE-A06B-BB3946DDD4A8}"/>
              </a:ext>
            </a:extLst>
          </p:cNvPr>
          <p:cNvSpPr txBox="1"/>
          <p:nvPr/>
        </p:nvSpPr>
        <p:spPr>
          <a:xfrm>
            <a:off x="8411324" y="1521962"/>
            <a:ext cx="3834558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b="1" dirty="0"/>
              <a:t>NA</a:t>
            </a:r>
            <a:r>
              <a:rPr lang="ko-KR" altLang="en-US" b="1" dirty="0"/>
              <a:t>의 지역의 게임 소비량이 확연히 큰 것을 알 수 있음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b="1" dirty="0"/>
              <a:t>JP</a:t>
            </a:r>
            <a:r>
              <a:rPr lang="ko-KR" altLang="en-US" b="1" dirty="0"/>
              <a:t> 지역의 </a:t>
            </a:r>
            <a:r>
              <a:rPr lang="en-US" altLang="ko-KR" b="1" dirty="0"/>
              <a:t>Role-Playing </a:t>
            </a:r>
            <a:r>
              <a:rPr lang="ko-KR" altLang="en-US" b="1" dirty="0"/>
              <a:t>선호도는 매우 높음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2255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 1 : </a:t>
              </a:r>
              <a:r>
                <a:rPr lang="ko-KR" altLang="en-US" b="1" dirty="0"/>
                <a:t>지역에</a:t>
              </a:r>
              <a:r>
                <a:rPr lang="en-US" altLang="ko-KR" b="1" dirty="0"/>
                <a:t> </a:t>
              </a:r>
              <a:r>
                <a:rPr lang="ko-KR" altLang="en-US" b="1" dirty="0"/>
                <a:t>따라 선호하는 게임이 있을까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80DE927A-2064-3212-5C01-B7E854D8F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88" y="1070358"/>
            <a:ext cx="9767165" cy="58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1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 1 : </a:t>
              </a:r>
              <a:r>
                <a:rPr lang="ko-KR" altLang="en-US" b="1" dirty="0"/>
                <a:t>지역에</a:t>
              </a:r>
              <a:r>
                <a:rPr lang="en-US" altLang="ko-KR" b="1" dirty="0"/>
                <a:t> </a:t>
              </a:r>
              <a:r>
                <a:rPr lang="ko-KR" altLang="en-US" b="1" dirty="0"/>
                <a:t>따라 선호하는 게임이 있을까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8609EF-AC1D-93D6-D43F-6D03DD88B780}"/>
              </a:ext>
            </a:extLst>
          </p:cNvPr>
          <p:cNvSpPr txBox="1"/>
          <p:nvPr/>
        </p:nvSpPr>
        <p:spPr>
          <a:xfrm>
            <a:off x="27728" y="1121852"/>
            <a:ext cx="480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 각 지역별 인기 게임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상위 </a:t>
            </a:r>
            <a:r>
              <a:rPr lang="en-US" altLang="ko-KR" sz="2000" b="1" dirty="0"/>
              <a:t>150</a:t>
            </a:r>
            <a:r>
              <a:rPr lang="ko-KR" altLang="en-US" sz="2000" b="1" dirty="0"/>
              <a:t>항목</a:t>
            </a:r>
            <a:r>
              <a:rPr lang="en-US" altLang="ko-KR" sz="2000" b="1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B24529-3964-EEA6-243C-DA082130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1962"/>
            <a:ext cx="7064808" cy="527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D34F1-5DD0-FD0C-70F0-4E5600709D2F}"/>
              </a:ext>
            </a:extLst>
          </p:cNvPr>
          <p:cNvSpPr txBox="1"/>
          <p:nvPr/>
        </p:nvSpPr>
        <p:spPr>
          <a:xfrm>
            <a:off x="7572808" y="1521962"/>
            <a:ext cx="4673074" cy="4990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JP</a:t>
            </a:r>
            <a:r>
              <a:rPr lang="ko-KR" altLang="en-US" b="1" dirty="0"/>
              <a:t>를 제외한 모든 곳에서 </a:t>
            </a:r>
            <a:r>
              <a:rPr lang="en-US" altLang="ko-KR" b="1" dirty="0"/>
              <a:t>Action </a:t>
            </a:r>
            <a:r>
              <a:rPr lang="ko-KR" altLang="en-US" b="1" dirty="0"/>
              <a:t>장르가</a:t>
            </a:r>
            <a:br>
              <a:rPr lang="en-US" altLang="ko-KR" b="1" dirty="0"/>
            </a:br>
            <a:r>
              <a:rPr lang="ko-KR" altLang="en-US" b="1" dirty="0"/>
              <a:t>강세임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JP</a:t>
            </a:r>
            <a:r>
              <a:rPr lang="ko-KR" altLang="en-US" b="1" dirty="0"/>
              <a:t>지역의 </a:t>
            </a:r>
            <a:r>
              <a:rPr lang="en-US" altLang="ko-KR" b="1" dirty="0"/>
              <a:t>Role-playing</a:t>
            </a:r>
            <a:r>
              <a:rPr lang="ko-KR" altLang="en-US" b="1" dirty="0"/>
              <a:t> 장르의 인기는</a:t>
            </a:r>
            <a:br>
              <a:rPr lang="en-US" altLang="ko-KR" b="1" dirty="0"/>
            </a:br>
            <a:r>
              <a:rPr lang="ko-KR" altLang="en-US" b="1" dirty="0"/>
              <a:t>매우 높음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기타</a:t>
            </a:r>
            <a:r>
              <a:rPr lang="en-US" altLang="ko-KR" b="1" dirty="0"/>
              <a:t>(Others)</a:t>
            </a:r>
            <a:r>
              <a:rPr lang="ko-KR" altLang="en-US" b="1" dirty="0"/>
              <a:t>지역의 경우 상위 </a:t>
            </a:r>
            <a:r>
              <a:rPr lang="en-US" altLang="ko-KR" b="1" dirty="0"/>
              <a:t>3</a:t>
            </a:r>
            <a:r>
              <a:rPr lang="ko-KR" altLang="en-US" b="1" dirty="0"/>
              <a:t>개 장르</a:t>
            </a:r>
            <a:br>
              <a:rPr lang="en-US" altLang="ko-KR" b="1" dirty="0"/>
            </a:br>
            <a:r>
              <a:rPr lang="ko-KR" altLang="en-US" b="1" dirty="0"/>
              <a:t>까지는 비슷한 점유율을 보여줌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NA</a:t>
            </a:r>
            <a:r>
              <a:rPr lang="ko-KR" altLang="en-US" b="1" dirty="0"/>
              <a:t>와 </a:t>
            </a:r>
            <a:r>
              <a:rPr lang="en-US" altLang="ko-KR" b="1" dirty="0"/>
              <a:t>EU</a:t>
            </a:r>
            <a:r>
              <a:rPr lang="ko-KR" altLang="en-US" b="1" dirty="0"/>
              <a:t>의 경우 </a:t>
            </a:r>
            <a:r>
              <a:rPr lang="en-US" altLang="ko-KR" b="1" dirty="0"/>
              <a:t>1</a:t>
            </a:r>
            <a:r>
              <a:rPr lang="ko-KR" altLang="en-US" b="1" dirty="0"/>
              <a:t>위는 </a:t>
            </a:r>
            <a:r>
              <a:rPr lang="en-US" altLang="ko-KR" b="1" dirty="0"/>
              <a:t>Action </a:t>
            </a:r>
            <a:r>
              <a:rPr lang="ko-KR" altLang="en-US" b="1" dirty="0"/>
              <a:t>장르지만</a:t>
            </a:r>
            <a:br>
              <a:rPr lang="en-US" altLang="ko-KR" b="1" dirty="0"/>
            </a:br>
            <a:r>
              <a:rPr lang="en-US" altLang="ko-KR" b="1" dirty="0"/>
              <a:t>2</a:t>
            </a:r>
            <a:r>
              <a:rPr lang="ko-KR" altLang="en-US" b="1" dirty="0"/>
              <a:t>위는 </a:t>
            </a:r>
            <a:r>
              <a:rPr lang="en-US" altLang="ko-KR" b="1" dirty="0"/>
              <a:t>Racing / </a:t>
            </a:r>
            <a:r>
              <a:rPr lang="en-US" altLang="ko-KR" b="1" dirty="0" err="1"/>
              <a:t>Misc</a:t>
            </a:r>
            <a:r>
              <a:rPr lang="ko-KR" altLang="en-US" b="1" dirty="0"/>
              <a:t>로 차이를 보임</a:t>
            </a:r>
            <a:br>
              <a:rPr lang="en-US" altLang="ko-KR" b="1" dirty="0"/>
            </a:b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8103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Mission2</a:t>
              </a:r>
              <a:r>
                <a:rPr lang="ko-KR" altLang="en-US" b="1" dirty="0"/>
                <a:t> </a:t>
              </a:r>
              <a:r>
                <a:rPr lang="en-US" altLang="ko-KR" b="1" dirty="0"/>
                <a:t>:</a:t>
              </a:r>
              <a:r>
                <a:rPr lang="ko-KR" altLang="en-US" b="1" dirty="0"/>
                <a:t> 연도별 게임의 트렌드가 있을까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7E014A-8CCB-2E73-C644-F1704832FE69}"/>
              </a:ext>
            </a:extLst>
          </p:cNvPr>
          <p:cNvSpPr txBox="1"/>
          <p:nvPr/>
        </p:nvSpPr>
        <p:spPr>
          <a:xfrm>
            <a:off x="27728" y="1121852"/>
            <a:ext cx="3480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연도별 인기 장르의 변화</a:t>
            </a:r>
            <a:endParaRPr lang="en-US" altLang="ko-KR" sz="2000" b="1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72F5685-F532-05BF-F4AE-BBFCA3E4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" y="1521962"/>
            <a:ext cx="11877945" cy="3539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7A23FC9-A4FD-D415-AD65-D8E192033B4D}"/>
              </a:ext>
            </a:extLst>
          </p:cNvPr>
          <p:cNvSpPr/>
          <p:nvPr/>
        </p:nvSpPr>
        <p:spPr>
          <a:xfrm>
            <a:off x="7020176" y="4271633"/>
            <a:ext cx="4057128" cy="4223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97EF8-D18D-CEC1-0684-78869F65A05B}"/>
              </a:ext>
            </a:extLst>
          </p:cNvPr>
          <p:cNvSpPr/>
          <p:nvPr/>
        </p:nvSpPr>
        <p:spPr>
          <a:xfrm>
            <a:off x="4332565" y="4271630"/>
            <a:ext cx="2687612" cy="4223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C7B7AC-E04D-BFE2-4663-5DEDA405D353}"/>
              </a:ext>
            </a:extLst>
          </p:cNvPr>
          <p:cNvSpPr/>
          <p:nvPr/>
        </p:nvSpPr>
        <p:spPr>
          <a:xfrm>
            <a:off x="364246" y="4275831"/>
            <a:ext cx="3968318" cy="4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889DD-E78F-3D78-6490-F20116C3178D}"/>
              </a:ext>
            </a:extLst>
          </p:cNvPr>
          <p:cNvSpPr txBox="1"/>
          <p:nvPr/>
        </p:nvSpPr>
        <p:spPr>
          <a:xfrm>
            <a:off x="618836" y="5336038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80</a:t>
            </a:r>
            <a:r>
              <a:rPr lang="ko-KR" altLang="en-US" b="1" dirty="0">
                <a:solidFill>
                  <a:srgbClr val="FF0000"/>
                </a:solidFill>
              </a:rPr>
              <a:t>년대 초반의 경우 다양한 장르가 혼합하여 인기를 끌었음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C000"/>
                </a:solidFill>
              </a:rPr>
              <a:t>80</a:t>
            </a:r>
            <a:r>
              <a:rPr lang="ko-KR" altLang="en-US" b="1" dirty="0">
                <a:solidFill>
                  <a:srgbClr val="FFC000"/>
                </a:solidFill>
              </a:rPr>
              <a:t>년대 후</a:t>
            </a:r>
            <a:r>
              <a:rPr lang="en-US" altLang="ko-KR" b="1" dirty="0">
                <a:solidFill>
                  <a:srgbClr val="FFC000"/>
                </a:solidFill>
              </a:rPr>
              <a:t>~90</a:t>
            </a:r>
            <a:r>
              <a:rPr lang="ko-KR" altLang="en-US" b="1" dirty="0">
                <a:solidFill>
                  <a:srgbClr val="FFC000"/>
                </a:solidFill>
              </a:rPr>
              <a:t>년대 초부터 스포츠 장르가 인기를 끌었음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50"/>
                </a:solidFill>
              </a:rPr>
              <a:t>90</a:t>
            </a:r>
            <a:r>
              <a:rPr lang="ko-KR" altLang="en-US" b="1" dirty="0">
                <a:solidFill>
                  <a:srgbClr val="00B050"/>
                </a:solidFill>
              </a:rPr>
              <a:t>년대 중반부터 최근까지 액션 장르가 인기를 끌었음</a:t>
            </a:r>
            <a:endParaRPr lang="en-US" altLang="ko-KR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최근에는 </a:t>
            </a:r>
            <a:r>
              <a:rPr lang="en-US" altLang="ko-KR" b="1" dirty="0"/>
              <a:t>Role-playing</a:t>
            </a:r>
            <a:r>
              <a:rPr lang="ko-KR" altLang="en-US" b="1" dirty="0"/>
              <a:t>과 </a:t>
            </a:r>
            <a:r>
              <a:rPr lang="en-US" altLang="ko-KR" b="1" dirty="0"/>
              <a:t>simulation</a:t>
            </a:r>
            <a:r>
              <a:rPr lang="ko-KR" altLang="en-US" b="1" dirty="0"/>
              <a:t>장르를 끌고 있음</a:t>
            </a:r>
          </a:p>
        </p:txBody>
      </p:sp>
    </p:spTree>
    <p:extLst>
      <p:ext uri="{BB962C8B-B14F-4D97-AF65-F5344CB8AC3E}">
        <p14:creationId xmlns:p14="http://schemas.microsoft.com/office/powerpoint/2010/main" val="384642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 2 :</a:t>
              </a:r>
              <a:r>
                <a:rPr lang="ko-KR" altLang="en-US" b="1" dirty="0"/>
                <a:t>연도별 게임의 트렌드가 있을까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54E6671F-A856-3D43-A21D-2B2D42B57F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6" y="1592731"/>
            <a:ext cx="11375172" cy="356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C09088-27A5-6D0F-BD7E-BAEEDDDA8C55}"/>
              </a:ext>
            </a:extLst>
          </p:cNvPr>
          <p:cNvSpPr txBox="1"/>
          <p:nvPr/>
        </p:nvSpPr>
        <p:spPr>
          <a:xfrm>
            <a:off x="618836" y="5336038"/>
            <a:ext cx="7499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80</a:t>
            </a:r>
            <a:r>
              <a:rPr lang="ko-KR" altLang="en-US" b="1" dirty="0">
                <a:solidFill>
                  <a:srgbClr val="FF0000"/>
                </a:solidFill>
              </a:rPr>
              <a:t>년대 초반의 </a:t>
            </a:r>
            <a:r>
              <a:rPr lang="en-US" altLang="ko-KR" b="1" dirty="0">
                <a:solidFill>
                  <a:srgbClr val="FF0000"/>
                </a:solidFill>
              </a:rPr>
              <a:t>Nintendo</a:t>
            </a:r>
            <a:r>
              <a:rPr lang="ko-KR" altLang="en-US" b="1" dirty="0">
                <a:solidFill>
                  <a:srgbClr val="FF0000"/>
                </a:solidFill>
              </a:rPr>
              <a:t>가 인기를 끌었음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C000"/>
                </a:solidFill>
              </a:rPr>
              <a:t>80</a:t>
            </a:r>
            <a:r>
              <a:rPr lang="ko-KR" altLang="en-US" b="1" dirty="0">
                <a:solidFill>
                  <a:srgbClr val="FFC000"/>
                </a:solidFill>
              </a:rPr>
              <a:t>년대 후</a:t>
            </a:r>
            <a:r>
              <a:rPr lang="en-US" altLang="ko-KR" b="1" dirty="0">
                <a:solidFill>
                  <a:srgbClr val="FFC000"/>
                </a:solidFill>
              </a:rPr>
              <a:t>~90</a:t>
            </a:r>
            <a:r>
              <a:rPr lang="ko-KR" altLang="en-US" b="1" dirty="0">
                <a:solidFill>
                  <a:srgbClr val="FFC000"/>
                </a:solidFill>
              </a:rPr>
              <a:t>년대 초부터 </a:t>
            </a:r>
            <a:r>
              <a:rPr lang="en-US" altLang="ko-KR" b="1" dirty="0">
                <a:solidFill>
                  <a:srgbClr val="FFC000"/>
                </a:solidFill>
              </a:rPr>
              <a:t>Sony</a:t>
            </a:r>
            <a:r>
              <a:rPr lang="ko-KR" altLang="en-US" b="1" dirty="0">
                <a:solidFill>
                  <a:srgbClr val="FFC000"/>
                </a:solidFill>
              </a:rPr>
              <a:t>와 </a:t>
            </a:r>
            <a:r>
              <a:rPr lang="en-US" altLang="ko-KR" b="1" dirty="0">
                <a:solidFill>
                  <a:srgbClr val="FFC000"/>
                </a:solidFill>
              </a:rPr>
              <a:t>EA</a:t>
            </a:r>
            <a:r>
              <a:rPr lang="ko-KR" altLang="en-US" b="1" dirty="0">
                <a:solidFill>
                  <a:srgbClr val="FFC000"/>
                </a:solidFill>
              </a:rPr>
              <a:t>가 인기를 끌었음</a:t>
            </a:r>
            <a:endParaRPr lang="en-US" altLang="ko-KR" b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50"/>
                </a:solidFill>
              </a:rPr>
              <a:t>90</a:t>
            </a:r>
            <a:r>
              <a:rPr lang="ko-KR" altLang="en-US" b="1" dirty="0">
                <a:solidFill>
                  <a:srgbClr val="00B050"/>
                </a:solidFill>
              </a:rPr>
              <a:t>년대 중반부터 최근까지 </a:t>
            </a:r>
            <a:r>
              <a:rPr lang="en-US" altLang="ko-KR" b="1" dirty="0">
                <a:solidFill>
                  <a:srgbClr val="00B050"/>
                </a:solidFill>
              </a:rPr>
              <a:t>Namco Bandai Games</a:t>
            </a:r>
            <a:r>
              <a:rPr lang="ko-KR" altLang="en-US" b="1" dirty="0">
                <a:solidFill>
                  <a:srgbClr val="00B050"/>
                </a:solidFill>
              </a:rPr>
              <a:t>가 인기를 끌었음</a:t>
            </a:r>
            <a:endParaRPr lang="en-US" altLang="ko-KR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각 배급사별 메인 게임의 장르와 유사함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7DB57A-2771-7BAA-6118-259CDA008704}"/>
              </a:ext>
            </a:extLst>
          </p:cNvPr>
          <p:cNvSpPr/>
          <p:nvPr/>
        </p:nvSpPr>
        <p:spPr>
          <a:xfrm>
            <a:off x="9119265" y="3802266"/>
            <a:ext cx="2453899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FC0C9A-FA95-7662-F687-6958CAE619DD}"/>
              </a:ext>
            </a:extLst>
          </p:cNvPr>
          <p:cNvSpPr/>
          <p:nvPr/>
        </p:nvSpPr>
        <p:spPr>
          <a:xfrm>
            <a:off x="4708025" y="3869999"/>
            <a:ext cx="4411239" cy="12838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074936-8AF2-8891-7490-4D0ECC06577D}"/>
              </a:ext>
            </a:extLst>
          </p:cNvPr>
          <p:cNvSpPr/>
          <p:nvPr/>
        </p:nvSpPr>
        <p:spPr>
          <a:xfrm>
            <a:off x="618836" y="3878323"/>
            <a:ext cx="3968318" cy="4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C19D8-C637-DB08-D669-746319563E28}"/>
              </a:ext>
            </a:extLst>
          </p:cNvPr>
          <p:cNvSpPr txBox="1"/>
          <p:nvPr/>
        </p:nvSpPr>
        <p:spPr>
          <a:xfrm>
            <a:off x="27728" y="1121852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연도별 제공사의 변화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112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 2 :</a:t>
              </a:r>
              <a:r>
                <a:rPr lang="ko-KR" altLang="en-US" b="1" dirty="0"/>
                <a:t>연도별 게임의 트렌드가 있을까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8C19D8-C637-DB08-D669-746319563E28}"/>
              </a:ext>
            </a:extLst>
          </p:cNvPr>
          <p:cNvSpPr txBox="1"/>
          <p:nvPr/>
        </p:nvSpPr>
        <p:spPr>
          <a:xfrm>
            <a:off x="27728" y="1121852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연도별 판매량의 변화</a:t>
            </a:r>
            <a:endParaRPr lang="en-US" altLang="ko-KR" sz="2000" b="1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9469901-D167-1217-F709-6F8E3C56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92" y="1789151"/>
            <a:ext cx="9439564" cy="50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91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Mission3 : </a:t>
              </a:r>
              <a:r>
                <a:rPr lang="ko-KR" altLang="en-US" b="1" dirty="0"/>
                <a:t>출고량이 높은 게임에 대한 분석 및 시각화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EF34BA-EDFD-AAC3-FC19-1DEDB947B67C}"/>
              </a:ext>
            </a:extLst>
          </p:cNvPr>
          <p:cNvSpPr txBox="1"/>
          <p:nvPr/>
        </p:nvSpPr>
        <p:spPr>
          <a:xfrm>
            <a:off x="27728" y="1121852"/>
            <a:ext cx="450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클러스터링을 통한 데이터 군집화</a:t>
            </a:r>
            <a:endParaRPr lang="en-US" altLang="ko-KR" sz="20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1322008-F5AF-92AE-F3DA-AAE4515D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6" y="1902914"/>
            <a:ext cx="7293120" cy="4138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425E244-C9C3-0F5A-D28B-D3ABE3EE58CE}"/>
              </a:ext>
            </a:extLst>
          </p:cNvPr>
          <p:cNvSpPr/>
          <p:nvPr/>
        </p:nvSpPr>
        <p:spPr>
          <a:xfrm>
            <a:off x="2964872" y="4599710"/>
            <a:ext cx="554182" cy="55418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E29C76-ED4E-64F6-9FFF-51CAE5D942BC}"/>
              </a:ext>
            </a:extLst>
          </p:cNvPr>
          <p:cNvCxnSpPr>
            <a:stCxn id="3" idx="7"/>
          </p:cNvCxnSpPr>
          <p:nvPr/>
        </p:nvCxnSpPr>
        <p:spPr>
          <a:xfrm flipV="1">
            <a:off x="3437896" y="3500582"/>
            <a:ext cx="4994904" cy="1180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68EB61-178F-B780-E589-DF70EBC61A38}"/>
              </a:ext>
            </a:extLst>
          </p:cNvPr>
          <p:cNvSpPr txBox="1"/>
          <p:nvPr/>
        </p:nvSpPr>
        <p:spPr>
          <a:xfrm>
            <a:off x="8552873" y="3195728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K = 5</a:t>
            </a:r>
            <a:r>
              <a:rPr lang="ko-KR" altLang="en-US" sz="2000" b="1" dirty="0"/>
              <a:t>로 진행</a:t>
            </a:r>
          </a:p>
        </p:txBody>
      </p:sp>
    </p:spTree>
    <p:extLst>
      <p:ext uri="{BB962C8B-B14F-4D97-AF65-F5344CB8AC3E}">
        <p14:creationId xmlns:p14="http://schemas.microsoft.com/office/powerpoint/2010/main" val="359613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Mission3 : </a:t>
              </a:r>
              <a:r>
                <a:rPr lang="ko-KR" altLang="en-US" b="1" dirty="0"/>
                <a:t>출고량이 높은 게임에 대한 분석 및 시각화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EF34BA-EDFD-AAC3-FC19-1DEDB947B67C}"/>
              </a:ext>
            </a:extLst>
          </p:cNvPr>
          <p:cNvSpPr txBox="1"/>
          <p:nvPr/>
        </p:nvSpPr>
        <p:spPr>
          <a:xfrm>
            <a:off x="27728" y="1121852"/>
            <a:ext cx="450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클러스터링을 통한 데이터 군집화</a:t>
            </a:r>
            <a:endParaRPr lang="en-US" altLang="ko-KR" sz="2000" b="1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2DA9836-7286-355D-1F26-00BFD491F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927399"/>
            <a:ext cx="5479473" cy="4086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CFDD2B-1F28-CC3C-5CB1-2A53EBD9117B}"/>
              </a:ext>
            </a:extLst>
          </p:cNvPr>
          <p:cNvSpPr txBox="1"/>
          <p:nvPr/>
        </p:nvSpPr>
        <p:spPr>
          <a:xfrm>
            <a:off x="6316662" y="4283635"/>
            <a:ext cx="240700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각 </a:t>
            </a:r>
            <a:r>
              <a:rPr lang="en-US" altLang="ko-KR" b="1" dirty="0"/>
              <a:t>Cluster </a:t>
            </a:r>
            <a:r>
              <a:rPr lang="ko-KR" altLang="en-US" b="1" dirty="0"/>
              <a:t>별 특징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5661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Index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4A57BE-7B5C-F1D7-7453-10B9B8BD3995}"/>
              </a:ext>
            </a:extLst>
          </p:cNvPr>
          <p:cNvSpPr txBox="1"/>
          <p:nvPr/>
        </p:nvSpPr>
        <p:spPr>
          <a:xfrm>
            <a:off x="138546" y="1209963"/>
            <a:ext cx="4436664" cy="544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en-US" altLang="ko-KR" sz="3200" b="1" dirty="0"/>
              <a:t>Data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preprocessing</a:t>
            </a:r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en-US" altLang="ko-KR" sz="3200" b="1" dirty="0"/>
              <a:t>Mission1</a:t>
            </a:r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en-US" altLang="ko-KR" sz="3200" b="1" dirty="0"/>
              <a:t>Mission2</a:t>
            </a:r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en-US" altLang="ko-KR" sz="3200" b="1" dirty="0"/>
              <a:t>Mission3</a:t>
            </a:r>
          </a:p>
          <a:p>
            <a:pPr marL="457200" indent="-457200">
              <a:lnSpc>
                <a:spcPct val="225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2760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Mission3 : </a:t>
              </a:r>
              <a:r>
                <a:rPr lang="ko-KR" altLang="en-US" b="1" dirty="0"/>
                <a:t>출고량이 높은 게임에 대한 분석 및 시각화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EF34BA-EDFD-AAC3-FC19-1DEDB947B67C}"/>
              </a:ext>
            </a:extLst>
          </p:cNvPr>
          <p:cNvSpPr txBox="1"/>
          <p:nvPr/>
        </p:nvSpPr>
        <p:spPr>
          <a:xfrm>
            <a:off x="27728" y="1121852"/>
            <a:ext cx="450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클러스터링을 통한 데이터 군집화</a:t>
            </a:r>
            <a:endParaRPr lang="en-US" altLang="ko-KR" sz="2000" b="1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9C951CC-D69A-F0CE-06E2-74E6E8C4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7" y="1725772"/>
            <a:ext cx="3304391" cy="245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8F3B78-7D4C-D659-F05F-C6B8E302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76" y="1581624"/>
            <a:ext cx="3476111" cy="258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23E9E04-11AB-5F6A-22B7-F8F06174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75" y="1581624"/>
            <a:ext cx="3304392" cy="24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47D004D-0397-39EA-6FA7-F8EE67BAA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33" y="4225261"/>
            <a:ext cx="3408720" cy="253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DF2B46C-8D5F-2503-5554-159E0A89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91" y="4037953"/>
            <a:ext cx="3793687" cy="282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Analysis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/>
                <a:t>Mission3 : </a:t>
              </a:r>
              <a:r>
                <a:rPr lang="ko-KR" altLang="en-US" b="1" dirty="0"/>
                <a:t>출고량이 높은 게임에 대한 분석 및 시각화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EF34BA-EDFD-AAC3-FC19-1DEDB947B67C}"/>
              </a:ext>
            </a:extLst>
          </p:cNvPr>
          <p:cNvSpPr txBox="1"/>
          <p:nvPr/>
        </p:nvSpPr>
        <p:spPr>
          <a:xfrm>
            <a:off x="27728" y="1121852"/>
            <a:ext cx="4506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클러스터링을 통한 데이터 군집화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CBCAB5-6C7C-86F0-3228-ADA4E5F8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6" y="1964803"/>
            <a:ext cx="3982006" cy="167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74957E-20A2-F12E-57DC-4637A3FF975A}"/>
              </a:ext>
            </a:extLst>
          </p:cNvPr>
          <p:cNvSpPr txBox="1"/>
          <p:nvPr/>
        </p:nvSpPr>
        <p:spPr>
          <a:xfrm>
            <a:off x="4700298" y="1632799"/>
            <a:ext cx="7297737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대부분</a:t>
            </a:r>
            <a:r>
              <a:rPr lang="en-US" altLang="ko-KR" b="1" dirty="0"/>
              <a:t>(Cluster 0)</a:t>
            </a:r>
            <a:r>
              <a:rPr lang="ko-KR" altLang="en-US" b="1" dirty="0"/>
              <a:t>은 지역별 차이 없이 많은 판매량을 올리지 못함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Cluster 1</a:t>
            </a:r>
            <a:r>
              <a:rPr lang="ko-KR" altLang="en-US" b="1" dirty="0"/>
              <a:t>의 경우 </a:t>
            </a:r>
            <a:r>
              <a:rPr lang="en-US" altLang="ko-KR" b="1" dirty="0"/>
              <a:t>NA</a:t>
            </a:r>
            <a:r>
              <a:rPr lang="ko-KR" altLang="en-US" b="1" dirty="0"/>
              <a:t>에서 많은 판매량을 올린 군집들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Cluster 2</a:t>
            </a:r>
            <a:r>
              <a:rPr lang="ko-KR" altLang="en-US" b="1" dirty="0"/>
              <a:t>의 경우 </a:t>
            </a:r>
            <a:r>
              <a:rPr lang="en-US" altLang="ko-KR" b="1" dirty="0"/>
              <a:t>EU</a:t>
            </a:r>
            <a:r>
              <a:rPr lang="ko-KR" altLang="en-US" b="1" dirty="0"/>
              <a:t>에서 많은 판매량이지만 </a:t>
            </a:r>
            <a:r>
              <a:rPr lang="en-US" altLang="ko-KR" b="1" dirty="0"/>
              <a:t>1</a:t>
            </a:r>
            <a:r>
              <a:rPr lang="ko-KR" altLang="en-US" b="1" dirty="0"/>
              <a:t>개의 게임이므로 </a:t>
            </a:r>
            <a:r>
              <a:rPr lang="en-US" altLang="ko-KR" b="1" dirty="0"/>
              <a:t>Outlier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Cluster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의 경우 다른</a:t>
            </a:r>
            <a:r>
              <a:rPr lang="en-US" altLang="ko-KR" b="1" dirty="0"/>
              <a:t> </a:t>
            </a:r>
            <a:r>
              <a:rPr lang="ko-KR" altLang="en-US" b="1" dirty="0"/>
              <a:t>지역에서 많이 팔린 군집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Cluster 4</a:t>
            </a:r>
            <a:r>
              <a:rPr lang="ko-KR" altLang="en-US" b="1" dirty="0"/>
              <a:t>의 경우 </a:t>
            </a:r>
            <a:r>
              <a:rPr lang="en-US" altLang="ko-KR" b="1" dirty="0"/>
              <a:t>JP</a:t>
            </a:r>
            <a:r>
              <a:rPr lang="ko-KR" altLang="en-US" b="1" dirty="0"/>
              <a:t>에서 많이 팔린 군집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1073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3554738" y="1859746"/>
            <a:ext cx="7861122" cy="2968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en-US" altLang="ko-KR" sz="10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5211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Conclusion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B7FCF8-E78A-9A76-1FF5-9E000C943C89}"/>
              </a:ext>
            </a:extLst>
          </p:cNvPr>
          <p:cNvSpPr txBox="1"/>
          <p:nvPr/>
        </p:nvSpPr>
        <p:spPr>
          <a:xfrm>
            <a:off x="266843" y="1161745"/>
            <a:ext cx="11306321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단순히 한 장르의 게임이 아니라 지역별 맞춤 장르의 게임을 판매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북미 지역엔 </a:t>
            </a:r>
            <a:r>
              <a:rPr lang="en-US" altLang="ko-KR" b="1" dirty="0"/>
              <a:t>Action</a:t>
            </a:r>
            <a:r>
              <a:rPr lang="ko-KR" altLang="en-US" b="1" dirty="0"/>
              <a:t>과 </a:t>
            </a:r>
            <a:r>
              <a:rPr lang="en-US" altLang="ko-KR" b="1" dirty="0"/>
              <a:t>Racing / </a:t>
            </a:r>
            <a:r>
              <a:rPr lang="ko-KR" altLang="en-US" b="1" dirty="0"/>
              <a:t>유럽엔 </a:t>
            </a:r>
            <a:r>
              <a:rPr lang="en-US" altLang="ko-KR" b="1" dirty="0"/>
              <a:t>Action</a:t>
            </a:r>
            <a:r>
              <a:rPr lang="ko-KR" altLang="en-US" b="1" dirty="0"/>
              <a:t>과 </a:t>
            </a:r>
            <a:r>
              <a:rPr lang="en-US" altLang="ko-KR" b="1" dirty="0" err="1"/>
              <a:t>Misc</a:t>
            </a:r>
            <a:r>
              <a:rPr lang="en-US" altLang="ko-KR" b="1" dirty="0"/>
              <a:t> / </a:t>
            </a:r>
            <a:r>
              <a:rPr lang="ko-KR" altLang="en-US" b="1" dirty="0"/>
              <a:t>일본엔 </a:t>
            </a:r>
            <a:r>
              <a:rPr lang="en-US" altLang="ko-KR" b="1" dirty="0"/>
              <a:t>Role-Playing </a:t>
            </a:r>
            <a:r>
              <a:rPr lang="ko-KR" altLang="en-US" b="1" dirty="0"/>
              <a:t>등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Simulation </a:t>
            </a:r>
            <a:r>
              <a:rPr lang="ko-KR" altLang="en-US" b="1" dirty="0"/>
              <a:t>장르의 급부상도 무시할 수 없음</a:t>
            </a:r>
            <a:r>
              <a:rPr lang="en-US" altLang="ko-KR" b="1" dirty="0"/>
              <a:t>. 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F14485-156C-B8D7-2335-36A6F91E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13727"/>
            <a:ext cx="7958812" cy="1827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219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E90F5F0-A5D0-0A98-A419-2375D3E359F5}"/>
              </a:ext>
            </a:extLst>
          </p:cNvPr>
          <p:cNvSpPr/>
          <p:nvPr/>
        </p:nvSpPr>
        <p:spPr>
          <a:xfrm rot="19937366">
            <a:off x="-2046136" y="-2544776"/>
            <a:ext cx="14102748" cy="748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코드스테이츠 Full IM 27기를 마치며... 🚀">
            <a:extLst>
              <a:ext uri="{FF2B5EF4-FFF2-40B4-BE49-F238E27FC236}">
                <a16:creationId xmlns:a16="http://schemas.microsoft.com/office/drawing/2014/main" id="{05D4B1E1-A7FD-D3CF-A004-F8F3EBBB1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5" y="5913354"/>
            <a:ext cx="3482525" cy="9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9F329-BA74-4DE5-B72F-719BC3A2D30D}"/>
              </a:ext>
            </a:extLst>
          </p:cNvPr>
          <p:cNvSpPr txBox="1"/>
          <p:nvPr/>
        </p:nvSpPr>
        <p:spPr>
          <a:xfrm>
            <a:off x="1509122" y="1919627"/>
            <a:ext cx="10048140" cy="216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25000"/>
              </a:lnSpc>
            </a:pPr>
            <a:r>
              <a:rPr lang="en-US" altLang="ko-KR" sz="7200" b="1" dirty="0"/>
              <a:t>Data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349440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Data Preprocessing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9EBD47-29D4-2A61-E966-77B1F9B85FB0}"/>
              </a:ext>
            </a:extLst>
          </p:cNvPr>
          <p:cNvSpPr txBox="1"/>
          <p:nvPr/>
        </p:nvSpPr>
        <p:spPr>
          <a:xfrm>
            <a:off x="258618" y="1274618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Data</a:t>
            </a:r>
            <a:r>
              <a:rPr lang="ko-KR" altLang="en-US" sz="2800" b="1" dirty="0"/>
              <a:t>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64FDE4-80AA-FB21-F079-8F68820F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0" y="2010266"/>
            <a:ext cx="8405549" cy="2346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737816-A3F5-9B08-FEF6-E3327A90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740" y="2089603"/>
            <a:ext cx="3066931" cy="2346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32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Data Preprocessing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03EE67-78A4-DACB-15D2-9B9DFD821A56}"/>
              </a:ext>
            </a:extLst>
          </p:cNvPr>
          <p:cNvSpPr txBox="1"/>
          <p:nvPr/>
        </p:nvSpPr>
        <p:spPr>
          <a:xfrm>
            <a:off x="27728" y="1121852"/>
            <a:ext cx="3672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Sales </a:t>
            </a:r>
            <a:r>
              <a:rPr lang="ko-KR" altLang="en-US" sz="2000" b="1" dirty="0"/>
              <a:t>컬럼 단위 혼합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8AA293-D415-7307-D629-D3297310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01" y="1762680"/>
            <a:ext cx="9892126" cy="28107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F334BC-3076-3C6D-0674-DE5B97ABB9D9}"/>
              </a:ext>
            </a:extLst>
          </p:cNvPr>
          <p:cNvSpPr/>
          <p:nvPr/>
        </p:nvSpPr>
        <p:spPr>
          <a:xfrm>
            <a:off x="8007927" y="1902691"/>
            <a:ext cx="508001" cy="2430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7AAB-7BF1-D86F-C900-47E45F315E8E}"/>
              </a:ext>
            </a:extLst>
          </p:cNvPr>
          <p:cNvSpPr txBox="1"/>
          <p:nvPr/>
        </p:nvSpPr>
        <p:spPr>
          <a:xfrm>
            <a:off x="1459345" y="5273964"/>
            <a:ext cx="843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M </a:t>
            </a:r>
            <a:r>
              <a:rPr lang="ko-KR" altLang="en-US" sz="2400" b="1" dirty="0"/>
              <a:t>등 다양한 단위의 혼재로 데이터 분석이 어려운 상황</a:t>
            </a:r>
          </a:p>
        </p:txBody>
      </p:sp>
    </p:spTree>
    <p:extLst>
      <p:ext uri="{BB962C8B-B14F-4D97-AF65-F5344CB8AC3E}">
        <p14:creationId xmlns:p14="http://schemas.microsoft.com/office/powerpoint/2010/main" val="332618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Data Preprocessing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4973D3-4E1C-B279-C48E-0A2FA8A5059C}"/>
              </a:ext>
            </a:extLst>
          </p:cNvPr>
          <p:cNvSpPr txBox="1"/>
          <p:nvPr/>
        </p:nvSpPr>
        <p:spPr>
          <a:xfrm>
            <a:off x="27728" y="1121852"/>
            <a:ext cx="68996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Sales </a:t>
            </a:r>
            <a:r>
              <a:rPr lang="ko-KR" altLang="en-US" sz="2000" b="1" dirty="0"/>
              <a:t>컬럼 단위 혼합 문제</a:t>
            </a:r>
            <a:endParaRPr lang="en-US" altLang="ko-K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정규표현식을 이용하여 </a:t>
            </a:r>
            <a:r>
              <a:rPr lang="en-US" altLang="ko-KR" dirty="0"/>
              <a:t>K / M </a:t>
            </a:r>
            <a:r>
              <a:rPr lang="ko-KR" altLang="en-US" dirty="0"/>
              <a:t>등의 단위를 분리 후 계산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2414D5-3D53-9AF2-4154-286BC6AC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8" y="2900861"/>
            <a:ext cx="7181313" cy="2892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C8333A-5667-524A-C322-86B1B915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74" y="1377399"/>
            <a:ext cx="5084609" cy="1133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Data Preprocessing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BB77A9-3F63-1DC9-06F8-D4946EB337B7}"/>
              </a:ext>
            </a:extLst>
          </p:cNvPr>
          <p:cNvSpPr txBox="1"/>
          <p:nvPr/>
        </p:nvSpPr>
        <p:spPr>
          <a:xfrm>
            <a:off x="27728" y="1121852"/>
            <a:ext cx="3312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Year </a:t>
            </a:r>
            <a:r>
              <a:rPr lang="ko-KR" altLang="en-US" sz="2000" b="1" dirty="0"/>
              <a:t>컬럼 이상치 제거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44A3AF-9631-5345-551B-E291B7A7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5" y="1750858"/>
            <a:ext cx="11117226" cy="300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81EBF-0289-E54C-9E57-E70F780E317D}"/>
              </a:ext>
            </a:extLst>
          </p:cNvPr>
          <p:cNvSpPr txBox="1"/>
          <p:nvPr/>
        </p:nvSpPr>
        <p:spPr>
          <a:xfrm>
            <a:off x="3126527" y="5107142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0,1,2,3 </a:t>
            </a:r>
            <a:r>
              <a:rPr lang="ko-KR" altLang="en-US" sz="2800" dirty="0"/>
              <a:t>등의 이상치 제거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3846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Data Preprocessing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85F678-F893-F6EF-850F-1FB9BC4E7450}"/>
              </a:ext>
            </a:extLst>
          </p:cNvPr>
          <p:cNvSpPr txBox="1"/>
          <p:nvPr/>
        </p:nvSpPr>
        <p:spPr>
          <a:xfrm>
            <a:off x="27728" y="1121852"/>
            <a:ext cx="3769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Platform </a:t>
            </a:r>
            <a:r>
              <a:rPr lang="ko-KR" altLang="en-US" sz="2000" b="1" dirty="0"/>
              <a:t>컬럼 </a:t>
            </a:r>
            <a:r>
              <a:rPr lang="ko-KR" altLang="en-US" sz="2000" b="1" dirty="0" err="1"/>
              <a:t>결측치</a:t>
            </a:r>
            <a:r>
              <a:rPr lang="ko-KR" altLang="en-US" sz="2000" b="1" dirty="0"/>
              <a:t> 확인</a:t>
            </a:r>
            <a:endParaRPr lang="en-US" altLang="ko-KR" sz="20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37B43B-EF35-2D97-0E8A-A455F6BC6421}"/>
              </a:ext>
            </a:extLst>
          </p:cNvPr>
          <p:cNvGrpSpPr/>
          <p:nvPr/>
        </p:nvGrpSpPr>
        <p:grpSpPr>
          <a:xfrm>
            <a:off x="1192691" y="1566849"/>
            <a:ext cx="8350187" cy="3724302"/>
            <a:chOff x="1107849" y="1664752"/>
            <a:chExt cx="8350187" cy="372430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642E2A-6D99-0B34-5CBB-6E02655D4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849" y="1664752"/>
              <a:ext cx="8350187" cy="37243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F49D97-4238-CE66-35C4-DC33F501AE91}"/>
                </a:ext>
              </a:extLst>
            </p:cNvPr>
            <p:cNvSpPr/>
            <p:nvPr/>
          </p:nvSpPr>
          <p:spPr>
            <a:xfrm>
              <a:off x="3543349" y="2053520"/>
              <a:ext cx="508001" cy="3335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CD863F-6DB9-BD06-F0AE-7C1A2C4FCD64}"/>
              </a:ext>
            </a:extLst>
          </p:cNvPr>
          <p:cNvSpPr txBox="1"/>
          <p:nvPr/>
        </p:nvSpPr>
        <p:spPr>
          <a:xfrm>
            <a:off x="2026763" y="5795810"/>
            <a:ext cx="7326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Platform</a:t>
            </a:r>
            <a:r>
              <a:rPr lang="ko-KR" altLang="en-US" sz="2800" b="1" dirty="0"/>
              <a:t> 이름인데 숫자로 보이는 값들 발견</a:t>
            </a:r>
          </a:p>
        </p:txBody>
      </p:sp>
    </p:spTree>
    <p:extLst>
      <p:ext uri="{BB962C8B-B14F-4D97-AF65-F5344CB8AC3E}">
        <p14:creationId xmlns:p14="http://schemas.microsoft.com/office/powerpoint/2010/main" val="412323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BACFC08-679C-7964-5B63-FE2460B71596}"/>
              </a:ext>
            </a:extLst>
          </p:cNvPr>
          <p:cNvGrpSpPr/>
          <p:nvPr/>
        </p:nvGrpSpPr>
        <p:grpSpPr>
          <a:xfrm>
            <a:off x="0" y="0"/>
            <a:ext cx="12192004" cy="1062190"/>
            <a:chOff x="0" y="0"/>
            <a:chExt cx="12192004" cy="10621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AE4C34-063C-C449-2C57-BD93B21394C6}"/>
                </a:ext>
              </a:extLst>
            </p:cNvPr>
            <p:cNvSpPr/>
            <p:nvPr/>
          </p:nvSpPr>
          <p:spPr>
            <a:xfrm>
              <a:off x="0" y="0"/>
              <a:ext cx="12192000" cy="6200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600" b="1" dirty="0"/>
                <a:t>Data Preprocessing</a:t>
              </a:r>
              <a:endParaRPr lang="ko-KR" altLang="en-US" sz="36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90F5F0-A5D0-0A98-A419-2375D3E359F5}"/>
                </a:ext>
              </a:extLst>
            </p:cNvPr>
            <p:cNvSpPr/>
            <p:nvPr/>
          </p:nvSpPr>
          <p:spPr>
            <a:xfrm>
              <a:off x="4" y="628225"/>
              <a:ext cx="12192000" cy="4339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9B7039-6FF5-C247-CEF3-8B19040AA011}"/>
              </a:ext>
            </a:extLst>
          </p:cNvPr>
          <p:cNvSpPr txBox="1"/>
          <p:nvPr/>
        </p:nvSpPr>
        <p:spPr>
          <a:xfrm>
            <a:off x="27728" y="1121852"/>
            <a:ext cx="3769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Platform </a:t>
            </a:r>
            <a:r>
              <a:rPr lang="ko-KR" altLang="en-US" sz="2000" b="1" dirty="0"/>
              <a:t>컬럼 </a:t>
            </a:r>
            <a:r>
              <a:rPr lang="ko-KR" altLang="en-US" sz="2000" b="1" dirty="0" err="1"/>
              <a:t>결측치</a:t>
            </a:r>
            <a:r>
              <a:rPr lang="ko-KR" altLang="en-US" sz="2000" b="1" dirty="0"/>
              <a:t> 확인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106D59-A13E-0529-17C4-31E9709B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95" y="1581624"/>
            <a:ext cx="3013424" cy="3781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DE8F7-02BB-C19C-3EFF-EAD3CE271F97}"/>
              </a:ext>
            </a:extLst>
          </p:cNvPr>
          <p:cNvSpPr txBox="1"/>
          <p:nvPr/>
        </p:nvSpPr>
        <p:spPr>
          <a:xfrm>
            <a:off x="2026763" y="5795810"/>
            <a:ext cx="7154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결측치인</a:t>
            </a:r>
            <a:r>
              <a:rPr lang="ko-KR" altLang="en-US" sz="2800" b="1" dirty="0"/>
              <a:t> 줄 알았으나 오타이므로 변경해줌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71EEE0-9383-F780-6221-6C34ED5E4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50" y="1763543"/>
            <a:ext cx="7995808" cy="3330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32F4C2-75A8-E5BF-25CC-DB70B55CDC92}"/>
              </a:ext>
            </a:extLst>
          </p:cNvPr>
          <p:cNvSpPr/>
          <p:nvPr/>
        </p:nvSpPr>
        <p:spPr>
          <a:xfrm>
            <a:off x="6022109" y="2105890"/>
            <a:ext cx="609600" cy="2988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7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497</Words>
  <Application>Microsoft Office PowerPoint</Application>
  <PresentationFormat>와이드스크린</PresentationFormat>
  <Paragraphs>91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Section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</dc:title>
  <dc:creator>이빈</dc:creator>
  <cp:lastModifiedBy>이빈</cp:lastModifiedBy>
  <cp:revision>2</cp:revision>
  <dcterms:created xsi:type="dcterms:W3CDTF">2022-11-03T05:48:37Z</dcterms:created>
  <dcterms:modified xsi:type="dcterms:W3CDTF">2022-11-03T06:59:16Z</dcterms:modified>
</cp:coreProperties>
</file>