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86" r:id="rId7"/>
    <p:sldId id="260" r:id="rId8"/>
    <p:sldId id="261" r:id="rId9"/>
    <p:sldId id="288" r:id="rId10"/>
    <p:sldId id="262" r:id="rId11"/>
    <p:sldId id="263" r:id="rId12"/>
    <p:sldId id="275" r:id="rId13"/>
    <p:sldId id="265" r:id="rId14"/>
    <p:sldId id="287" r:id="rId15"/>
    <p:sldId id="285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738F7-E0CE-4209-80C1-FB237B199EC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F602D-D176-424A-854C-CEB8FA09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Section 2 </a:t>
            </a:r>
            <a:r>
              <a:rPr lang="ko-KR" altLang="en-US" dirty="0" err="1"/>
              <a:t>이커머스</a:t>
            </a:r>
            <a:r>
              <a:rPr lang="ko-KR" altLang="en-US" dirty="0"/>
              <a:t> 분야를 채택한 </a:t>
            </a:r>
            <a:r>
              <a:rPr lang="ko-KR" altLang="en-US" dirty="0" err="1"/>
              <a:t>이빈입니다</a:t>
            </a:r>
            <a:r>
              <a:rPr lang="en-US" altLang="ko-KR" dirty="0"/>
              <a:t>. </a:t>
            </a:r>
            <a:r>
              <a:rPr lang="ko-KR" altLang="en-US" dirty="0"/>
              <a:t>세부 주제로는 여름 의류 </a:t>
            </a:r>
            <a:r>
              <a:rPr lang="ko-KR" altLang="en-US" dirty="0" err="1"/>
              <a:t>매출분석입니다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5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6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데이터 소개입니다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Kaggle</a:t>
            </a:r>
            <a:r>
              <a:rPr lang="ko-KR" altLang="en-US" dirty="0"/>
              <a:t>에 있는 </a:t>
            </a:r>
            <a:r>
              <a:rPr lang="en-US" altLang="ko-KR" dirty="0"/>
              <a:t>Sale of Summer clothes in E-commerce wish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위 이미지를 보시면 이용자가 이 커머스에서 의류를 보는 화면입니다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Price </a:t>
            </a:r>
            <a:r>
              <a:rPr lang="ko-KR" altLang="en-US" dirty="0"/>
              <a:t>컬럼의 경우 할인가</a:t>
            </a:r>
            <a:r>
              <a:rPr lang="en-US" altLang="ko-KR" dirty="0"/>
              <a:t>, </a:t>
            </a:r>
            <a:r>
              <a:rPr lang="en-US" altLang="ko-KR" dirty="0" err="1"/>
              <a:t>retail_price</a:t>
            </a:r>
            <a:r>
              <a:rPr lang="ko-KR" altLang="en-US" dirty="0"/>
              <a:t>의 경우 </a:t>
            </a:r>
            <a:r>
              <a:rPr lang="ko-KR" altLang="en-US" dirty="0" err="1"/>
              <a:t>정상가입니다</a:t>
            </a:r>
            <a:r>
              <a:rPr lang="en-US" altLang="ko-KR" dirty="0"/>
              <a:t>. </a:t>
            </a:r>
            <a:r>
              <a:rPr lang="en-US" altLang="ko-KR" dirty="0" err="1"/>
              <a:t>Units_sold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판매량이고 문자형태로 되어있어 </a:t>
            </a:r>
            <a:r>
              <a:rPr lang="en-US" altLang="ko-KR" dirty="0"/>
              <a:t>2</a:t>
            </a:r>
            <a:r>
              <a:rPr lang="ko-KR" altLang="en-US" dirty="0"/>
              <a:t>만개 이상 팔렸을 </a:t>
            </a:r>
            <a:r>
              <a:rPr lang="ko-KR" altLang="en-US" dirty="0" err="1"/>
              <a:t>떄</a:t>
            </a:r>
            <a:r>
              <a:rPr lang="ko-KR" altLang="en-US" dirty="0"/>
              <a:t> 뒤에 </a:t>
            </a:r>
            <a:r>
              <a:rPr lang="en-US" altLang="ko-KR" dirty="0"/>
              <a:t>20000</a:t>
            </a:r>
            <a:r>
              <a:rPr lang="ko-KR" altLang="en-US" dirty="0"/>
              <a:t>하고 플러스가 붙는 형태로 나타나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Urgency text</a:t>
            </a:r>
            <a:r>
              <a:rPr lang="ko-KR" altLang="en-US" dirty="0"/>
              <a:t>란 지금 할인</a:t>
            </a:r>
            <a:r>
              <a:rPr lang="en-US" altLang="ko-KR" dirty="0"/>
              <a:t>! </a:t>
            </a:r>
            <a:r>
              <a:rPr lang="ko-KR" altLang="en-US" dirty="0"/>
              <a:t>오늘만 특가</a:t>
            </a:r>
            <a:r>
              <a:rPr lang="en-US" altLang="ko-KR" dirty="0"/>
              <a:t>!, </a:t>
            </a:r>
            <a:r>
              <a:rPr lang="ko-KR" altLang="en-US" dirty="0"/>
              <a:t>얼마 </a:t>
            </a:r>
            <a:r>
              <a:rPr lang="ko-KR" altLang="en-US" dirty="0" err="1"/>
              <a:t>안남음</a:t>
            </a:r>
            <a:r>
              <a:rPr lang="en-US" altLang="ko-KR" dirty="0"/>
              <a:t>! </a:t>
            </a:r>
            <a:r>
              <a:rPr lang="ko-KR" altLang="en-US" dirty="0"/>
              <a:t>등의 메시지고 </a:t>
            </a:r>
            <a:r>
              <a:rPr lang="en-US" altLang="ko-KR" dirty="0" err="1"/>
              <a:t>use_ad_boost</a:t>
            </a:r>
            <a:r>
              <a:rPr lang="ko-KR" altLang="en-US" dirty="0"/>
              <a:t>는 광고를 하는 아이템인가를 나타내는 컬럼입니다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분석 프로세스입니다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수집의 경우 </a:t>
            </a:r>
            <a:r>
              <a:rPr lang="ko-KR" altLang="en-US" dirty="0" err="1"/>
              <a:t>캐글에서</a:t>
            </a:r>
            <a:r>
              <a:rPr lang="ko-KR" altLang="en-US" dirty="0"/>
              <a:t> 여름의류매출데이터를 수집하였고요</a:t>
            </a:r>
            <a:r>
              <a:rPr lang="en-US" altLang="ko-KR" dirty="0"/>
              <a:t>. </a:t>
            </a:r>
            <a:r>
              <a:rPr lang="ko-KR" altLang="en-US" dirty="0"/>
              <a:t>데이터 전처리의 경우 </a:t>
            </a:r>
            <a:r>
              <a:rPr lang="ko-KR" altLang="en-US" dirty="0" err="1"/>
              <a:t>통계값</a:t>
            </a:r>
            <a:r>
              <a:rPr lang="en-US" altLang="ko-KR" dirty="0"/>
              <a:t>, </a:t>
            </a:r>
            <a:r>
              <a:rPr lang="ko-KR" altLang="en-US" dirty="0" err="1"/>
              <a:t>결측값</a:t>
            </a:r>
            <a:r>
              <a:rPr lang="en-US" altLang="ko-KR" dirty="0"/>
              <a:t>, </a:t>
            </a:r>
            <a:r>
              <a:rPr lang="ko-KR" altLang="en-US" dirty="0" err="1"/>
              <a:t>중복값을</a:t>
            </a:r>
            <a:r>
              <a:rPr lang="ko-KR" altLang="en-US" dirty="0"/>
              <a:t> 제거하였습니다</a:t>
            </a:r>
            <a:r>
              <a:rPr lang="en-US" altLang="ko-KR" dirty="0"/>
              <a:t>. EDA </a:t>
            </a:r>
            <a:r>
              <a:rPr lang="ko-KR" altLang="en-US" dirty="0"/>
              <a:t>부분에서는 판매량 예측을 위한 판매 현황 및 인기상품을 확인하였습니다</a:t>
            </a:r>
            <a:r>
              <a:rPr lang="en-US" altLang="ko-KR" dirty="0"/>
              <a:t>. </a:t>
            </a:r>
            <a:r>
              <a:rPr lang="ko-KR" altLang="en-US" dirty="0"/>
              <a:t>판매량을 위해서 단위 판매량이라는 컬럼을 새로 정의하였고</a:t>
            </a:r>
            <a:r>
              <a:rPr lang="en-US" altLang="ko-KR" dirty="0"/>
              <a:t>, </a:t>
            </a:r>
            <a:r>
              <a:rPr lang="ko-KR" altLang="en-US" dirty="0"/>
              <a:t>추후 모델링을 위한 데이터 </a:t>
            </a:r>
            <a:r>
              <a:rPr lang="ko-KR" altLang="en-US" dirty="0" err="1"/>
              <a:t>타입별</a:t>
            </a:r>
            <a:r>
              <a:rPr lang="en-US" altLang="ko-KR" dirty="0"/>
              <a:t> feature </a:t>
            </a:r>
            <a:r>
              <a:rPr lang="ko-KR" altLang="en-US" dirty="0"/>
              <a:t>현황을 살펴보았습니다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생성하기에 앞서</a:t>
            </a:r>
            <a:r>
              <a:rPr lang="en-US" altLang="ko-KR" dirty="0"/>
              <a:t>, </a:t>
            </a:r>
            <a:r>
              <a:rPr lang="ko-KR" altLang="en-US" dirty="0"/>
              <a:t>판매량과 할인가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정상가</a:t>
            </a:r>
            <a:r>
              <a:rPr lang="ko-KR" altLang="en-US" dirty="0"/>
              <a:t> 사이의 관계를 알아보기 위해 </a:t>
            </a:r>
            <a:r>
              <a:rPr lang="en-US" altLang="ko-KR" dirty="0" err="1"/>
              <a:t>kmeans</a:t>
            </a:r>
            <a:r>
              <a:rPr lang="ko-KR" altLang="en-US" dirty="0"/>
              <a:t>를 통한 클러스터링을 실시하였습니다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판매량 예측을 위해 다양한 모델을 통해 성능을 확인하였고요</a:t>
            </a:r>
            <a:r>
              <a:rPr lang="en-US" altLang="ko-KR" dirty="0"/>
              <a:t>, </a:t>
            </a:r>
            <a:r>
              <a:rPr lang="ko-KR" altLang="en-US" dirty="0"/>
              <a:t>성능 최적화를 위해 </a:t>
            </a:r>
            <a:r>
              <a:rPr lang="ko-KR" altLang="en-US" dirty="0" err="1"/>
              <a:t>그리드서치</a:t>
            </a:r>
            <a:r>
              <a:rPr lang="en-US" altLang="ko-KR" dirty="0"/>
              <a:t>cv</a:t>
            </a:r>
            <a:r>
              <a:rPr lang="ko-KR" altLang="en-US" dirty="0"/>
              <a:t>를 </a:t>
            </a:r>
            <a:r>
              <a:rPr lang="ko-KR" altLang="en-US" dirty="0" err="1"/>
              <a:t>적용하였습니ㅏㄷ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9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및 </a:t>
            </a:r>
            <a:r>
              <a:rPr lang="ko-KR" altLang="en-US" dirty="0" err="1"/>
              <a:t>중복값</a:t>
            </a:r>
            <a:r>
              <a:rPr lang="ko-KR" altLang="en-US" dirty="0"/>
              <a:t> 제거입니다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판매자의 </a:t>
            </a:r>
            <a:r>
              <a:rPr lang="ko-KR" altLang="en-US" dirty="0" err="1"/>
              <a:t>프로피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5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3CD5B-42E8-D91C-B4DC-0C0A16D9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F6CDA-78AE-61F5-08B3-3F8CE052D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5F7CA-7749-C010-BFA2-F95CEC6E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C325-51D9-ABBE-8B92-5E8804D1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B625-566B-5D6A-2C8C-62B134BA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C1941-5832-EDFD-5D46-22892CC0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B02A8-B3DA-96DB-9A27-F5510DEA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9CBA1-6E4B-D117-746D-39F58EB3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0C3E3-B1BA-AB73-5D9E-6E70BD35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38AE3-67EF-992E-5FC4-8A770F0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6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F3A79-F5AF-49BB-0ACE-3BE764ADC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F0BC2-8EDE-B542-653D-A4394CA8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26433-6F81-C543-5504-A5A647FD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0FEF-90F0-6C92-3697-B6BC5C1C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7E9AF-3AF9-59A4-B8A7-F96AB04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C2C7A-7D04-DF01-93EC-2CE97926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5F949-C5AF-4A7D-9C89-665A4A08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75E71-70DF-AB55-D5EA-6EBF270D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936BC-6806-07EB-ED8F-B696066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84D1-5840-00B4-7B21-C68674C3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7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C5B2C-D7F2-C54E-9031-6F1FE4F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34D16-3241-5A20-43B6-0279F65B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AC1B4-655A-3AED-AA05-DE64606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C12CF-4573-08A0-3A3D-426FE6A6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D98F7-00A7-152D-06D3-FC4298A2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7D506-044A-1866-7DC3-8E4750C2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9B50A-C2E8-DE37-AFF7-1B5640A7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5895-AE69-FAC2-4BA4-4F0AEE72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75410-46BB-7825-3348-DC15CD46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3782B-C164-6D7E-9998-A5A2A90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E4676-EBD6-3CF8-ED78-D358682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CEA5-CF35-9A66-69B5-D206794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5B93-A5B5-C993-7CBC-F803CF81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A90E0-5D3C-ECC2-6C67-BCE1C000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1FCE7-1D17-C245-47CE-33D1EA716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0FCA6-A002-70C2-B31C-D38192A43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55499-8FA5-A5DB-FEE4-18E2F60D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292468-10C1-FA38-3978-5B5AEA8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095B9-BFEF-8CC8-822F-9FC4CE89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346E-9689-DB89-963B-CCB6CCC1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FA70D-3ADE-132C-3FA8-A0DEBAF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2B337A-BA21-3701-F725-5F2EA48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46E898-3E2E-94E4-16FF-1FE8752C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1AF31-DE21-D886-E8CE-187D3C88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E03971-89E5-B049-7E89-1BE5D326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0F13E-B359-7E4F-DEE6-D65776B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3C62-0861-8B4F-AFDA-F9A3FFC9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FDC7A-9C74-B0AE-6CE5-F1AD43DB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B0F85-FAE7-834F-DF54-682F6752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7E79C-4993-C1A8-1364-7F413115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3FCDF-47AE-8901-EE0C-E1893793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64EC9-868A-9DF1-7C4F-F17C5736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8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1BBC6-875A-38A1-3C04-90058A7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966E6-3F98-2E72-E52A-756D91C80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07FAC-0FAB-EF9F-C0D7-7260119F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AACE6-8FD9-5F5D-DCBF-3D5BE8F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8E9FD-7FE6-BA50-CC3F-695AC20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39409-6749-6021-E73D-D47B473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3B7AC-7CC8-8F9F-4598-AA3C8D8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8CCAC-0B23-549B-F65C-DA8E0787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9196A-67BE-D105-5C83-D11DCC03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2141-2621-414C-80AC-ECF8A62BD1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9883F-ED04-A0CA-3D82-15F4C356B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B11B9-9284-0DAB-9668-7D2B2EEEC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C6D9-464A-1F53-0BED-C56BDCF0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84F47-DE26-F4F6-8381-B125CFAD8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E-Commerce </a:t>
            </a:r>
            <a:r>
              <a:rPr lang="ko-KR" altLang="en-US" dirty="0"/>
              <a:t>여름 의류 매출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2D052-6A48-1FA3-14C9-FE90A3BF3492}"/>
              </a:ext>
            </a:extLst>
          </p:cNvPr>
          <p:cNvSpPr txBox="1"/>
          <p:nvPr/>
        </p:nvSpPr>
        <p:spPr>
          <a:xfrm>
            <a:off x="10821125" y="5883563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AIB 16</a:t>
            </a:r>
          </a:p>
          <a:p>
            <a:pPr algn="r"/>
            <a:r>
              <a:rPr lang="ko-KR" altLang="en-US" sz="2400" b="1" dirty="0"/>
              <a:t>이 빈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A45844-746D-7071-736C-87656388CD3F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91A6A-4890-9663-6496-D921B6C01E85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F14ED4-7222-219D-7418-072249F18FB0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코드스테이츠 Full IM 27기를 마치며... 🚀">
            <a:extLst>
              <a:ext uri="{FF2B5EF4-FFF2-40B4-BE49-F238E27FC236}">
                <a16:creationId xmlns:a16="http://schemas.microsoft.com/office/drawing/2014/main" id="{C3D83FAD-D58B-C5A4-BCB8-4940C1CA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163"/>
            <a:ext cx="3990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EDA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85F678-F893-F6EF-850F-1FB9BC4E7450}"/>
              </a:ext>
            </a:extLst>
          </p:cNvPr>
          <p:cNvSpPr txBox="1"/>
          <p:nvPr/>
        </p:nvSpPr>
        <p:spPr>
          <a:xfrm>
            <a:off x="27728" y="1121852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인기상품 정의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B8B738-55A3-9E42-7AF9-F6ED35E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1581624"/>
            <a:ext cx="7706791" cy="27859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CCADBE-8B51-6150-440B-43B12405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50" y="1986680"/>
            <a:ext cx="3762375" cy="2505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B0E9D-5997-2DAB-51C5-6B2C0BCE0FF7}"/>
              </a:ext>
            </a:extLst>
          </p:cNvPr>
          <p:cNvSpPr txBox="1"/>
          <p:nvPr/>
        </p:nvSpPr>
        <p:spPr>
          <a:xfrm>
            <a:off x="543465" y="4491755"/>
            <a:ext cx="10929667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좌측 그래프의 경우 판매량과 가격이다</a:t>
            </a:r>
            <a:r>
              <a:rPr lang="en-US" altLang="ko-KR" dirty="0"/>
              <a:t>. </a:t>
            </a:r>
            <a:r>
              <a:rPr lang="ko-KR" altLang="en-US" dirty="0"/>
              <a:t>판매량이 </a:t>
            </a:r>
            <a:r>
              <a:rPr lang="en-US" altLang="ko-KR" dirty="0"/>
              <a:t>1000</a:t>
            </a:r>
            <a:r>
              <a:rPr lang="ko-KR" altLang="en-US" dirty="0"/>
              <a:t>개가 넘은 상품들이 존재함을 알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인기상품의 정의를 판매량이 </a:t>
            </a:r>
            <a:r>
              <a:rPr lang="en-US" altLang="ko-KR" dirty="0"/>
              <a:t>1000</a:t>
            </a:r>
            <a:r>
              <a:rPr lang="ko-KR" altLang="en-US" dirty="0"/>
              <a:t>개 이상인 것으로 하였을 때</a:t>
            </a:r>
            <a:r>
              <a:rPr lang="en-US" altLang="ko-KR" dirty="0"/>
              <a:t>, </a:t>
            </a:r>
            <a:r>
              <a:rPr lang="ko-KR" altLang="en-US" dirty="0"/>
              <a:t>우측 그래프의 형태로 나타남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인기상품과 일반상품의 분포를 보아 </a:t>
            </a:r>
            <a:r>
              <a:rPr lang="en-US" altLang="ko-KR" dirty="0"/>
              <a:t>1000</a:t>
            </a:r>
            <a:r>
              <a:rPr lang="ko-KR" altLang="en-US" dirty="0"/>
              <a:t>개는 적절한 기준임</a:t>
            </a:r>
          </a:p>
        </p:txBody>
      </p:sp>
    </p:spTree>
    <p:extLst>
      <p:ext uri="{BB962C8B-B14F-4D97-AF65-F5344CB8AC3E}">
        <p14:creationId xmlns:p14="http://schemas.microsoft.com/office/powerpoint/2010/main" val="412323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EDA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9B7039-6FF5-C247-CEF3-8B19040AA011}"/>
              </a:ext>
            </a:extLst>
          </p:cNvPr>
          <p:cNvSpPr txBox="1"/>
          <p:nvPr/>
        </p:nvSpPr>
        <p:spPr>
          <a:xfrm>
            <a:off x="27728" y="1121852"/>
            <a:ext cx="322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클러스터 별 특징 확인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A3467B-3979-6E0F-C8D6-D3B00FD0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" y="2125339"/>
            <a:ext cx="6451929" cy="4221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70CC5B-FB45-6470-6F0E-2DBAAA65480C}"/>
              </a:ext>
            </a:extLst>
          </p:cNvPr>
          <p:cNvSpPr txBox="1"/>
          <p:nvPr/>
        </p:nvSpPr>
        <p:spPr>
          <a:xfrm>
            <a:off x="6625088" y="1765499"/>
            <a:ext cx="502057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가격과 배송비의 상관성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판매량과 평점 매긴 횟수 </a:t>
            </a:r>
            <a:br>
              <a:rPr lang="en-US" altLang="ko-KR" dirty="0"/>
            </a:br>
            <a:r>
              <a:rPr lang="ko-KR" altLang="en-US" dirty="0"/>
              <a:t>등 분석을 하기전에 이미 알 수 있는 내용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새로운 인사이트를 도출하지 못하였음</a:t>
            </a:r>
          </a:p>
        </p:txBody>
      </p:sp>
    </p:spTree>
    <p:extLst>
      <p:ext uri="{BB962C8B-B14F-4D97-AF65-F5344CB8AC3E}">
        <p14:creationId xmlns:p14="http://schemas.microsoft.com/office/powerpoint/2010/main" val="164867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3554738" y="1859746"/>
            <a:ext cx="5353591" cy="296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ko-KR" altLang="en-US" sz="10000" b="1" dirty="0"/>
              <a:t>모델링</a:t>
            </a:r>
            <a:endParaRPr lang="en-US" altLang="ko-KR" sz="10000" b="1" dirty="0"/>
          </a:p>
        </p:txBody>
      </p:sp>
    </p:spTree>
    <p:extLst>
      <p:ext uri="{BB962C8B-B14F-4D97-AF65-F5344CB8AC3E}">
        <p14:creationId xmlns:p14="http://schemas.microsoft.com/office/powerpoint/2010/main" val="132124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8609EF-AC1D-93D6-D43F-6D03DD88B780}"/>
              </a:ext>
            </a:extLst>
          </p:cNvPr>
          <p:cNvSpPr txBox="1"/>
          <p:nvPr/>
        </p:nvSpPr>
        <p:spPr>
          <a:xfrm>
            <a:off x="0" y="1233417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각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모델 별 성능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6DE9C5-EDDA-2443-51F7-745C1573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348"/>
            <a:ext cx="12192000" cy="2019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A146F-1B32-67DC-C65E-633FE6F182DE}"/>
              </a:ext>
            </a:extLst>
          </p:cNvPr>
          <p:cNvSpPr txBox="1"/>
          <p:nvPr/>
        </p:nvSpPr>
        <p:spPr>
          <a:xfrm>
            <a:off x="554398" y="4241281"/>
            <a:ext cx="829630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파라미터 튜닝을 거치지 않고 최대한 많은 모델들의 성능을 검증한 자료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Baseline</a:t>
            </a:r>
            <a:r>
              <a:rPr lang="ko-KR" altLang="en-US" dirty="0"/>
              <a:t>보다 낮은 모델도 있으므로 튜닝이 필요함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3897C4-0383-EFA7-5F7A-34C931E31E81}"/>
              </a:ext>
            </a:extLst>
          </p:cNvPr>
          <p:cNvSpPr/>
          <p:nvPr/>
        </p:nvSpPr>
        <p:spPr>
          <a:xfrm>
            <a:off x="0" y="3602541"/>
            <a:ext cx="12192000" cy="210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5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8609EF-AC1D-93D6-D43F-6D03DD88B780}"/>
              </a:ext>
            </a:extLst>
          </p:cNvPr>
          <p:cNvSpPr txBox="1"/>
          <p:nvPr/>
        </p:nvSpPr>
        <p:spPr>
          <a:xfrm>
            <a:off x="172528" y="123859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모델 성능 최적화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082C5-4983-7979-21B2-4A4B9313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1766653"/>
            <a:ext cx="10136038" cy="1810517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2877B0B-81AB-4208-5D2C-AFC3C6FFB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93798"/>
              </p:ext>
            </p:extLst>
          </p:nvPr>
        </p:nvGraphicFramePr>
        <p:xfrm>
          <a:off x="552089" y="3705119"/>
          <a:ext cx="43400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68">
                  <a:extLst>
                    <a:ext uri="{9D8B030D-6E8A-4147-A177-3AD203B41FA5}">
                      <a16:colId xmlns:a16="http://schemas.microsoft.com/office/drawing/2014/main" val="950418642"/>
                    </a:ext>
                  </a:extLst>
                </a:gridCol>
                <a:gridCol w="2691107">
                  <a:extLst>
                    <a:ext uri="{9D8B030D-6E8A-4147-A177-3AD203B41FA5}">
                      <a16:colId xmlns:a16="http://schemas.microsoft.com/office/drawing/2014/main" val="119444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Learning_rate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1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Deviance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9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n_estimators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331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3B0FFA6-DEA1-25F9-00A3-B79B2850A03E}"/>
              </a:ext>
            </a:extLst>
          </p:cNvPr>
          <p:cNvSpPr txBox="1"/>
          <p:nvPr/>
        </p:nvSpPr>
        <p:spPr>
          <a:xfrm>
            <a:off x="252474" y="5188479"/>
            <a:ext cx="976279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Grid Search CV</a:t>
            </a:r>
            <a:r>
              <a:rPr lang="ko-KR" altLang="en-US" dirty="0"/>
              <a:t>를 통해 최적의 파라미터를 선정하여 모델의 성능을 최대한 높임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783AA-78D3-01C0-1C2E-21F6442AD5B9}"/>
              </a:ext>
            </a:extLst>
          </p:cNvPr>
          <p:cNvSpPr/>
          <p:nvPr/>
        </p:nvSpPr>
        <p:spPr>
          <a:xfrm>
            <a:off x="448574" y="1937642"/>
            <a:ext cx="10136038" cy="165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9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4495401" y="1464091"/>
            <a:ext cx="4376038" cy="296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ko-KR" altLang="en-US" sz="10000" b="1" dirty="0"/>
              <a:t>결 론</a:t>
            </a:r>
            <a:endParaRPr lang="en-US" altLang="ko-KR" sz="10000" b="1" dirty="0"/>
          </a:p>
        </p:txBody>
      </p:sp>
    </p:spTree>
    <p:extLst>
      <p:ext uri="{BB962C8B-B14F-4D97-AF65-F5344CB8AC3E}">
        <p14:creationId xmlns:p14="http://schemas.microsoft.com/office/powerpoint/2010/main" val="175211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Conclusion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09A68D6-8DB2-D2FE-BCBE-CE316C0E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314"/>
            <a:ext cx="6435306" cy="5229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4222F-DD4A-7234-E4D6-248C77B48B10}"/>
              </a:ext>
            </a:extLst>
          </p:cNvPr>
          <p:cNvSpPr txBox="1"/>
          <p:nvPr/>
        </p:nvSpPr>
        <p:spPr>
          <a:xfrm>
            <a:off x="7084595" y="1547672"/>
            <a:ext cx="5038394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인기가 없는 상품의 경우 </a:t>
            </a:r>
            <a:r>
              <a:rPr lang="ko-KR" altLang="en-US" sz="1600" dirty="0" err="1"/>
              <a:t>정상가</a:t>
            </a:r>
            <a:r>
              <a:rPr lang="en-US" altLang="ko-KR" sz="1600" dirty="0"/>
              <a:t>(Retail Price)</a:t>
            </a:r>
            <a:r>
              <a:rPr lang="ko-KR" altLang="en-US" sz="1600" dirty="0"/>
              <a:t>보다 할인가</a:t>
            </a:r>
            <a:r>
              <a:rPr lang="en-US" altLang="ko-KR" sz="1600" dirty="0"/>
              <a:t>(Price)</a:t>
            </a:r>
            <a:r>
              <a:rPr lang="ko-KR" altLang="en-US" sz="1600" dirty="0"/>
              <a:t>로 판매하고</a:t>
            </a:r>
            <a:r>
              <a:rPr lang="en-US" altLang="ko-KR" sz="1600" dirty="0"/>
              <a:t>, </a:t>
            </a:r>
            <a:r>
              <a:rPr lang="ko-KR" altLang="en-US" sz="1600" dirty="0"/>
              <a:t>판매 또한 잘 이뤄지지 않아 장기적으로 많은 손해를 끼치고 있음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판매량과 가장 직접적으로 확인할 수 있는 </a:t>
            </a:r>
            <a:r>
              <a:rPr lang="en-US" altLang="ko-KR" sz="1600" dirty="0"/>
              <a:t>feature</a:t>
            </a:r>
            <a:r>
              <a:rPr lang="ko-KR" altLang="en-US" sz="1600" dirty="0"/>
              <a:t>가 </a:t>
            </a:r>
            <a:r>
              <a:rPr lang="en-US" altLang="ko-KR" sz="1600" dirty="0"/>
              <a:t>“-rating”</a:t>
            </a:r>
            <a:r>
              <a:rPr lang="ko-KR" altLang="en-US" sz="1600" dirty="0"/>
              <a:t>이므로 더 큰 손해를 보기 전에 상품 교체 등의 대비가 필요함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현재 데이터가 부족한</a:t>
            </a:r>
            <a:r>
              <a:rPr lang="en-US" altLang="ko-KR" sz="1600" dirty="0"/>
              <a:t>(1460rows) </a:t>
            </a:r>
            <a:r>
              <a:rPr lang="ko-KR" altLang="en-US" sz="1600" dirty="0"/>
              <a:t>상황으로 모델의 성능이 낮지만</a:t>
            </a:r>
            <a:r>
              <a:rPr lang="en-US" altLang="ko-KR" sz="1600" dirty="0"/>
              <a:t>, </a:t>
            </a:r>
            <a:r>
              <a:rPr lang="ko-KR" altLang="en-US" sz="1600" dirty="0"/>
              <a:t>더 많은 데이터를 지속적으로 수집한다면 판매량 예측을 더욱 기대할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321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Index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A57BE-7B5C-F1D7-7453-10B9B8BD3995}"/>
              </a:ext>
            </a:extLst>
          </p:cNvPr>
          <p:cNvSpPr txBox="1"/>
          <p:nvPr/>
        </p:nvSpPr>
        <p:spPr>
          <a:xfrm>
            <a:off x="138546" y="1209963"/>
            <a:ext cx="6968574" cy="4336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/>
              <a:t>데이터 소개와 분석 프로세스 수립</a:t>
            </a:r>
            <a:endParaRPr lang="en-US" altLang="ko-KR" sz="3200" b="1" dirty="0"/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/>
              <a:t>EDA</a:t>
            </a:r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/>
              <a:t>모델링</a:t>
            </a:r>
            <a:endParaRPr lang="en-US" altLang="ko-KR" sz="3200" b="1" dirty="0"/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276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2291546" y="1033507"/>
            <a:ext cx="10048140" cy="389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ko-KR" altLang="en-US" sz="6000" b="1" dirty="0"/>
              <a:t>데이터 소개와</a:t>
            </a:r>
            <a:endParaRPr lang="en-US" altLang="ko-KR" sz="6000" b="1" dirty="0"/>
          </a:p>
          <a:p>
            <a:pPr>
              <a:lnSpc>
                <a:spcPct val="225000"/>
              </a:lnSpc>
            </a:pPr>
            <a:r>
              <a:rPr lang="ko-KR" altLang="en-US" sz="6000" b="1" dirty="0"/>
              <a:t>분석 프로세스 수립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4944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b="1" dirty="0"/>
                <a:t>데이터 소개와 분석 프로세스 수립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9EBD47-29D4-2A61-E966-77B1F9B85FB0}"/>
              </a:ext>
            </a:extLst>
          </p:cNvPr>
          <p:cNvSpPr txBox="1"/>
          <p:nvPr/>
        </p:nvSpPr>
        <p:spPr>
          <a:xfrm>
            <a:off x="258618" y="127461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Data</a:t>
            </a:r>
            <a:r>
              <a:rPr lang="ko-KR" altLang="en-US" sz="2800" b="1" dirty="0"/>
              <a:t>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170CD-2D10-1938-5A6C-1CBC88CB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04" y="1274618"/>
            <a:ext cx="8264970" cy="55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b="1" dirty="0"/>
                <a:t>데이터 소개와 분석 프로세스 수립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03EE67-78A4-DACB-15D2-9B9DFD821A56}"/>
              </a:ext>
            </a:extLst>
          </p:cNvPr>
          <p:cNvSpPr txBox="1"/>
          <p:nvPr/>
        </p:nvSpPr>
        <p:spPr>
          <a:xfrm>
            <a:off x="27728" y="1121852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분석 프로세스 수립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46CEC0-9EE2-1A67-1D10-5016D9744E01}"/>
              </a:ext>
            </a:extLst>
          </p:cNvPr>
          <p:cNvSpPr/>
          <p:nvPr/>
        </p:nvSpPr>
        <p:spPr>
          <a:xfrm>
            <a:off x="646544" y="2798618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/>
              <a:t>수집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71B8E6-807D-649B-2912-BF59ADA87A58}"/>
              </a:ext>
            </a:extLst>
          </p:cNvPr>
          <p:cNvSpPr/>
          <p:nvPr/>
        </p:nvSpPr>
        <p:spPr>
          <a:xfrm>
            <a:off x="2628348" y="2798618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FF456-9FFF-6D28-E2F5-4AF5FFDD6E0B}"/>
              </a:ext>
            </a:extLst>
          </p:cNvPr>
          <p:cNvSpPr/>
          <p:nvPr/>
        </p:nvSpPr>
        <p:spPr>
          <a:xfrm>
            <a:off x="5319122" y="2774311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/>
              <a:t>정제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C9E9D-B47D-C0D7-2ED1-D97596BBC9B1}"/>
              </a:ext>
            </a:extLst>
          </p:cNvPr>
          <p:cNvSpPr/>
          <p:nvPr/>
        </p:nvSpPr>
        <p:spPr>
          <a:xfrm>
            <a:off x="6851676" y="1656711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B8169C-990B-75BE-6D00-DD02FBDC8676}"/>
              </a:ext>
            </a:extLst>
          </p:cNvPr>
          <p:cNvSpPr/>
          <p:nvPr/>
        </p:nvSpPr>
        <p:spPr>
          <a:xfrm>
            <a:off x="7006988" y="3891911"/>
            <a:ext cx="1130250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043249-6F1C-C9D1-E6CA-D0156459F96E}"/>
              </a:ext>
            </a:extLst>
          </p:cNvPr>
          <p:cNvSpPr/>
          <p:nvPr/>
        </p:nvSpPr>
        <p:spPr>
          <a:xfrm>
            <a:off x="8905060" y="3891911"/>
            <a:ext cx="1130250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</a:t>
            </a:r>
            <a:endParaRPr lang="en-US" altLang="ko-KR" dirty="0"/>
          </a:p>
          <a:p>
            <a:pPr algn="ctr"/>
            <a:r>
              <a:rPr lang="ko-KR" altLang="en-US" dirty="0"/>
              <a:t>평가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B56E6A-4C71-8DB6-C0D3-93C2D7D841EB}"/>
              </a:ext>
            </a:extLst>
          </p:cNvPr>
          <p:cNvSpPr/>
          <p:nvPr/>
        </p:nvSpPr>
        <p:spPr>
          <a:xfrm>
            <a:off x="10720005" y="3891911"/>
            <a:ext cx="1130250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 </a:t>
            </a:r>
            <a:endParaRPr lang="en-US" altLang="ko-KR" dirty="0"/>
          </a:p>
          <a:p>
            <a:pPr algn="ctr"/>
            <a:r>
              <a:rPr lang="ko-KR" altLang="en-US" dirty="0"/>
              <a:t>결정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551FC4-E41B-AC0B-0940-7C9676017D90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087417" y="3357418"/>
            <a:ext cx="540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F34463-6230-C1BD-DAE6-42AA1CC95E2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069221" y="3333111"/>
            <a:ext cx="1249901" cy="24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07C949-E519-94AC-3763-AB9AFBC4000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572113" y="2774311"/>
            <a:ext cx="0" cy="1117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2C9AC4-2612-AA73-DDE1-115CB133AA5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035310" y="4369893"/>
            <a:ext cx="68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5E8AD1-0EBA-AB45-1A3B-353EDE15EF55}"/>
              </a:ext>
            </a:extLst>
          </p:cNvPr>
          <p:cNvCxnSpPr>
            <a:cxnSpLocks/>
          </p:cNvCxnSpPr>
          <p:nvPr/>
        </p:nvCxnSpPr>
        <p:spPr>
          <a:xfrm>
            <a:off x="2357882" y="3429000"/>
            <a:ext cx="0" cy="1763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9F6843-4EBA-3481-D553-F2D4D442B38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137238" y="4369893"/>
            <a:ext cx="767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D5D97C1-5A0E-7C5E-8E3B-EC910883DFAD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5400000" flipH="1" flipV="1">
            <a:off x="6166217" y="2088853"/>
            <a:ext cx="558800" cy="8121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62D90FA-C4DC-15F8-6D74-69A4511814CA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3348786" y="2215510"/>
            <a:ext cx="3502891" cy="5831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C44FDBF-4E60-7004-867A-2F2A890D438A}"/>
              </a:ext>
            </a:extLst>
          </p:cNvPr>
          <p:cNvSpPr txBox="1"/>
          <p:nvPr/>
        </p:nvSpPr>
        <p:spPr>
          <a:xfrm>
            <a:off x="1199193" y="5348009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/>
              <a:t>분석 목표</a:t>
            </a:r>
            <a:br>
              <a:rPr lang="en-US" altLang="ko-KR" sz="1600" b="1" dirty="0"/>
            </a:br>
            <a:r>
              <a:rPr lang="en-US" altLang="ko-KR" sz="2000" b="1" dirty="0"/>
              <a:t>“</a:t>
            </a:r>
            <a:r>
              <a:rPr lang="ko-KR" altLang="en-US" sz="2000" b="1" dirty="0"/>
              <a:t>여름 의류 매출 예측하기</a:t>
            </a:r>
            <a:r>
              <a:rPr lang="en-US" altLang="ko-KR" sz="2000" b="1" dirty="0"/>
              <a:t>＂</a:t>
            </a:r>
            <a:endParaRPr lang="ko-KR" altLang="en-US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BEA92B-C412-C127-E012-80B42E19C7F0}"/>
              </a:ext>
            </a:extLst>
          </p:cNvPr>
          <p:cNvSpPr txBox="1"/>
          <p:nvPr/>
        </p:nvSpPr>
        <p:spPr>
          <a:xfrm>
            <a:off x="2604876" y="4119547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 err="1"/>
              <a:t>통계값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 err="1"/>
              <a:t>결측값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 err="1"/>
              <a:t>중복값</a:t>
            </a:r>
            <a:endParaRPr lang="ko-KR" altLang="en-US" sz="1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3F6576-1414-205D-1BE0-F3046080D8DF}"/>
              </a:ext>
            </a:extLst>
          </p:cNvPr>
          <p:cNvSpPr txBox="1"/>
          <p:nvPr/>
        </p:nvSpPr>
        <p:spPr>
          <a:xfrm>
            <a:off x="221004" y="4216615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/>
              <a:t>여름 의류 </a:t>
            </a:r>
            <a:br>
              <a:rPr lang="en-US" altLang="ko-KR" sz="1600" b="1" dirty="0"/>
            </a:br>
            <a:r>
              <a:rPr lang="ko-KR" altLang="en-US" sz="1600" b="1" dirty="0"/>
              <a:t>매출 데이터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의류 카테고리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9B5E2B-8352-3756-835F-5CAC901552FC}"/>
              </a:ext>
            </a:extLst>
          </p:cNvPr>
          <p:cNvSpPr txBox="1"/>
          <p:nvPr/>
        </p:nvSpPr>
        <p:spPr>
          <a:xfrm>
            <a:off x="3663106" y="1181184"/>
            <a:ext cx="3027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/>
              <a:t>판매 현황 및 인기상품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단위 판매량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데이터 </a:t>
            </a:r>
            <a:r>
              <a:rPr lang="ko-KR" altLang="en-US" sz="1600" b="1" dirty="0" err="1"/>
              <a:t>타입별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feature </a:t>
            </a:r>
            <a:r>
              <a:rPr lang="ko-KR" altLang="en-US" sz="1600" b="1" dirty="0"/>
              <a:t>현황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CCA9F6-8230-BFF9-66A8-9728E98419FF}"/>
              </a:ext>
            </a:extLst>
          </p:cNvPr>
          <p:cNvSpPr txBox="1"/>
          <p:nvPr/>
        </p:nvSpPr>
        <p:spPr>
          <a:xfrm>
            <a:off x="6229258" y="5066214"/>
            <a:ext cx="25364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b="1" dirty="0"/>
              <a:t>K-means </a:t>
            </a:r>
            <a:r>
              <a:rPr lang="ko-KR" altLang="en-US" sz="1600" b="1" dirty="0"/>
              <a:t>클러스터링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다양한 </a:t>
            </a:r>
            <a:r>
              <a:rPr lang="en-US" altLang="ko-KR" sz="1600" b="1" dirty="0"/>
              <a:t>Classifier </a:t>
            </a:r>
            <a:r>
              <a:rPr lang="ko-KR" altLang="en-US" sz="1600" b="1" dirty="0"/>
              <a:t>적용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Voting Classifier </a:t>
            </a:r>
            <a:r>
              <a:rPr lang="ko-KR" altLang="en-US" sz="1600" b="1" dirty="0"/>
              <a:t>적용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 err="1"/>
              <a:t>GridSearchCV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3261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3979669" y="787322"/>
            <a:ext cx="5357762" cy="4061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en-US" altLang="ko-KR" sz="13800" b="1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1383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EDA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4973D3-4E1C-B279-C48E-0A2FA8A5059C}"/>
              </a:ext>
            </a:extLst>
          </p:cNvPr>
          <p:cNvSpPr txBox="1"/>
          <p:nvPr/>
        </p:nvSpPr>
        <p:spPr>
          <a:xfrm>
            <a:off x="27728" y="1121852"/>
            <a:ext cx="322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결측치</a:t>
            </a:r>
            <a:r>
              <a:rPr lang="ko-KR" altLang="en-US" sz="2000" b="1" dirty="0"/>
              <a:t> 및 </a:t>
            </a:r>
            <a:r>
              <a:rPr lang="ko-KR" altLang="en-US" sz="2000" b="1" dirty="0" err="1"/>
              <a:t>중복값</a:t>
            </a:r>
            <a:r>
              <a:rPr lang="ko-KR" altLang="en-US" sz="2000" b="1" dirty="0"/>
              <a:t> 제거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6D84F-2798-3ADA-E58C-390A07E55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28" y="1222247"/>
            <a:ext cx="4481318" cy="2818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48CDF8-C1B9-DE8B-769F-AE14B700E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43" y="4226367"/>
            <a:ext cx="9863959" cy="1592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C8309E-2C43-718F-EE0C-9CBC37A25A12}"/>
              </a:ext>
            </a:extLst>
          </p:cNvPr>
          <p:cNvSpPr txBox="1"/>
          <p:nvPr/>
        </p:nvSpPr>
        <p:spPr>
          <a:xfrm>
            <a:off x="141701" y="1671669"/>
            <a:ext cx="6332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판매자의 프로필 사진과 할인 </a:t>
            </a:r>
            <a:r>
              <a:rPr lang="ko-KR" altLang="en-US" dirty="0" err="1"/>
              <a:t>메세지</a:t>
            </a:r>
            <a:r>
              <a:rPr lang="en-US" altLang="ko-KR" dirty="0"/>
              <a:t>(</a:t>
            </a:r>
            <a:r>
              <a:rPr lang="ko-KR" altLang="en-US" dirty="0"/>
              <a:t>오늘만 특가</a:t>
            </a:r>
            <a:r>
              <a:rPr lang="en-US" altLang="ko-KR" dirty="0"/>
              <a:t>!) </a:t>
            </a:r>
            <a:r>
              <a:rPr lang="ko-KR" altLang="en-US" dirty="0"/>
              <a:t>등의 </a:t>
            </a:r>
            <a:br>
              <a:rPr lang="en-US" altLang="ko-KR" dirty="0"/>
            </a:br>
            <a:r>
              <a:rPr lang="ko-KR" altLang="en-US" dirty="0" err="1"/>
              <a:t>결측치가</a:t>
            </a:r>
            <a:r>
              <a:rPr lang="ko-KR" altLang="en-US" dirty="0"/>
              <a:t> 많은 것으로 나타남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중복값</a:t>
            </a:r>
            <a:r>
              <a:rPr lang="ko-KR" altLang="en-US" dirty="0"/>
              <a:t> </a:t>
            </a:r>
            <a:r>
              <a:rPr lang="en-US" altLang="ko-KR" dirty="0"/>
              <a:t>34</a:t>
            </a:r>
            <a:r>
              <a:rPr lang="ko-KR" altLang="en-US" dirty="0"/>
              <a:t>개를 제거해줌</a:t>
            </a:r>
          </a:p>
        </p:txBody>
      </p:sp>
    </p:spTree>
    <p:extLst>
      <p:ext uri="{BB962C8B-B14F-4D97-AF65-F5344CB8AC3E}">
        <p14:creationId xmlns:p14="http://schemas.microsoft.com/office/powerpoint/2010/main" val="8345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EDA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BB77A9-3F63-1DC9-06F8-D4946EB337B7}"/>
              </a:ext>
            </a:extLst>
          </p:cNvPr>
          <p:cNvSpPr txBox="1"/>
          <p:nvPr/>
        </p:nvSpPr>
        <p:spPr>
          <a:xfrm>
            <a:off x="27728" y="1121852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판매량 분포 확인 및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766DDD-AFE4-6C53-95C0-1B12BA35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7" y="1708030"/>
            <a:ext cx="3364061" cy="472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40531-3D93-E1EF-2A6D-CC3903926F90}"/>
              </a:ext>
            </a:extLst>
          </p:cNvPr>
          <p:cNvSpPr txBox="1"/>
          <p:nvPr/>
        </p:nvSpPr>
        <p:spPr>
          <a:xfrm>
            <a:off x="3959525" y="1811546"/>
            <a:ext cx="7210628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판매량의 경우 </a:t>
            </a:r>
            <a:r>
              <a:rPr lang="en-US" altLang="ko-KR" dirty="0"/>
              <a:t>100</a:t>
            </a:r>
            <a:r>
              <a:rPr lang="ko-KR" altLang="en-US" dirty="0"/>
              <a:t>개 이하의 소량이 가장 많은 것을 알 수 있지만</a:t>
            </a:r>
            <a:br>
              <a:rPr lang="en-US" altLang="ko-KR" dirty="0"/>
            </a:br>
            <a:r>
              <a:rPr lang="en-US" altLang="ko-KR" dirty="0"/>
              <a:t> 1</a:t>
            </a:r>
            <a:r>
              <a:rPr lang="ko-KR" altLang="en-US" dirty="0"/>
              <a:t>만개 이하의 판매량도 많음을 알 수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단순 판매량으로는 어떤 인사이트를 확인하기 어려움</a:t>
            </a:r>
          </a:p>
        </p:txBody>
      </p:sp>
    </p:spTree>
    <p:extLst>
      <p:ext uri="{BB962C8B-B14F-4D97-AF65-F5344CB8AC3E}">
        <p14:creationId xmlns:p14="http://schemas.microsoft.com/office/powerpoint/2010/main" val="173846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EDA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BB77A9-3F63-1DC9-06F8-D4946EB337B7}"/>
              </a:ext>
            </a:extLst>
          </p:cNvPr>
          <p:cNvSpPr txBox="1"/>
          <p:nvPr/>
        </p:nvSpPr>
        <p:spPr>
          <a:xfrm>
            <a:off x="27728" y="1121852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판매량 분포 확인 및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9C108D-3C11-04D2-4AC5-014A60BF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" y="1772137"/>
            <a:ext cx="6066072" cy="3078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B67CE-C5E7-F155-C796-C7ABFBC7220A}"/>
              </a:ext>
            </a:extLst>
          </p:cNvPr>
          <p:cNvSpPr txBox="1"/>
          <p:nvPr/>
        </p:nvSpPr>
        <p:spPr>
          <a:xfrm>
            <a:off x="6625088" y="1765499"/>
            <a:ext cx="4313207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정상가인 </a:t>
            </a:r>
            <a:r>
              <a:rPr lang="en-US" altLang="ko-KR" dirty="0"/>
              <a:t>Retail price</a:t>
            </a:r>
            <a:r>
              <a:rPr lang="ko-KR" altLang="en-US" dirty="0"/>
              <a:t>의 경우는 다양한 분포를 띔을 알 수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할인가인 </a:t>
            </a:r>
            <a:r>
              <a:rPr lang="en-US" altLang="ko-KR" dirty="0"/>
              <a:t>Price</a:t>
            </a:r>
            <a:r>
              <a:rPr lang="ko-KR" altLang="en-US" dirty="0"/>
              <a:t>의 경우 비슷한 가격대에 모여 있는 것을 알 수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할인가와 판매량을 </a:t>
            </a:r>
            <a:r>
              <a:rPr lang="ko-KR" altLang="en-US" dirty="0" err="1"/>
              <a:t>클러스터링하여</a:t>
            </a:r>
            <a:r>
              <a:rPr lang="ko-KR" altLang="en-US" dirty="0"/>
              <a:t> 인사이트를 도출해볼만 하다</a:t>
            </a:r>
          </a:p>
        </p:txBody>
      </p:sp>
    </p:spTree>
    <p:extLst>
      <p:ext uri="{BB962C8B-B14F-4D97-AF65-F5344CB8AC3E}">
        <p14:creationId xmlns:p14="http://schemas.microsoft.com/office/powerpoint/2010/main" val="68658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591</Words>
  <Application>Microsoft Office PowerPoint</Application>
  <PresentationFormat>와이드스크린</PresentationFormat>
  <Paragraphs>99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Section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dc:creator>이빈</dc:creator>
  <cp:lastModifiedBy>이빈</cp:lastModifiedBy>
  <cp:revision>8</cp:revision>
  <dcterms:created xsi:type="dcterms:W3CDTF">2022-11-03T05:48:37Z</dcterms:created>
  <dcterms:modified xsi:type="dcterms:W3CDTF">2022-12-05T08:36:54Z</dcterms:modified>
</cp:coreProperties>
</file>