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4" r:id="rId9"/>
    <p:sldId id="262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EE2E"/>
    <a:srgbClr val="2ADBFE"/>
    <a:srgbClr val="5CE3FE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660B408-B3CF-4A94-85FC-2B1E0A45F4A2}" styleName="어두운 스타일 2 - 강조 1/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1308" y="-2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611E3B-553D-4519-BF7C-5726754584D5}" type="datetimeFigureOut">
              <a:rPr lang="ko-KR" altLang="en-US" smtClean="0"/>
              <a:t>2016-09-22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B47A2D-8DC2-41AE-ACB7-F7AACC9C324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B7B44-4FB3-4AA0-9235-A5AB57BD2E45}" type="datetimeFigureOut">
              <a:rPr lang="ko-KR" altLang="en-US" smtClean="0"/>
              <a:pPr/>
              <a:t>2016-09-22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D1AE5-F6A3-4969-96C9-66C1125AED6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B7B44-4FB3-4AA0-9235-A5AB57BD2E45}" type="datetimeFigureOut">
              <a:rPr lang="ko-KR" altLang="en-US" smtClean="0"/>
              <a:pPr/>
              <a:t>2016-09-22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D1AE5-F6A3-4969-96C9-66C1125AED6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B7B44-4FB3-4AA0-9235-A5AB57BD2E45}" type="datetimeFigureOut">
              <a:rPr lang="ko-KR" altLang="en-US" smtClean="0"/>
              <a:pPr/>
              <a:t>2016-09-22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D1AE5-F6A3-4969-96C9-66C1125AED6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B7B44-4FB3-4AA0-9235-A5AB57BD2E45}" type="datetimeFigureOut">
              <a:rPr lang="ko-KR" altLang="en-US" smtClean="0"/>
              <a:pPr/>
              <a:t>2016-09-22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D1AE5-F6A3-4969-96C9-66C1125AED6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B7B44-4FB3-4AA0-9235-A5AB57BD2E45}" type="datetimeFigureOut">
              <a:rPr lang="ko-KR" altLang="en-US" smtClean="0"/>
              <a:pPr/>
              <a:t>2016-09-22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D1AE5-F6A3-4969-96C9-66C1125AED6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B7B44-4FB3-4AA0-9235-A5AB57BD2E45}" type="datetimeFigureOut">
              <a:rPr lang="ko-KR" altLang="en-US" smtClean="0"/>
              <a:pPr/>
              <a:t>2016-09-22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D1AE5-F6A3-4969-96C9-66C1125AED6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B7B44-4FB3-4AA0-9235-A5AB57BD2E45}" type="datetimeFigureOut">
              <a:rPr lang="ko-KR" altLang="en-US" smtClean="0"/>
              <a:pPr/>
              <a:t>2016-09-22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D1AE5-F6A3-4969-96C9-66C1125AED6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B7B44-4FB3-4AA0-9235-A5AB57BD2E45}" type="datetimeFigureOut">
              <a:rPr lang="ko-KR" altLang="en-US" smtClean="0"/>
              <a:pPr/>
              <a:t>2016-09-22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D1AE5-F6A3-4969-96C9-66C1125AED6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B7B44-4FB3-4AA0-9235-A5AB57BD2E45}" type="datetimeFigureOut">
              <a:rPr lang="ko-KR" altLang="en-US" smtClean="0"/>
              <a:pPr/>
              <a:t>2016-09-22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D1AE5-F6A3-4969-96C9-66C1125AED6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B7B44-4FB3-4AA0-9235-A5AB57BD2E45}" type="datetimeFigureOut">
              <a:rPr lang="ko-KR" altLang="en-US" smtClean="0"/>
              <a:pPr/>
              <a:t>2016-09-22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D1AE5-F6A3-4969-96C9-66C1125AED6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B7B44-4FB3-4AA0-9235-A5AB57BD2E45}" type="datetimeFigureOut">
              <a:rPr lang="ko-KR" altLang="en-US" smtClean="0"/>
              <a:pPr/>
              <a:t>2016-09-22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D1AE5-F6A3-4969-96C9-66C1125AED6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0B7B44-4FB3-4AA0-9235-A5AB57BD2E45}" type="datetimeFigureOut">
              <a:rPr lang="ko-KR" altLang="en-US" smtClean="0"/>
              <a:pPr/>
              <a:t>2016-09-22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5D1AE5-F6A3-4969-96C9-66C1125AED6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rot="20850239">
            <a:off x="611395" y="1104097"/>
            <a:ext cx="4851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밑바닥 인생부터 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“</a:t>
            </a: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노가다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”</a:t>
            </a: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하나만으로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!</a:t>
            </a:r>
            <a:endParaRPr lang="ko-KR" altLang="en-US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7" name="대각선 방향의 모서리가 잘린 사각형 6"/>
          <p:cNvSpPr/>
          <p:nvPr/>
        </p:nvSpPr>
        <p:spPr>
          <a:xfrm>
            <a:off x="6715140" y="5214950"/>
            <a:ext cx="1714512" cy="1071570"/>
          </a:xfrm>
          <a:prstGeom prst="snip2Diag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572264" y="5357826"/>
            <a:ext cx="20002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2013180028</a:t>
            </a:r>
          </a:p>
          <a:p>
            <a:pPr algn="ctr"/>
            <a:r>
              <a:rPr lang="ko-KR" altLang="en-US" sz="2400" dirty="0" err="1" smtClean="0">
                <a:latin typeface="HY강B" pitchFamily="18" charset="-127"/>
                <a:ea typeface="HY강B" pitchFamily="18" charset="-127"/>
              </a:rPr>
              <a:t>이우상</a:t>
            </a:r>
            <a:endParaRPr lang="ko-KR" altLang="en-US" sz="2400" dirty="0">
              <a:latin typeface="HY강B" pitchFamily="18" charset="-127"/>
              <a:ea typeface="HY강B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000496" y="1428736"/>
            <a:ext cx="1214446" cy="714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solidFill>
                  <a:schemeClr val="bg1"/>
                </a:solidFill>
                <a:latin typeface="HY강B" pitchFamily="18" charset="-127"/>
                <a:ea typeface="HY강B" pitchFamily="18" charset="-127"/>
              </a:rPr>
              <a:t>목차</a:t>
            </a:r>
            <a:endParaRPr lang="ko-KR" altLang="en-US" sz="4000" dirty="0">
              <a:solidFill>
                <a:schemeClr val="bg1"/>
              </a:solidFill>
              <a:latin typeface="HY강B" pitchFamily="18" charset="-127"/>
              <a:ea typeface="HY강B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 rot="10800000">
            <a:off x="1071538" y="3428652"/>
            <a:ext cx="3571900" cy="1937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rot="10800000">
            <a:off x="4500562" y="3429001"/>
            <a:ext cx="3571900" cy="1937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rot="5400000">
            <a:off x="572266" y="3928272"/>
            <a:ext cx="1000132" cy="1588"/>
          </a:xfrm>
          <a:prstGeom prst="line">
            <a:avLst/>
          </a:prstGeom>
          <a:ln w="50800" cmpd="sng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 rot="5400000">
            <a:off x="2285190" y="3928272"/>
            <a:ext cx="1000132" cy="1588"/>
          </a:xfrm>
          <a:prstGeom prst="line">
            <a:avLst/>
          </a:prstGeom>
          <a:ln w="50800" cmpd="sng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 rot="5400000">
            <a:off x="3537794" y="3391637"/>
            <a:ext cx="2071702" cy="3289"/>
          </a:xfrm>
          <a:prstGeom prst="line">
            <a:avLst/>
          </a:prstGeom>
          <a:ln w="50800" cmpd="sng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 rot="5400000">
            <a:off x="7571602" y="3928272"/>
            <a:ext cx="1000132" cy="1588"/>
          </a:xfrm>
          <a:prstGeom prst="line">
            <a:avLst/>
          </a:prstGeom>
          <a:ln w="50800" cmpd="sng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14348" y="4500570"/>
            <a:ext cx="857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latin typeface="HY강B" pitchFamily="18" charset="-127"/>
                <a:ea typeface="HY강B" pitchFamily="18" charset="-127"/>
              </a:rPr>
              <a:t>소개</a:t>
            </a:r>
            <a:endParaRPr lang="ko-KR" altLang="en-US" sz="2400" dirty="0">
              <a:solidFill>
                <a:schemeClr val="bg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000232" y="4500570"/>
            <a:ext cx="1714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latin typeface="HY강B" pitchFamily="18" charset="-127"/>
                <a:ea typeface="HY강B" pitchFamily="18" charset="-127"/>
              </a:rPr>
              <a:t>게임 흐름</a:t>
            </a:r>
            <a:endParaRPr lang="ko-KR" altLang="en-US" sz="2400" dirty="0">
              <a:solidFill>
                <a:schemeClr val="bg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857620" y="4500570"/>
            <a:ext cx="1571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latin typeface="HY강B" pitchFamily="18" charset="-127"/>
                <a:ea typeface="HY강B" pitchFamily="18" charset="-127"/>
              </a:rPr>
              <a:t>개발 일정</a:t>
            </a:r>
            <a:endParaRPr lang="ko-KR" altLang="en-US" sz="2400" dirty="0">
              <a:solidFill>
                <a:schemeClr val="bg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358082" y="4500571"/>
            <a:ext cx="1428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latin typeface="HY강B" pitchFamily="18" charset="-127"/>
                <a:ea typeface="HY강B" pitchFamily="18" charset="-127"/>
              </a:rPr>
              <a:t>자체평가</a:t>
            </a:r>
            <a:endParaRPr lang="ko-KR" altLang="en-US" sz="2400" dirty="0">
              <a:solidFill>
                <a:schemeClr val="bg1"/>
              </a:solidFill>
              <a:latin typeface="HY강B" pitchFamily="18" charset="-127"/>
              <a:ea typeface="HY강B" pitchFamily="18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 rot="5400000">
            <a:off x="5857090" y="3928272"/>
            <a:ext cx="1000132" cy="1588"/>
          </a:xfrm>
          <a:prstGeom prst="line">
            <a:avLst/>
          </a:prstGeom>
          <a:ln w="50800" cmpd="sng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572132" y="4500570"/>
            <a:ext cx="1571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latin typeface="HY강B" pitchFamily="18" charset="-127"/>
                <a:ea typeface="HY강B" pitchFamily="18" charset="-127"/>
              </a:rPr>
              <a:t>개발 범위</a:t>
            </a:r>
            <a:endParaRPr lang="ko-KR" altLang="en-US" sz="2400" dirty="0">
              <a:solidFill>
                <a:schemeClr val="bg1"/>
              </a:solidFill>
              <a:latin typeface="HY강B" pitchFamily="18" charset="-127"/>
              <a:ea typeface="HY강B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85786" y="857232"/>
            <a:ext cx="12858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solidFill>
                  <a:schemeClr val="bg1"/>
                </a:solidFill>
                <a:latin typeface="HY강B" pitchFamily="18" charset="-127"/>
                <a:ea typeface="HY강B" pitchFamily="18" charset="-127"/>
              </a:rPr>
              <a:t>소개</a:t>
            </a:r>
            <a:endParaRPr lang="ko-KR" altLang="en-US" sz="3600" dirty="0">
              <a:solidFill>
                <a:schemeClr val="bg1"/>
              </a:solidFill>
              <a:latin typeface="HY강B" pitchFamily="18" charset="-127"/>
              <a:ea typeface="HY강B" pitchFamily="18" charset="-127"/>
            </a:endParaRPr>
          </a:p>
        </p:txBody>
      </p:sp>
      <p:pic>
        <p:nvPicPr>
          <p:cNvPr id="5" name="그림 4" descr="a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48" y="1785926"/>
            <a:ext cx="3665256" cy="4352935"/>
          </a:xfrm>
          <a:prstGeom prst="rect">
            <a:avLst/>
          </a:prstGeom>
        </p:spPr>
      </p:pic>
      <p:sp>
        <p:nvSpPr>
          <p:cNvPr id="7" name="모서리가 둥근 직사각형 6"/>
          <p:cNvSpPr/>
          <p:nvPr/>
        </p:nvSpPr>
        <p:spPr>
          <a:xfrm>
            <a:off x="4857752" y="2000240"/>
            <a:ext cx="3286148" cy="3786214"/>
          </a:xfrm>
          <a:prstGeom prst="roundRect">
            <a:avLst/>
          </a:prstGeom>
          <a:solidFill>
            <a:srgbClr val="FFFF00">
              <a:alpha val="9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857752" y="2428868"/>
            <a:ext cx="335758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dirty="0" smtClean="0">
                <a:latin typeface="HY강B" pitchFamily="18" charset="-127"/>
                <a:ea typeface="HY강B" pitchFamily="18" charset="-127"/>
              </a:rPr>
              <a:t>계급사회란 일명 </a:t>
            </a:r>
            <a:r>
              <a:rPr lang="en-US" altLang="ko-KR" sz="3000" dirty="0" smtClean="0">
                <a:latin typeface="HY강B" pitchFamily="18" charset="-127"/>
                <a:ea typeface="HY강B" pitchFamily="18" charset="-127"/>
              </a:rPr>
              <a:t>“</a:t>
            </a:r>
            <a:r>
              <a:rPr lang="ko-KR" altLang="en-US" sz="3000" dirty="0" smtClean="0">
                <a:solidFill>
                  <a:srgbClr val="FF0000"/>
                </a:solidFill>
                <a:latin typeface="HY강B" pitchFamily="18" charset="-127"/>
                <a:ea typeface="HY강B" pitchFamily="18" charset="-127"/>
              </a:rPr>
              <a:t>노가다</a:t>
            </a:r>
            <a:r>
              <a:rPr lang="en-US" altLang="ko-KR" sz="3000" dirty="0" smtClean="0">
                <a:latin typeface="HY강B" pitchFamily="18" charset="-127"/>
                <a:ea typeface="HY강B" pitchFamily="18" charset="-127"/>
              </a:rPr>
              <a:t>”GAME!</a:t>
            </a:r>
          </a:p>
          <a:p>
            <a:pPr algn="ctr"/>
            <a:endParaRPr lang="en-US" altLang="ko-KR" sz="3000" dirty="0" smtClean="0">
              <a:latin typeface="HY강B" pitchFamily="18" charset="-127"/>
              <a:ea typeface="HY강B" pitchFamily="18" charset="-127"/>
            </a:endParaRPr>
          </a:p>
          <a:p>
            <a:pPr algn="ctr"/>
            <a:r>
              <a:rPr lang="ko-KR" altLang="en-US" sz="3000" dirty="0" smtClean="0">
                <a:latin typeface="HY강B" pitchFamily="18" charset="-127"/>
                <a:ea typeface="HY강B" pitchFamily="18" charset="-127"/>
              </a:rPr>
              <a:t>돈을 벌고</a:t>
            </a:r>
            <a:r>
              <a:rPr lang="en-US" altLang="ko-KR" sz="3000" dirty="0" smtClean="0">
                <a:latin typeface="HY강B" pitchFamily="18" charset="-127"/>
                <a:ea typeface="HY강B" pitchFamily="18" charset="-127"/>
              </a:rPr>
              <a:t>,</a:t>
            </a:r>
          </a:p>
          <a:p>
            <a:pPr algn="ctr"/>
            <a:r>
              <a:rPr lang="ko-KR" altLang="en-US" sz="3000" dirty="0" smtClean="0">
                <a:latin typeface="HY강B" pitchFamily="18" charset="-127"/>
                <a:ea typeface="HY강B" pitchFamily="18" charset="-127"/>
              </a:rPr>
              <a:t>재산을 늘리고</a:t>
            </a:r>
            <a:r>
              <a:rPr lang="en-US" altLang="ko-KR" sz="3000" dirty="0" smtClean="0">
                <a:latin typeface="HY강B" pitchFamily="18" charset="-127"/>
                <a:ea typeface="HY강B" pitchFamily="18" charset="-127"/>
              </a:rPr>
              <a:t>,</a:t>
            </a:r>
          </a:p>
          <a:p>
            <a:pPr algn="ctr"/>
            <a:r>
              <a:rPr lang="ko-KR" altLang="en-US" sz="3000" dirty="0" smtClean="0">
                <a:latin typeface="HY강B" pitchFamily="18" charset="-127"/>
                <a:ea typeface="HY강B" pitchFamily="18" charset="-127"/>
              </a:rPr>
              <a:t>승급하고</a:t>
            </a:r>
            <a:r>
              <a:rPr lang="en-US" altLang="ko-KR" sz="3000" dirty="0" smtClean="0">
                <a:latin typeface="HY강B" pitchFamily="18" charset="-127"/>
                <a:ea typeface="HY강B" pitchFamily="18" charset="-127"/>
              </a:rPr>
              <a:t>!</a:t>
            </a:r>
            <a:endParaRPr lang="en-US" altLang="ko-KR" sz="3000" dirty="0" smtClean="0">
              <a:latin typeface="HY강B" pitchFamily="18" charset="-127"/>
              <a:ea typeface="HY강B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1472" y="642918"/>
            <a:ext cx="1643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latin typeface="HY강B" pitchFamily="18" charset="-127"/>
                <a:ea typeface="HY강B" pitchFamily="18" charset="-127"/>
              </a:rPr>
              <a:t>게임 흐름</a:t>
            </a:r>
            <a:endParaRPr lang="ko-KR" altLang="en-US" sz="2400" dirty="0">
              <a:solidFill>
                <a:schemeClr val="bg1"/>
              </a:solidFill>
              <a:latin typeface="HY강B" pitchFamily="18" charset="-127"/>
              <a:ea typeface="HY강B" pitchFamily="18" charset="-127"/>
            </a:endParaRPr>
          </a:p>
        </p:txBody>
      </p:sp>
      <p:pic>
        <p:nvPicPr>
          <p:cNvPr id="5" name="그림 4" descr="a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5" y="1357298"/>
            <a:ext cx="2143140" cy="3776604"/>
          </a:xfrm>
          <a:prstGeom prst="rect">
            <a:avLst/>
          </a:prstGeom>
        </p:spPr>
      </p:pic>
      <p:pic>
        <p:nvPicPr>
          <p:cNvPr id="6" name="그림 5" descr="c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7423" y="1357298"/>
            <a:ext cx="2143140" cy="3786213"/>
          </a:xfrm>
          <a:prstGeom prst="rect">
            <a:avLst/>
          </a:prstGeom>
        </p:spPr>
      </p:pic>
      <p:pic>
        <p:nvPicPr>
          <p:cNvPr id="7" name="그림 6" descr="f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1" y="1357298"/>
            <a:ext cx="2143140" cy="3786214"/>
          </a:xfrm>
          <a:prstGeom prst="rect">
            <a:avLst/>
          </a:prstGeom>
        </p:spPr>
      </p:pic>
      <p:pic>
        <p:nvPicPr>
          <p:cNvPr id="8" name="그림 7" descr="d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86579" y="1357299"/>
            <a:ext cx="2238187" cy="385765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57158" y="5357826"/>
            <a:ext cx="17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HY강B" pitchFamily="18" charset="-127"/>
                <a:ea typeface="HY강B" pitchFamily="18" charset="-127"/>
              </a:rPr>
              <a:t>1) </a:t>
            </a:r>
            <a:r>
              <a:rPr lang="ko-KR" altLang="en-US" dirty="0" smtClean="0">
                <a:solidFill>
                  <a:schemeClr val="bg1"/>
                </a:solidFill>
                <a:latin typeface="HY강B" pitchFamily="18" charset="-127"/>
                <a:ea typeface="HY강B" pitchFamily="18" charset="-127"/>
              </a:rPr>
              <a:t>노동을 한다</a:t>
            </a:r>
            <a:r>
              <a:rPr lang="en-US" altLang="ko-KR" dirty="0" smtClean="0">
                <a:solidFill>
                  <a:schemeClr val="bg1"/>
                </a:solidFill>
                <a:latin typeface="HY강B" pitchFamily="18" charset="-127"/>
                <a:ea typeface="HY강B" pitchFamily="18" charset="-127"/>
              </a:rPr>
              <a:t>.</a:t>
            </a:r>
            <a:endParaRPr lang="ko-KR" altLang="en-US" dirty="0">
              <a:solidFill>
                <a:schemeClr val="bg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643174" y="5357826"/>
            <a:ext cx="17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HY강B" pitchFamily="18" charset="-127"/>
                <a:ea typeface="HY강B" pitchFamily="18" charset="-127"/>
              </a:rPr>
              <a:t>2) </a:t>
            </a:r>
            <a:r>
              <a:rPr lang="ko-KR" altLang="en-US" dirty="0" smtClean="0">
                <a:solidFill>
                  <a:schemeClr val="bg1"/>
                </a:solidFill>
                <a:latin typeface="HY강B" pitchFamily="18" charset="-127"/>
                <a:ea typeface="HY강B" pitchFamily="18" charset="-127"/>
              </a:rPr>
              <a:t>돈을 번다</a:t>
            </a:r>
            <a:r>
              <a:rPr lang="en-US" altLang="ko-KR" dirty="0" smtClean="0">
                <a:solidFill>
                  <a:schemeClr val="bg1"/>
                </a:solidFill>
                <a:latin typeface="HY강B" pitchFamily="18" charset="-127"/>
                <a:ea typeface="HY강B" pitchFamily="18" charset="-127"/>
              </a:rPr>
              <a:t>.</a:t>
            </a:r>
            <a:endParaRPr lang="ko-KR" altLang="en-US" dirty="0">
              <a:solidFill>
                <a:schemeClr val="bg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43438" y="5357826"/>
            <a:ext cx="1928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HY강B" pitchFamily="18" charset="-127"/>
                <a:ea typeface="HY강B" pitchFamily="18" charset="-127"/>
              </a:rPr>
              <a:t>3) </a:t>
            </a:r>
            <a:r>
              <a:rPr lang="ko-KR" altLang="en-US" dirty="0" smtClean="0">
                <a:solidFill>
                  <a:schemeClr val="bg1"/>
                </a:solidFill>
                <a:latin typeface="HY강B" pitchFamily="18" charset="-127"/>
                <a:ea typeface="HY강B" pitchFamily="18" charset="-127"/>
              </a:rPr>
              <a:t>재산을 늘린다</a:t>
            </a:r>
            <a:r>
              <a:rPr lang="en-US" altLang="ko-KR" dirty="0" smtClean="0">
                <a:solidFill>
                  <a:schemeClr val="bg1"/>
                </a:solidFill>
                <a:latin typeface="HY강B" pitchFamily="18" charset="-127"/>
                <a:ea typeface="HY강B" pitchFamily="18" charset="-127"/>
              </a:rPr>
              <a:t>.</a:t>
            </a:r>
            <a:endParaRPr lang="ko-KR" altLang="en-US" dirty="0">
              <a:solidFill>
                <a:schemeClr val="bg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072330" y="5357826"/>
            <a:ext cx="17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HY강B" pitchFamily="18" charset="-127"/>
                <a:ea typeface="HY강B" pitchFamily="18" charset="-127"/>
              </a:rPr>
              <a:t>4) </a:t>
            </a:r>
            <a:r>
              <a:rPr lang="ko-KR" altLang="en-US" dirty="0" smtClean="0">
                <a:solidFill>
                  <a:schemeClr val="bg1"/>
                </a:solidFill>
                <a:latin typeface="HY강B" pitchFamily="18" charset="-127"/>
                <a:ea typeface="HY강B" pitchFamily="18" charset="-127"/>
              </a:rPr>
              <a:t>승급을 한다</a:t>
            </a:r>
            <a:r>
              <a:rPr lang="en-US" altLang="ko-KR" dirty="0" smtClean="0">
                <a:solidFill>
                  <a:schemeClr val="bg1"/>
                </a:solidFill>
                <a:latin typeface="HY강B" pitchFamily="18" charset="-127"/>
                <a:ea typeface="HY강B" pitchFamily="18" charset="-127"/>
              </a:rPr>
              <a:t>.</a:t>
            </a:r>
            <a:endParaRPr lang="ko-KR" altLang="en-US" dirty="0">
              <a:solidFill>
                <a:schemeClr val="bg1"/>
              </a:solidFill>
              <a:latin typeface="HY강B" pitchFamily="18" charset="-127"/>
              <a:ea typeface="HY강B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71472" y="642918"/>
            <a:ext cx="1643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latin typeface="HY강B" pitchFamily="18" charset="-127"/>
                <a:ea typeface="HY강B" pitchFamily="18" charset="-127"/>
              </a:rPr>
              <a:t>게임 흐름</a:t>
            </a:r>
            <a:endParaRPr lang="ko-KR" altLang="en-US" sz="2400" dirty="0">
              <a:solidFill>
                <a:schemeClr val="bg1"/>
              </a:solidFill>
              <a:latin typeface="HY강B" pitchFamily="18" charset="-127"/>
              <a:ea typeface="HY강B" pitchFamily="18" charset="-127"/>
            </a:endParaRPr>
          </a:p>
        </p:txBody>
      </p:sp>
      <p:pic>
        <p:nvPicPr>
          <p:cNvPr id="7" name="그림 6" descr="능력치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0694" y="1285860"/>
            <a:ext cx="2631510" cy="4357718"/>
          </a:xfrm>
          <a:prstGeom prst="rect">
            <a:avLst/>
          </a:prstGeom>
        </p:spPr>
      </p:pic>
      <p:sp>
        <p:nvSpPr>
          <p:cNvPr id="9" name="덧셈 기호 8"/>
          <p:cNvSpPr/>
          <p:nvPr/>
        </p:nvSpPr>
        <p:spPr>
          <a:xfrm>
            <a:off x="4071934" y="2857496"/>
            <a:ext cx="928694" cy="928694"/>
          </a:xfrm>
          <a:prstGeom prst="mathPlu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00034" y="5929330"/>
            <a:ext cx="8001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chemeClr val="bg1"/>
                </a:solidFill>
                <a:latin typeface="HY강B" pitchFamily="18" charset="-127"/>
                <a:ea typeface="HY강B" pitchFamily="18" charset="-127"/>
              </a:rPr>
              <a:t>강화와 </a:t>
            </a:r>
            <a:r>
              <a:rPr lang="ko-KR" altLang="en-US" sz="2000" dirty="0" err="1" smtClean="0">
                <a:solidFill>
                  <a:schemeClr val="bg1"/>
                </a:solidFill>
                <a:latin typeface="HY강B" pitchFamily="18" charset="-127"/>
                <a:ea typeface="HY강B" pitchFamily="18" charset="-127"/>
              </a:rPr>
              <a:t>능력치를</a:t>
            </a:r>
            <a:r>
              <a:rPr lang="ko-KR" altLang="en-US" sz="2000" dirty="0" smtClean="0">
                <a:solidFill>
                  <a:schemeClr val="bg1"/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2000" dirty="0" smtClean="0">
                <a:solidFill>
                  <a:schemeClr val="bg1"/>
                </a:solidFill>
                <a:latin typeface="HY강B" pitchFamily="18" charset="-127"/>
                <a:ea typeface="HY강B" pitchFamily="18" charset="-127"/>
              </a:rPr>
              <a:t>올림으로서 게임 진행을 수월하게 해준다</a:t>
            </a:r>
            <a:r>
              <a:rPr lang="en-US" altLang="ko-KR" sz="2000" dirty="0" smtClean="0">
                <a:solidFill>
                  <a:schemeClr val="bg1"/>
                </a:solidFill>
                <a:latin typeface="HY강B" pitchFamily="18" charset="-127"/>
                <a:ea typeface="HY강B" pitchFamily="18" charset="-127"/>
              </a:rPr>
              <a:t>.</a:t>
            </a:r>
            <a:endParaRPr lang="ko-KR" altLang="en-US" sz="2000" dirty="0">
              <a:solidFill>
                <a:schemeClr val="bg1"/>
              </a:solidFill>
              <a:latin typeface="HY강B" pitchFamily="18" charset="-127"/>
              <a:ea typeface="HY강B" pitchFamily="18" charset="-127"/>
            </a:endParaRPr>
          </a:p>
        </p:txBody>
      </p:sp>
      <p:pic>
        <p:nvPicPr>
          <p:cNvPr id="11" name="그림 10" descr="c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662" y="1285860"/>
            <a:ext cx="2659914" cy="43386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1472" y="642918"/>
            <a:ext cx="1643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latin typeface="HY강B" pitchFamily="18" charset="-127"/>
                <a:ea typeface="HY강B" pitchFamily="18" charset="-127"/>
              </a:rPr>
              <a:t>개발 범위</a:t>
            </a:r>
            <a:endParaRPr lang="ko-KR" altLang="en-US" sz="2400" dirty="0">
              <a:solidFill>
                <a:schemeClr val="bg1"/>
              </a:solidFill>
              <a:latin typeface="HY강B" pitchFamily="18" charset="-127"/>
              <a:ea typeface="HY강B" pitchFamily="18" charset="-127"/>
            </a:endParaRPr>
          </a:p>
        </p:txBody>
      </p:sp>
      <p:graphicFrame>
        <p:nvGraphicFramePr>
          <p:cNvPr id="7" name="내용 개체 틀 6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329641" cy="4984450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1344870"/>
                <a:gridCol w="3398402"/>
                <a:gridCol w="3586369"/>
              </a:tblGrid>
              <a:tr h="5857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bg1"/>
                          </a:solidFill>
                          <a:latin typeface="HY강B" pitchFamily="18" charset="-127"/>
                          <a:ea typeface="HY강B" pitchFamily="18" charset="-127"/>
                        </a:rPr>
                        <a:t>내용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bg1"/>
                          </a:solidFill>
                          <a:latin typeface="HY강B" pitchFamily="18" charset="-127"/>
                          <a:ea typeface="HY강B" pitchFamily="18" charset="-127"/>
                        </a:rPr>
                        <a:t>최소범위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bg1"/>
                          </a:solidFill>
                          <a:latin typeface="HY강B" pitchFamily="18" charset="-127"/>
                          <a:ea typeface="HY강B" pitchFamily="18" charset="-127"/>
                        </a:rPr>
                        <a:t>추가범위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</a:tr>
              <a:tr h="5857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HY강B" pitchFamily="18" charset="-127"/>
                          <a:ea typeface="HY강B" pitchFamily="18" charset="-127"/>
                        </a:rPr>
                        <a:t>캐릭터 </a:t>
                      </a:r>
                      <a:endParaRPr lang="en-US" altLang="ko-KR" sz="1400" dirty="0" smtClean="0">
                        <a:solidFill>
                          <a:schemeClr val="tx1"/>
                        </a:solidFill>
                        <a:latin typeface="HY강B" pitchFamily="18" charset="-127"/>
                        <a:ea typeface="HY강B" pitchFamily="18" charset="-127"/>
                      </a:endParaRPr>
                    </a:p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HY강B" pitchFamily="18" charset="-127"/>
                          <a:ea typeface="HY강B" pitchFamily="18" charset="-127"/>
                        </a:rPr>
                        <a:t>컨트롤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300" dirty="0" smtClean="0">
                          <a:solidFill>
                            <a:schemeClr val="tx1"/>
                          </a:solidFill>
                          <a:latin typeface="HY강B" pitchFamily="18" charset="-127"/>
                          <a:ea typeface="HY강B" pitchFamily="18" charset="-127"/>
                        </a:rPr>
                        <a:t>돈</a:t>
                      </a:r>
                      <a:r>
                        <a:rPr lang="ko-KR" altLang="en-US" sz="1300" baseline="0" dirty="0" smtClean="0">
                          <a:solidFill>
                            <a:schemeClr val="tx1"/>
                          </a:solidFill>
                          <a:latin typeface="HY강B" pitchFamily="18" charset="-127"/>
                          <a:ea typeface="HY강B" pitchFamily="18" charset="-127"/>
                        </a:rPr>
                        <a:t> 또는 아이템</a:t>
                      </a:r>
                      <a:r>
                        <a:rPr lang="ko-KR" altLang="en-US" sz="1300" dirty="0" smtClean="0">
                          <a:solidFill>
                            <a:schemeClr val="tx1"/>
                          </a:solidFill>
                          <a:latin typeface="HY강B" pitchFamily="18" charset="-127"/>
                          <a:ea typeface="HY강B" pitchFamily="18" charset="-127"/>
                        </a:rPr>
                        <a:t>이 떨어졌을 때 </a:t>
                      </a:r>
                      <a:r>
                        <a:rPr lang="ko-KR" altLang="en-US" sz="1300" dirty="0" err="1" smtClean="0">
                          <a:solidFill>
                            <a:schemeClr val="tx1"/>
                          </a:solidFill>
                          <a:latin typeface="HY강B" pitchFamily="18" charset="-127"/>
                          <a:ea typeface="HY강B" pitchFamily="18" charset="-127"/>
                        </a:rPr>
                        <a:t>마우스키를</a:t>
                      </a:r>
                      <a:r>
                        <a:rPr lang="ko-KR" altLang="en-US" sz="1300" dirty="0" smtClean="0">
                          <a:solidFill>
                            <a:schemeClr val="tx1"/>
                          </a:solidFill>
                          <a:latin typeface="HY강B" pitchFamily="18" charset="-127"/>
                          <a:ea typeface="HY강B" pitchFamily="18" charset="-127"/>
                        </a:rPr>
                        <a:t> </a:t>
                      </a:r>
                      <a:r>
                        <a:rPr lang="ko-KR" altLang="en-US" sz="1300" dirty="0" smtClean="0">
                          <a:solidFill>
                            <a:schemeClr val="tx1"/>
                          </a:solidFill>
                          <a:latin typeface="HY강B" pitchFamily="18" charset="-127"/>
                          <a:ea typeface="HY강B" pitchFamily="18" charset="-127"/>
                        </a:rPr>
                        <a:t>이용하여 줍는다</a:t>
                      </a:r>
                      <a:r>
                        <a:rPr lang="en-US" altLang="ko-KR" sz="1300" dirty="0" smtClean="0">
                          <a:solidFill>
                            <a:schemeClr val="tx1"/>
                          </a:solidFill>
                          <a:latin typeface="HY강B" pitchFamily="18" charset="-127"/>
                          <a:ea typeface="HY강B" pitchFamily="18" charset="-127"/>
                        </a:rPr>
                        <a:t>.</a:t>
                      </a:r>
                      <a:endParaRPr lang="ko-KR" altLang="en-US" sz="1300" dirty="0">
                        <a:solidFill>
                          <a:schemeClr val="tx1"/>
                        </a:solidFill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</a:tr>
              <a:tr h="5857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  <a:latin typeface="HY강B" pitchFamily="18" charset="-127"/>
                          <a:ea typeface="HY강B" pitchFamily="18" charset="-127"/>
                        </a:rPr>
                        <a:t>강화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300" dirty="0" smtClean="0">
                          <a:solidFill>
                            <a:schemeClr val="tx1"/>
                          </a:solidFill>
                          <a:latin typeface="HY강B" pitchFamily="18" charset="-127"/>
                          <a:ea typeface="HY강B" pitchFamily="18" charset="-127"/>
                        </a:rPr>
                        <a:t>얻는 돈의 양</a:t>
                      </a:r>
                      <a:r>
                        <a:rPr lang="en-US" altLang="ko-KR" sz="1300" dirty="0" smtClean="0">
                          <a:solidFill>
                            <a:schemeClr val="tx1"/>
                          </a:solidFill>
                          <a:latin typeface="HY강B" pitchFamily="18" charset="-127"/>
                          <a:ea typeface="HY강B" pitchFamily="18" charset="-127"/>
                        </a:rPr>
                        <a:t>, </a:t>
                      </a:r>
                      <a:r>
                        <a:rPr lang="ko-KR" altLang="en-US" sz="1300" dirty="0" smtClean="0">
                          <a:solidFill>
                            <a:schemeClr val="tx1"/>
                          </a:solidFill>
                          <a:latin typeface="HY강B" pitchFamily="18" charset="-127"/>
                          <a:ea typeface="HY강B" pitchFamily="18" charset="-127"/>
                        </a:rPr>
                        <a:t>일의 수행</a:t>
                      </a:r>
                      <a:r>
                        <a:rPr lang="ko-KR" altLang="en-US" sz="1300" baseline="0" dirty="0" smtClean="0">
                          <a:solidFill>
                            <a:schemeClr val="tx1"/>
                          </a:solidFill>
                          <a:latin typeface="HY강B" pitchFamily="18" charset="-127"/>
                          <a:ea typeface="HY강B" pitchFamily="18" charset="-127"/>
                        </a:rPr>
                        <a:t> 시간</a:t>
                      </a:r>
                      <a:r>
                        <a:rPr lang="en-US" altLang="ko-KR" sz="1300" baseline="0" dirty="0" smtClean="0">
                          <a:solidFill>
                            <a:schemeClr val="tx1"/>
                          </a:solidFill>
                          <a:latin typeface="HY강B" pitchFamily="18" charset="-127"/>
                          <a:ea typeface="HY강B" pitchFamily="18" charset="-127"/>
                        </a:rPr>
                        <a:t> </a:t>
                      </a:r>
                      <a:r>
                        <a:rPr lang="ko-KR" altLang="en-US" sz="1300" baseline="0" dirty="0" smtClean="0">
                          <a:solidFill>
                            <a:schemeClr val="tx1"/>
                          </a:solidFill>
                          <a:latin typeface="HY강B" pitchFamily="18" charset="-127"/>
                          <a:ea typeface="HY강B" pitchFamily="18" charset="-127"/>
                        </a:rPr>
                        <a:t>등을 강화 시켜 돈을 더 빨리 모은다</a:t>
                      </a:r>
                      <a:r>
                        <a:rPr lang="en-US" altLang="ko-KR" sz="1300" baseline="0" dirty="0" smtClean="0">
                          <a:solidFill>
                            <a:schemeClr val="tx1"/>
                          </a:solidFill>
                          <a:latin typeface="HY강B" pitchFamily="18" charset="-127"/>
                          <a:ea typeface="HY강B" pitchFamily="18" charset="-127"/>
                        </a:rPr>
                        <a:t>.</a:t>
                      </a:r>
                      <a:endParaRPr lang="ko-KR" altLang="en-US" sz="1300" dirty="0">
                        <a:solidFill>
                          <a:schemeClr val="tx1"/>
                        </a:solidFill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</a:tr>
              <a:tr h="5857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>
                          <a:solidFill>
                            <a:schemeClr val="tx1"/>
                          </a:solidFill>
                          <a:latin typeface="HY강B" pitchFamily="18" charset="-127"/>
                          <a:ea typeface="HY강B" pitchFamily="18" charset="-127"/>
                        </a:rPr>
                        <a:t>맵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300" dirty="0" smtClean="0">
                          <a:solidFill>
                            <a:schemeClr val="tx1"/>
                          </a:solidFill>
                          <a:latin typeface="HY강B" pitchFamily="18" charset="-127"/>
                          <a:ea typeface="HY강B" pitchFamily="18" charset="-127"/>
                        </a:rPr>
                        <a:t>시작화면</a:t>
                      </a:r>
                      <a:r>
                        <a:rPr lang="en-US" altLang="ko-KR" sz="1300" dirty="0" smtClean="0">
                          <a:solidFill>
                            <a:schemeClr val="tx1"/>
                          </a:solidFill>
                          <a:latin typeface="HY강B" pitchFamily="18" charset="-127"/>
                          <a:ea typeface="HY강B" pitchFamily="18" charset="-127"/>
                        </a:rPr>
                        <a:t>, </a:t>
                      </a:r>
                      <a:r>
                        <a:rPr lang="ko-KR" altLang="en-US" sz="1300" dirty="0" smtClean="0">
                          <a:solidFill>
                            <a:schemeClr val="tx1"/>
                          </a:solidFill>
                          <a:latin typeface="HY강B" pitchFamily="18" charset="-127"/>
                          <a:ea typeface="HY강B" pitchFamily="18" charset="-127"/>
                        </a:rPr>
                        <a:t>각 등급 별 게임 </a:t>
                      </a:r>
                      <a:r>
                        <a:rPr lang="ko-KR" altLang="en-US" sz="1300" dirty="0" err="1" smtClean="0">
                          <a:solidFill>
                            <a:schemeClr val="tx1"/>
                          </a:solidFill>
                          <a:latin typeface="HY강B" pitchFamily="18" charset="-127"/>
                          <a:ea typeface="HY강B" pitchFamily="18" charset="-127"/>
                        </a:rPr>
                        <a:t>맵</a:t>
                      </a:r>
                      <a:r>
                        <a:rPr lang="en-US" altLang="ko-KR" sz="1300" dirty="0" smtClean="0">
                          <a:solidFill>
                            <a:schemeClr val="tx1"/>
                          </a:solidFill>
                          <a:latin typeface="HY강B" pitchFamily="18" charset="-127"/>
                          <a:ea typeface="HY강B" pitchFamily="18" charset="-127"/>
                        </a:rPr>
                        <a:t>, </a:t>
                      </a:r>
                      <a:r>
                        <a:rPr lang="ko-KR" altLang="en-US" sz="1300" dirty="0" smtClean="0">
                          <a:solidFill>
                            <a:schemeClr val="tx1"/>
                          </a:solidFill>
                          <a:latin typeface="HY강B" pitchFamily="18" charset="-127"/>
                          <a:ea typeface="HY강B" pitchFamily="18" charset="-127"/>
                        </a:rPr>
                        <a:t>자신의 재산이 있는 </a:t>
                      </a:r>
                      <a:r>
                        <a:rPr lang="ko-KR" altLang="en-US" sz="1300" dirty="0" err="1" smtClean="0">
                          <a:solidFill>
                            <a:schemeClr val="tx1"/>
                          </a:solidFill>
                          <a:latin typeface="HY강B" pitchFamily="18" charset="-127"/>
                          <a:ea typeface="HY강B" pitchFamily="18" charset="-127"/>
                        </a:rPr>
                        <a:t>맵</a:t>
                      </a:r>
                      <a:endParaRPr lang="ko-KR" altLang="en-US" sz="1300" dirty="0">
                        <a:solidFill>
                          <a:schemeClr val="tx1"/>
                        </a:solidFill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300" dirty="0" err="1" smtClean="0">
                          <a:solidFill>
                            <a:schemeClr val="tx1"/>
                          </a:solidFill>
                          <a:latin typeface="HY강B" pitchFamily="18" charset="-127"/>
                          <a:ea typeface="HY강B" pitchFamily="18" charset="-127"/>
                        </a:rPr>
                        <a:t>퀘스트</a:t>
                      </a:r>
                      <a:r>
                        <a:rPr lang="en-US" altLang="ko-KR" sz="1300" dirty="0" smtClean="0">
                          <a:solidFill>
                            <a:schemeClr val="tx1"/>
                          </a:solidFill>
                          <a:latin typeface="HY강B" pitchFamily="18" charset="-127"/>
                          <a:ea typeface="HY강B" pitchFamily="18" charset="-127"/>
                        </a:rPr>
                        <a:t>, </a:t>
                      </a:r>
                      <a:r>
                        <a:rPr lang="ko-KR" altLang="en-US" sz="1300" dirty="0" err="1" smtClean="0">
                          <a:solidFill>
                            <a:schemeClr val="tx1"/>
                          </a:solidFill>
                          <a:latin typeface="HY강B" pitchFamily="18" charset="-127"/>
                          <a:ea typeface="HY강B" pitchFamily="18" charset="-127"/>
                        </a:rPr>
                        <a:t>능력치</a:t>
                      </a:r>
                      <a:r>
                        <a:rPr lang="en-US" altLang="ko-KR" sz="1300" dirty="0" smtClean="0">
                          <a:solidFill>
                            <a:schemeClr val="tx1"/>
                          </a:solidFill>
                          <a:latin typeface="HY강B" pitchFamily="18" charset="-127"/>
                          <a:ea typeface="HY강B" pitchFamily="18" charset="-127"/>
                        </a:rPr>
                        <a:t>,</a:t>
                      </a:r>
                      <a:r>
                        <a:rPr lang="en-US" altLang="ko-KR" sz="1300" baseline="0" dirty="0" smtClean="0">
                          <a:solidFill>
                            <a:schemeClr val="tx1"/>
                          </a:solidFill>
                          <a:latin typeface="HY강B" pitchFamily="18" charset="-127"/>
                          <a:ea typeface="HY강B" pitchFamily="18" charset="-127"/>
                        </a:rPr>
                        <a:t> </a:t>
                      </a:r>
                      <a:r>
                        <a:rPr lang="ko-KR" altLang="en-US" sz="1300" baseline="0" dirty="0" smtClean="0">
                          <a:solidFill>
                            <a:schemeClr val="tx1"/>
                          </a:solidFill>
                          <a:latin typeface="HY강B" pitchFamily="18" charset="-127"/>
                          <a:ea typeface="HY강B" pitchFamily="18" charset="-127"/>
                        </a:rPr>
                        <a:t>보너스</a:t>
                      </a:r>
                      <a:r>
                        <a:rPr lang="en-US" altLang="ko-KR" sz="1300" baseline="0" dirty="0" smtClean="0">
                          <a:solidFill>
                            <a:schemeClr val="tx1"/>
                          </a:solidFill>
                          <a:latin typeface="HY강B" pitchFamily="18" charset="-127"/>
                          <a:ea typeface="HY강B" pitchFamily="18" charset="-127"/>
                        </a:rPr>
                        <a:t>(</a:t>
                      </a:r>
                      <a:r>
                        <a:rPr lang="ko-KR" altLang="en-US" sz="1300" baseline="0" dirty="0" err="1" smtClean="0">
                          <a:solidFill>
                            <a:schemeClr val="tx1"/>
                          </a:solidFill>
                          <a:latin typeface="HY강B" pitchFamily="18" charset="-127"/>
                          <a:ea typeface="HY강B" pitchFamily="18" charset="-127"/>
                        </a:rPr>
                        <a:t>피버</a:t>
                      </a:r>
                      <a:r>
                        <a:rPr lang="en-US" altLang="ko-KR" sz="1300" baseline="0" dirty="0" smtClean="0">
                          <a:solidFill>
                            <a:schemeClr val="tx1"/>
                          </a:solidFill>
                          <a:latin typeface="HY강B" pitchFamily="18" charset="-127"/>
                          <a:ea typeface="HY강B" pitchFamily="18" charset="-127"/>
                        </a:rPr>
                        <a:t>) </a:t>
                      </a:r>
                      <a:r>
                        <a:rPr lang="ko-KR" altLang="en-US" sz="1300" baseline="0" dirty="0" smtClean="0">
                          <a:solidFill>
                            <a:schemeClr val="tx1"/>
                          </a:solidFill>
                          <a:latin typeface="HY강B" pitchFamily="18" charset="-127"/>
                          <a:ea typeface="HY강B" pitchFamily="18" charset="-127"/>
                        </a:rPr>
                        <a:t>타임 </a:t>
                      </a:r>
                      <a:r>
                        <a:rPr lang="ko-KR" altLang="en-US" sz="1300" baseline="0" dirty="0" err="1" smtClean="0">
                          <a:solidFill>
                            <a:schemeClr val="tx1"/>
                          </a:solidFill>
                          <a:latin typeface="HY강B" pitchFamily="18" charset="-127"/>
                          <a:ea typeface="HY강B" pitchFamily="18" charset="-127"/>
                        </a:rPr>
                        <a:t>맵</a:t>
                      </a:r>
                      <a:endParaRPr lang="ko-KR" altLang="en-US" sz="1300" dirty="0">
                        <a:solidFill>
                          <a:schemeClr val="tx1"/>
                        </a:solidFill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</a:tr>
              <a:tr h="5857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  <a:latin typeface="HY강B" pitchFamily="18" charset="-127"/>
                          <a:ea typeface="HY강B" pitchFamily="18" charset="-127"/>
                        </a:rPr>
                        <a:t>난이도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300" dirty="0" smtClean="0">
                          <a:solidFill>
                            <a:schemeClr val="tx1"/>
                          </a:solidFill>
                          <a:latin typeface="HY강B" pitchFamily="18" charset="-127"/>
                          <a:ea typeface="HY강B" pitchFamily="18" charset="-127"/>
                        </a:rPr>
                        <a:t>상위 등급으로 올라갈수록 얻어야 하는 돈 액수</a:t>
                      </a:r>
                      <a:r>
                        <a:rPr lang="ko-KR" altLang="en-US" sz="1300" baseline="0" dirty="0" smtClean="0">
                          <a:solidFill>
                            <a:schemeClr val="tx1"/>
                          </a:solidFill>
                          <a:latin typeface="HY강B" pitchFamily="18" charset="-127"/>
                          <a:ea typeface="HY강B" pitchFamily="18" charset="-127"/>
                        </a:rPr>
                        <a:t> 증가</a:t>
                      </a:r>
                      <a:r>
                        <a:rPr lang="en-US" altLang="ko-KR" sz="1300" baseline="0" dirty="0" smtClean="0">
                          <a:solidFill>
                            <a:schemeClr val="tx1"/>
                          </a:solidFill>
                          <a:latin typeface="HY강B" pitchFamily="18" charset="-127"/>
                          <a:ea typeface="HY강B" pitchFamily="18" charset="-127"/>
                        </a:rPr>
                        <a:t>, </a:t>
                      </a:r>
                      <a:r>
                        <a:rPr lang="ko-KR" altLang="en-US" sz="1300" baseline="0" dirty="0" smtClean="0">
                          <a:solidFill>
                            <a:schemeClr val="tx1"/>
                          </a:solidFill>
                          <a:latin typeface="HY강B" pitchFamily="18" charset="-127"/>
                          <a:ea typeface="HY강B" pitchFamily="18" charset="-127"/>
                        </a:rPr>
                        <a:t>늘려야 하는 재산의 액수 증가</a:t>
                      </a:r>
                      <a:endParaRPr lang="ko-KR" altLang="en-US" sz="1300" dirty="0">
                        <a:solidFill>
                          <a:schemeClr val="tx1"/>
                        </a:solidFill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</a:tr>
              <a:tr h="5857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  <a:latin typeface="HY강B" pitchFamily="18" charset="-127"/>
                          <a:ea typeface="HY강B" pitchFamily="18" charset="-127"/>
                        </a:rPr>
                        <a:t>게임기능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l" latinLnBrk="1">
                        <a:buNone/>
                      </a:pPr>
                      <a:r>
                        <a:rPr lang="en-US" altLang="ko-KR" sz="1300" dirty="0" smtClean="0">
                          <a:solidFill>
                            <a:schemeClr val="tx1"/>
                          </a:solidFill>
                          <a:latin typeface="HY강B" pitchFamily="18" charset="-127"/>
                          <a:ea typeface="HY강B" pitchFamily="18" charset="-127"/>
                        </a:rPr>
                        <a:t>1. </a:t>
                      </a:r>
                      <a:r>
                        <a:rPr lang="ko-KR" altLang="en-US" sz="1300" dirty="0" smtClean="0">
                          <a:solidFill>
                            <a:schemeClr val="tx1"/>
                          </a:solidFill>
                          <a:latin typeface="HY강B" pitchFamily="18" charset="-127"/>
                          <a:ea typeface="HY강B" pitchFamily="18" charset="-127"/>
                        </a:rPr>
                        <a:t>돈을 얻을 때 마다 돈이 누적</a:t>
                      </a:r>
                      <a:endParaRPr lang="en-US" altLang="ko-KR" sz="1300" dirty="0" smtClean="0">
                        <a:solidFill>
                          <a:schemeClr val="tx1"/>
                        </a:solidFill>
                        <a:latin typeface="HY강B" pitchFamily="18" charset="-127"/>
                        <a:ea typeface="HY강B" pitchFamily="18" charset="-127"/>
                      </a:endParaRPr>
                    </a:p>
                    <a:p>
                      <a:pPr marL="342900" indent="-342900" algn="l" latinLnBrk="1">
                        <a:buNone/>
                      </a:pPr>
                      <a:r>
                        <a:rPr lang="en-US" altLang="ko-KR" sz="1300" dirty="0" smtClean="0">
                          <a:solidFill>
                            <a:schemeClr val="tx1"/>
                          </a:solidFill>
                          <a:latin typeface="HY강B" pitchFamily="18" charset="-127"/>
                          <a:ea typeface="HY강B" pitchFamily="18" charset="-127"/>
                        </a:rPr>
                        <a:t>2.</a:t>
                      </a:r>
                      <a:r>
                        <a:rPr lang="en-US" altLang="ko-KR" sz="1300" baseline="0" dirty="0" smtClean="0">
                          <a:solidFill>
                            <a:schemeClr val="tx1"/>
                          </a:solidFill>
                          <a:latin typeface="HY강B" pitchFamily="18" charset="-127"/>
                          <a:ea typeface="HY강B" pitchFamily="18" charset="-127"/>
                        </a:rPr>
                        <a:t> </a:t>
                      </a:r>
                      <a:r>
                        <a:rPr lang="ko-KR" altLang="en-US" sz="1300" baseline="0" dirty="0" smtClean="0">
                          <a:solidFill>
                            <a:schemeClr val="tx1"/>
                          </a:solidFill>
                          <a:latin typeface="HY강B" pitchFamily="18" charset="-127"/>
                          <a:ea typeface="HY강B" pitchFamily="18" charset="-127"/>
                        </a:rPr>
                        <a:t>강화를 하여 좀 더 수월하게 돈을 얻음</a:t>
                      </a:r>
                      <a:endParaRPr lang="en-US" altLang="ko-KR" sz="1300" baseline="0" dirty="0" smtClean="0">
                        <a:solidFill>
                          <a:schemeClr val="tx1"/>
                        </a:solidFill>
                        <a:latin typeface="HY강B" pitchFamily="18" charset="-127"/>
                        <a:ea typeface="HY강B" pitchFamily="18" charset="-127"/>
                      </a:endParaRPr>
                    </a:p>
                    <a:p>
                      <a:pPr marL="342900" indent="-342900" algn="l" latinLnBrk="1">
                        <a:buNone/>
                      </a:pPr>
                      <a:r>
                        <a:rPr lang="en-US" altLang="ko-KR" sz="1300" baseline="0" dirty="0" smtClean="0">
                          <a:solidFill>
                            <a:schemeClr val="tx1"/>
                          </a:solidFill>
                          <a:latin typeface="HY강B" pitchFamily="18" charset="-127"/>
                          <a:ea typeface="HY강B" pitchFamily="18" charset="-127"/>
                        </a:rPr>
                        <a:t>3. </a:t>
                      </a:r>
                      <a:r>
                        <a:rPr lang="ko-KR" altLang="en-US" sz="1300" baseline="0" dirty="0" smtClean="0">
                          <a:solidFill>
                            <a:schemeClr val="tx1"/>
                          </a:solidFill>
                          <a:latin typeface="HY강B" pitchFamily="18" charset="-127"/>
                          <a:ea typeface="HY강B" pitchFamily="18" charset="-127"/>
                        </a:rPr>
                        <a:t>재산을 모두 모으면 다음 등급으로 올라감</a:t>
                      </a:r>
                      <a:endParaRPr lang="en-US" altLang="ko-KR" sz="1300" baseline="0" dirty="0" smtClean="0">
                        <a:solidFill>
                          <a:schemeClr val="tx1"/>
                        </a:solidFill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l" latinLnBrk="1">
                        <a:buNone/>
                      </a:pPr>
                      <a:r>
                        <a:rPr lang="en-US" altLang="ko-KR" sz="1300" dirty="0" smtClean="0">
                          <a:solidFill>
                            <a:schemeClr val="tx1"/>
                          </a:solidFill>
                          <a:latin typeface="HY강B" pitchFamily="18" charset="-127"/>
                          <a:ea typeface="HY강B" pitchFamily="18" charset="-127"/>
                        </a:rPr>
                        <a:t>1. </a:t>
                      </a:r>
                      <a:r>
                        <a:rPr lang="ko-KR" altLang="en-US" sz="1300" dirty="0" smtClean="0">
                          <a:solidFill>
                            <a:schemeClr val="tx1"/>
                          </a:solidFill>
                          <a:latin typeface="HY강B" pitchFamily="18" charset="-127"/>
                          <a:ea typeface="HY강B" pitchFamily="18" charset="-127"/>
                        </a:rPr>
                        <a:t>보너스</a:t>
                      </a:r>
                      <a:r>
                        <a:rPr lang="en-US" altLang="ko-KR" sz="1300" dirty="0" smtClean="0">
                          <a:solidFill>
                            <a:schemeClr val="tx1"/>
                          </a:solidFill>
                          <a:latin typeface="HY강B" pitchFamily="18" charset="-127"/>
                          <a:ea typeface="HY강B" pitchFamily="18" charset="-127"/>
                        </a:rPr>
                        <a:t>(</a:t>
                      </a:r>
                      <a:r>
                        <a:rPr lang="ko-KR" altLang="en-US" sz="1300" dirty="0" err="1" smtClean="0">
                          <a:solidFill>
                            <a:schemeClr val="tx1"/>
                          </a:solidFill>
                          <a:latin typeface="HY강B" pitchFamily="18" charset="-127"/>
                          <a:ea typeface="HY강B" pitchFamily="18" charset="-127"/>
                        </a:rPr>
                        <a:t>피버</a:t>
                      </a:r>
                      <a:r>
                        <a:rPr lang="en-US" altLang="ko-KR" sz="1300" dirty="0" smtClean="0">
                          <a:solidFill>
                            <a:schemeClr val="tx1"/>
                          </a:solidFill>
                          <a:latin typeface="HY강B" pitchFamily="18" charset="-127"/>
                          <a:ea typeface="HY강B" pitchFamily="18" charset="-127"/>
                        </a:rPr>
                        <a:t>) </a:t>
                      </a:r>
                      <a:r>
                        <a:rPr lang="ko-KR" altLang="en-US" sz="1300" dirty="0" smtClean="0">
                          <a:solidFill>
                            <a:schemeClr val="tx1"/>
                          </a:solidFill>
                          <a:latin typeface="HY강B" pitchFamily="18" charset="-127"/>
                          <a:ea typeface="HY강B" pitchFamily="18" charset="-127"/>
                        </a:rPr>
                        <a:t>타임 때 돈을 더 빨리 얻는다</a:t>
                      </a:r>
                      <a:r>
                        <a:rPr lang="en-US" altLang="ko-KR" sz="1300" dirty="0" smtClean="0">
                          <a:solidFill>
                            <a:schemeClr val="tx1"/>
                          </a:solidFill>
                          <a:latin typeface="HY강B" pitchFamily="18" charset="-127"/>
                          <a:ea typeface="HY강B" pitchFamily="18" charset="-127"/>
                        </a:rPr>
                        <a:t>.</a:t>
                      </a:r>
                    </a:p>
                    <a:p>
                      <a:pPr marL="342900" indent="-342900" algn="l" latinLnBrk="1">
                        <a:buNone/>
                      </a:pPr>
                      <a:r>
                        <a:rPr lang="en-US" altLang="ko-KR" sz="1300" dirty="0" smtClean="0">
                          <a:solidFill>
                            <a:schemeClr val="tx1"/>
                          </a:solidFill>
                          <a:latin typeface="HY강B" pitchFamily="18" charset="-127"/>
                          <a:ea typeface="HY강B" pitchFamily="18" charset="-127"/>
                        </a:rPr>
                        <a:t>2.</a:t>
                      </a:r>
                      <a:r>
                        <a:rPr lang="en-US" altLang="ko-KR" sz="1300" baseline="0" dirty="0" smtClean="0">
                          <a:solidFill>
                            <a:schemeClr val="tx1"/>
                          </a:solidFill>
                          <a:latin typeface="HY강B" pitchFamily="18" charset="-127"/>
                          <a:ea typeface="HY강B" pitchFamily="18" charset="-127"/>
                        </a:rPr>
                        <a:t> </a:t>
                      </a:r>
                      <a:r>
                        <a:rPr lang="ko-KR" altLang="en-US" sz="1300" baseline="0" dirty="0" smtClean="0">
                          <a:solidFill>
                            <a:schemeClr val="tx1"/>
                          </a:solidFill>
                          <a:latin typeface="HY강B" pitchFamily="18" charset="-127"/>
                          <a:ea typeface="HY강B" pitchFamily="18" charset="-127"/>
                        </a:rPr>
                        <a:t>강화를 할 수록 강화의 필요한 돈의 양 증가</a:t>
                      </a:r>
                      <a:endParaRPr lang="en-US" altLang="ko-KR" sz="1300" dirty="0">
                        <a:solidFill>
                          <a:schemeClr val="tx1"/>
                        </a:solidFill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</a:tr>
              <a:tr h="5857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  <a:latin typeface="HY강B" pitchFamily="18" charset="-127"/>
                          <a:ea typeface="HY강B" pitchFamily="18" charset="-127"/>
                        </a:rPr>
                        <a:t>사운드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300" dirty="0" err="1" smtClean="0">
                          <a:solidFill>
                            <a:schemeClr val="tx1"/>
                          </a:solidFill>
                          <a:latin typeface="HY강B" pitchFamily="18" charset="-127"/>
                          <a:ea typeface="HY강B" pitchFamily="18" charset="-127"/>
                        </a:rPr>
                        <a:t>배경음</a:t>
                      </a:r>
                      <a:r>
                        <a:rPr lang="en-US" altLang="ko-KR" sz="1300" dirty="0" smtClean="0">
                          <a:solidFill>
                            <a:schemeClr val="tx1"/>
                          </a:solidFill>
                          <a:latin typeface="HY강B" pitchFamily="18" charset="-127"/>
                          <a:ea typeface="HY강B" pitchFamily="18" charset="-127"/>
                        </a:rPr>
                        <a:t>, </a:t>
                      </a:r>
                      <a:r>
                        <a:rPr lang="ko-KR" altLang="en-US" sz="1300" dirty="0" smtClean="0">
                          <a:solidFill>
                            <a:schemeClr val="tx1"/>
                          </a:solidFill>
                          <a:latin typeface="HY강B" pitchFamily="18" charset="-127"/>
                          <a:ea typeface="HY강B" pitchFamily="18" charset="-127"/>
                        </a:rPr>
                        <a:t>돈이 떨어졌을 때</a:t>
                      </a:r>
                      <a:r>
                        <a:rPr lang="en-US" altLang="ko-KR" sz="1300" dirty="0" smtClean="0">
                          <a:solidFill>
                            <a:schemeClr val="tx1"/>
                          </a:solidFill>
                          <a:latin typeface="HY강B" pitchFamily="18" charset="-127"/>
                          <a:ea typeface="HY강B" pitchFamily="18" charset="-127"/>
                        </a:rPr>
                        <a:t>, </a:t>
                      </a:r>
                      <a:r>
                        <a:rPr lang="ko-KR" altLang="en-US" sz="1300" dirty="0" smtClean="0">
                          <a:solidFill>
                            <a:schemeClr val="tx1"/>
                          </a:solidFill>
                          <a:latin typeface="HY강B" pitchFamily="18" charset="-127"/>
                          <a:ea typeface="HY강B" pitchFamily="18" charset="-127"/>
                        </a:rPr>
                        <a:t>돈을 </a:t>
                      </a:r>
                      <a:r>
                        <a:rPr lang="ko-KR" altLang="en-US" sz="1300" dirty="0" err="1" smtClean="0">
                          <a:solidFill>
                            <a:schemeClr val="tx1"/>
                          </a:solidFill>
                          <a:latin typeface="HY강B" pitchFamily="18" charset="-127"/>
                          <a:ea typeface="HY강B" pitchFamily="18" charset="-127"/>
                        </a:rPr>
                        <a:t>주을</a:t>
                      </a:r>
                      <a:r>
                        <a:rPr lang="ko-KR" altLang="en-US" sz="1300" dirty="0" smtClean="0">
                          <a:solidFill>
                            <a:schemeClr val="tx1"/>
                          </a:solidFill>
                          <a:latin typeface="HY강B" pitchFamily="18" charset="-127"/>
                          <a:ea typeface="HY강B" pitchFamily="18" charset="-127"/>
                        </a:rPr>
                        <a:t> 때</a:t>
                      </a:r>
                      <a:r>
                        <a:rPr lang="en-US" altLang="ko-KR" sz="1300" dirty="0" smtClean="0">
                          <a:solidFill>
                            <a:schemeClr val="tx1"/>
                          </a:solidFill>
                          <a:latin typeface="HY강B" pitchFamily="18" charset="-127"/>
                          <a:ea typeface="HY강B" pitchFamily="18" charset="-127"/>
                        </a:rPr>
                        <a:t>, </a:t>
                      </a:r>
                      <a:r>
                        <a:rPr lang="ko-KR" altLang="en-US" sz="1300" dirty="0" smtClean="0">
                          <a:solidFill>
                            <a:schemeClr val="tx1"/>
                          </a:solidFill>
                          <a:latin typeface="HY강B" pitchFamily="18" charset="-127"/>
                          <a:ea typeface="HY강B" pitchFamily="18" charset="-127"/>
                        </a:rPr>
                        <a:t>강화</a:t>
                      </a:r>
                      <a:r>
                        <a:rPr lang="en-US" altLang="ko-KR" sz="1300" baseline="0" dirty="0" smtClean="0">
                          <a:solidFill>
                            <a:schemeClr val="tx1"/>
                          </a:solidFill>
                          <a:latin typeface="HY강B" pitchFamily="18" charset="-127"/>
                          <a:ea typeface="HY강B" pitchFamily="18" charset="-127"/>
                        </a:rPr>
                        <a:t>, </a:t>
                      </a:r>
                      <a:r>
                        <a:rPr lang="ko-KR" altLang="en-US" sz="1300" baseline="0" dirty="0" smtClean="0">
                          <a:solidFill>
                            <a:schemeClr val="tx1"/>
                          </a:solidFill>
                          <a:latin typeface="HY강B" pitchFamily="18" charset="-127"/>
                          <a:ea typeface="HY강B" pitchFamily="18" charset="-127"/>
                        </a:rPr>
                        <a:t>승급</a:t>
                      </a:r>
                      <a:endParaRPr lang="ko-KR" altLang="en-US" sz="1300" dirty="0">
                        <a:solidFill>
                          <a:schemeClr val="tx1"/>
                        </a:solidFill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857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  <a:latin typeface="HY강B" pitchFamily="18" charset="-127"/>
                          <a:ea typeface="HY강B" pitchFamily="18" charset="-127"/>
                        </a:rPr>
                        <a:t>애니메이션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300" dirty="0" smtClean="0">
                          <a:solidFill>
                            <a:schemeClr val="tx1"/>
                          </a:solidFill>
                          <a:latin typeface="HY강B" pitchFamily="18" charset="-127"/>
                          <a:ea typeface="HY강B" pitchFamily="18" charset="-127"/>
                        </a:rPr>
                        <a:t>각 등급 별 캐릭터의 이미지와 일하고 돈 또는 아이템을 줍는 모션</a:t>
                      </a:r>
                      <a:endParaRPr lang="ko-KR" altLang="en-US" sz="1300" dirty="0">
                        <a:solidFill>
                          <a:schemeClr val="tx1"/>
                        </a:solidFill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300" dirty="0" smtClean="0">
                          <a:solidFill>
                            <a:schemeClr val="tx1"/>
                          </a:solidFill>
                          <a:latin typeface="HY강B" pitchFamily="18" charset="-127"/>
                          <a:ea typeface="HY강B" pitchFamily="18" charset="-127"/>
                        </a:rPr>
                        <a:t>보너스 </a:t>
                      </a:r>
                      <a:r>
                        <a:rPr lang="ko-KR" altLang="en-US" sz="1300" dirty="0" err="1" smtClean="0">
                          <a:solidFill>
                            <a:schemeClr val="tx1"/>
                          </a:solidFill>
                          <a:latin typeface="HY강B" pitchFamily="18" charset="-127"/>
                          <a:ea typeface="HY강B" pitchFamily="18" charset="-127"/>
                        </a:rPr>
                        <a:t>타임때</a:t>
                      </a:r>
                      <a:r>
                        <a:rPr lang="ko-KR" altLang="en-US" sz="1300" dirty="0" smtClean="0">
                          <a:solidFill>
                            <a:schemeClr val="tx1"/>
                          </a:solidFill>
                          <a:latin typeface="HY강B" pitchFamily="18" charset="-127"/>
                          <a:ea typeface="HY강B" pitchFamily="18" charset="-127"/>
                        </a:rPr>
                        <a:t> 더 빨리 일하는 모션</a:t>
                      </a:r>
                      <a:endParaRPr lang="ko-KR" altLang="en-US" sz="1300" dirty="0">
                        <a:solidFill>
                          <a:schemeClr val="tx1"/>
                        </a:solidFill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1472" y="642918"/>
            <a:ext cx="1643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latin typeface="HY강B" pitchFamily="18" charset="-127"/>
                <a:ea typeface="HY강B" pitchFamily="18" charset="-127"/>
              </a:rPr>
              <a:t>개발 일정</a:t>
            </a:r>
            <a:endParaRPr lang="ko-KR" altLang="en-US" sz="2400" dirty="0">
              <a:solidFill>
                <a:schemeClr val="bg1"/>
              </a:solidFill>
              <a:latin typeface="HY강B" pitchFamily="18" charset="-127"/>
              <a:ea typeface="HY강B" pitchFamily="18" charset="-127"/>
            </a:endParaRPr>
          </a:p>
        </p:txBody>
      </p:sp>
      <p:graphicFrame>
        <p:nvGraphicFramePr>
          <p:cNvPr id="8" name="내용 개체 틀 7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329641" cy="5095200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1614470"/>
                <a:gridCol w="6715171"/>
              </a:tblGrid>
              <a:tr h="4455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bg1"/>
                          </a:solidFill>
                          <a:latin typeface="HY강B" pitchFamily="18" charset="-127"/>
                          <a:ea typeface="HY강B" pitchFamily="18" charset="-127"/>
                        </a:rPr>
                        <a:t>일정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bg1"/>
                          </a:solidFill>
                          <a:latin typeface="HY강B" pitchFamily="18" charset="-127"/>
                          <a:ea typeface="HY강B" pitchFamily="18" charset="-127"/>
                        </a:rPr>
                        <a:t>내용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</a:tr>
              <a:tr h="4455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HY강B" pitchFamily="18" charset="-127"/>
                          <a:ea typeface="HY강B" pitchFamily="18" charset="-127"/>
                        </a:rPr>
                        <a:t>1</a:t>
                      </a:r>
                      <a:r>
                        <a:rPr lang="ko-KR" altLang="en-US" dirty="0" smtClean="0">
                          <a:solidFill>
                            <a:schemeClr val="tx1"/>
                          </a:solidFill>
                          <a:latin typeface="HY강B" pitchFamily="18" charset="-127"/>
                          <a:ea typeface="HY강B" pitchFamily="18" charset="-127"/>
                        </a:rPr>
                        <a:t>주차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  <a:latin typeface="HY강B" pitchFamily="18" charset="-127"/>
                          <a:ea typeface="HY강B" pitchFamily="18" charset="-127"/>
                        </a:rPr>
                        <a:t>리소스 수집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HY강B" pitchFamily="18" charset="-127"/>
                          <a:ea typeface="HY강B" pitchFamily="18" charset="-127"/>
                        </a:rPr>
                        <a:t>, </a:t>
                      </a:r>
                      <a:r>
                        <a:rPr lang="ko-KR" altLang="en-US" dirty="0" smtClean="0">
                          <a:solidFill>
                            <a:schemeClr val="tx1"/>
                          </a:solidFill>
                          <a:latin typeface="HY강B" pitchFamily="18" charset="-127"/>
                          <a:ea typeface="HY강B" pitchFamily="18" charset="-127"/>
                        </a:rPr>
                        <a:t>캔버스 위에 캐릭터와 돈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HY강B" pitchFamily="18" charset="-127"/>
                          <a:ea typeface="HY강B" pitchFamily="18" charset="-127"/>
                        </a:rPr>
                        <a:t>, </a:t>
                      </a:r>
                      <a:r>
                        <a:rPr lang="ko-KR" altLang="en-US" dirty="0" smtClean="0">
                          <a:solidFill>
                            <a:schemeClr val="tx1"/>
                          </a:solidFill>
                          <a:latin typeface="HY강B" pitchFamily="18" charset="-127"/>
                          <a:ea typeface="HY강B" pitchFamily="18" charset="-127"/>
                        </a:rPr>
                        <a:t>아이템 배치를 위한 리스트 생성 및 좌표 지정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</a:tr>
              <a:tr h="4455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HY강B" pitchFamily="18" charset="-127"/>
                          <a:ea typeface="HY강B" pitchFamily="18" charset="-127"/>
                        </a:rPr>
                        <a:t>2</a:t>
                      </a:r>
                      <a:r>
                        <a:rPr lang="ko-KR" altLang="en-US" dirty="0" smtClean="0">
                          <a:solidFill>
                            <a:schemeClr val="tx1"/>
                          </a:solidFill>
                          <a:latin typeface="HY강B" pitchFamily="18" charset="-127"/>
                          <a:ea typeface="HY강B" pitchFamily="18" charset="-127"/>
                        </a:rPr>
                        <a:t>주차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  <a:latin typeface="HY강B" pitchFamily="18" charset="-127"/>
                          <a:ea typeface="HY강B" pitchFamily="18" charset="-127"/>
                        </a:rPr>
                        <a:t>기본 오브젝트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HY강B" pitchFamily="18" charset="-127"/>
                          <a:ea typeface="HY강B" pitchFamily="18" charset="-127"/>
                        </a:rPr>
                        <a:t>(</a:t>
                      </a:r>
                      <a:r>
                        <a:rPr lang="ko-KR" altLang="en-US" dirty="0" smtClean="0">
                          <a:solidFill>
                            <a:schemeClr val="tx1"/>
                          </a:solidFill>
                          <a:latin typeface="HY강B" pitchFamily="18" charset="-127"/>
                          <a:ea typeface="HY강B" pitchFamily="18" charset="-127"/>
                        </a:rPr>
                        <a:t>캐릭터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HY강B" pitchFamily="18" charset="-127"/>
                          <a:ea typeface="HY강B" pitchFamily="18" charset="-127"/>
                        </a:rPr>
                        <a:t>, </a:t>
                      </a:r>
                      <a:r>
                        <a:rPr lang="ko-KR" altLang="en-US" dirty="0" smtClean="0">
                          <a:solidFill>
                            <a:schemeClr val="tx1"/>
                          </a:solidFill>
                          <a:latin typeface="HY강B" pitchFamily="18" charset="-127"/>
                          <a:ea typeface="HY강B" pitchFamily="18" charset="-127"/>
                        </a:rPr>
                        <a:t>돈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HY강B" pitchFamily="18" charset="-127"/>
                          <a:ea typeface="HY강B" pitchFamily="18" charset="-127"/>
                        </a:rPr>
                        <a:t>) </a:t>
                      </a:r>
                      <a:r>
                        <a:rPr lang="ko-KR" altLang="en-US" dirty="0" smtClean="0">
                          <a:solidFill>
                            <a:schemeClr val="tx1"/>
                          </a:solidFill>
                          <a:latin typeface="HY강B" pitchFamily="18" charset="-127"/>
                          <a:ea typeface="HY강B" pitchFamily="18" charset="-127"/>
                        </a:rPr>
                        <a:t>및 애니메이션 구현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</a:tr>
              <a:tr h="4455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HY강B" pitchFamily="18" charset="-127"/>
                          <a:ea typeface="HY강B" pitchFamily="18" charset="-127"/>
                        </a:rPr>
                        <a:t>3</a:t>
                      </a:r>
                      <a:r>
                        <a:rPr lang="ko-KR" altLang="en-US" dirty="0" smtClean="0">
                          <a:solidFill>
                            <a:schemeClr val="tx1"/>
                          </a:solidFill>
                          <a:latin typeface="HY강B" pitchFamily="18" charset="-127"/>
                          <a:ea typeface="HY강B" pitchFamily="18" charset="-127"/>
                        </a:rPr>
                        <a:t>주차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  <a:latin typeface="HY강B" pitchFamily="18" charset="-127"/>
                          <a:ea typeface="HY강B" pitchFamily="18" charset="-127"/>
                        </a:rPr>
                        <a:t>마우스를 통하여 떨어지는 돈 수급 구현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</a:tr>
              <a:tr h="4455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HY강B" pitchFamily="18" charset="-127"/>
                          <a:ea typeface="HY강B" pitchFamily="18" charset="-127"/>
                        </a:rPr>
                        <a:t>4</a:t>
                      </a:r>
                      <a:r>
                        <a:rPr lang="ko-KR" altLang="en-US" dirty="0" smtClean="0">
                          <a:solidFill>
                            <a:schemeClr val="tx1"/>
                          </a:solidFill>
                          <a:latin typeface="HY강B" pitchFamily="18" charset="-127"/>
                          <a:ea typeface="HY강B" pitchFamily="18" charset="-127"/>
                        </a:rPr>
                        <a:t>주차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  <a:latin typeface="HY강B" pitchFamily="18" charset="-127"/>
                          <a:ea typeface="HY강B" pitchFamily="18" charset="-127"/>
                        </a:rPr>
                        <a:t>재산 구입 및 승급 기능 추가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</a:tr>
              <a:tr h="4455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HY강B" pitchFamily="18" charset="-127"/>
                          <a:ea typeface="HY강B" pitchFamily="18" charset="-127"/>
                        </a:rPr>
                        <a:t>5</a:t>
                      </a:r>
                      <a:r>
                        <a:rPr lang="ko-KR" altLang="en-US" dirty="0" smtClean="0">
                          <a:solidFill>
                            <a:schemeClr val="tx1"/>
                          </a:solidFill>
                          <a:latin typeface="HY강B" pitchFamily="18" charset="-127"/>
                          <a:ea typeface="HY강B" pitchFamily="18" charset="-127"/>
                        </a:rPr>
                        <a:t>주차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  <a:latin typeface="HY강B" pitchFamily="18" charset="-127"/>
                          <a:ea typeface="HY강B" pitchFamily="18" charset="-127"/>
                        </a:rPr>
                        <a:t>중간 점검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HY강B" pitchFamily="18" charset="-127"/>
                          <a:ea typeface="HY강B" pitchFamily="18" charset="-127"/>
                        </a:rPr>
                        <a:t>:</a:t>
                      </a:r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  <a:latin typeface="HY강B" pitchFamily="18" charset="-127"/>
                          <a:ea typeface="HY강B" pitchFamily="18" charset="-127"/>
                        </a:rPr>
                        <a:t> 1~4</a:t>
                      </a:r>
                      <a:r>
                        <a:rPr lang="ko-KR" altLang="en-US" baseline="0" dirty="0" smtClean="0">
                          <a:solidFill>
                            <a:schemeClr val="tx1"/>
                          </a:solidFill>
                          <a:latin typeface="HY강B" pitchFamily="18" charset="-127"/>
                          <a:ea typeface="HY강B" pitchFamily="18" charset="-127"/>
                        </a:rPr>
                        <a:t>주차에서 부족한 부분에 대한 보수 작업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</a:tr>
              <a:tr h="4455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HY강B" pitchFamily="18" charset="-127"/>
                          <a:ea typeface="HY강B" pitchFamily="18" charset="-127"/>
                        </a:rPr>
                        <a:t>6</a:t>
                      </a:r>
                      <a:r>
                        <a:rPr lang="ko-KR" altLang="en-US" dirty="0" smtClean="0">
                          <a:solidFill>
                            <a:schemeClr val="tx1"/>
                          </a:solidFill>
                          <a:latin typeface="HY강B" pitchFamily="18" charset="-127"/>
                          <a:ea typeface="HY강B" pitchFamily="18" charset="-127"/>
                        </a:rPr>
                        <a:t>주차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 smtClean="0">
                          <a:solidFill>
                            <a:schemeClr val="tx1"/>
                          </a:solidFill>
                          <a:latin typeface="HY강B" pitchFamily="18" charset="-127"/>
                          <a:ea typeface="HY강B" pitchFamily="18" charset="-127"/>
                        </a:rPr>
                        <a:t>강화</a:t>
                      </a:r>
                      <a:r>
                        <a:rPr lang="ko-KR" altLang="en-US" b="0" baseline="0" dirty="0" smtClean="0">
                          <a:solidFill>
                            <a:schemeClr val="tx1"/>
                          </a:solidFill>
                          <a:latin typeface="HY강B" pitchFamily="18" charset="-127"/>
                          <a:ea typeface="HY강B" pitchFamily="18" charset="-127"/>
                        </a:rPr>
                        <a:t> 기능</a:t>
                      </a:r>
                      <a:r>
                        <a:rPr lang="en-US" altLang="ko-KR" b="0" baseline="0" dirty="0" smtClean="0">
                          <a:solidFill>
                            <a:schemeClr val="tx1"/>
                          </a:solidFill>
                          <a:latin typeface="HY강B" pitchFamily="18" charset="-127"/>
                          <a:ea typeface="HY강B" pitchFamily="18" charset="-127"/>
                        </a:rPr>
                        <a:t>, </a:t>
                      </a:r>
                      <a:r>
                        <a:rPr lang="ko-KR" altLang="en-US" b="0" baseline="0" dirty="0" err="1" smtClean="0">
                          <a:solidFill>
                            <a:schemeClr val="tx1"/>
                          </a:solidFill>
                          <a:latin typeface="HY강B" pitchFamily="18" charset="-127"/>
                          <a:ea typeface="HY강B" pitchFamily="18" charset="-127"/>
                        </a:rPr>
                        <a:t>능력치</a:t>
                      </a:r>
                      <a:r>
                        <a:rPr lang="ko-KR" altLang="en-US" b="0" baseline="0" dirty="0" smtClean="0">
                          <a:solidFill>
                            <a:schemeClr val="tx1"/>
                          </a:solidFill>
                          <a:latin typeface="HY강B" pitchFamily="18" charset="-127"/>
                          <a:ea typeface="HY강B" pitchFamily="18" charset="-127"/>
                        </a:rPr>
                        <a:t> </a:t>
                      </a:r>
                      <a:r>
                        <a:rPr lang="ko-KR" altLang="en-US" baseline="0" dirty="0" smtClean="0">
                          <a:solidFill>
                            <a:schemeClr val="tx1"/>
                          </a:solidFill>
                          <a:latin typeface="HY강B" pitchFamily="18" charset="-127"/>
                          <a:ea typeface="HY강B" pitchFamily="18" charset="-127"/>
                        </a:rPr>
                        <a:t>추가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</a:tr>
              <a:tr h="4455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HY강B" pitchFamily="18" charset="-127"/>
                          <a:ea typeface="HY강B" pitchFamily="18" charset="-127"/>
                        </a:rPr>
                        <a:t>7</a:t>
                      </a:r>
                      <a:r>
                        <a:rPr lang="ko-KR" altLang="en-US" dirty="0" smtClean="0">
                          <a:solidFill>
                            <a:schemeClr val="tx1"/>
                          </a:solidFill>
                          <a:latin typeface="HY강B" pitchFamily="18" charset="-127"/>
                          <a:ea typeface="HY강B" pitchFamily="18" charset="-127"/>
                        </a:rPr>
                        <a:t>주차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</a:tr>
              <a:tr h="4455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HY강B" pitchFamily="18" charset="-127"/>
                          <a:ea typeface="HY강B" pitchFamily="18" charset="-127"/>
                        </a:rPr>
                        <a:t>8</a:t>
                      </a:r>
                      <a:r>
                        <a:rPr lang="ko-KR" altLang="en-US" dirty="0" smtClean="0">
                          <a:solidFill>
                            <a:schemeClr val="tx1"/>
                          </a:solidFill>
                          <a:latin typeface="HY강B" pitchFamily="18" charset="-127"/>
                          <a:ea typeface="HY강B" pitchFamily="18" charset="-127"/>
                        </a:rPr>
                        <a:t>주차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  <a:latin typeface="HY강B" pitchFamily="18" charset="-127"/>
                          <a:ea typeface="HY강B" pitchFamily="18" charset="-127"/>
                        </a:rPr>
                        <a:t>배경음악 및 효과음 적용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</a:tr>
              <a:tr h="4455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HY강B" pitchFamily="18" charset="-127"/>
                          <a:ea typeface="HY강B" pitchFamily="18" charset="-127"/>
                        </a:rPr>
                        <a:t>9</a:t>
                      </a:r>
                      <a:r>
                        <a:rPr lang="ko-KR" altLang="en-US" dirty="0" smtClean="0">
                          <a:solidFill>
                            <a:schemeClr val="tx1"/>
                          </a:solidFill>
                          <a:latin typeface="HY강B" pitchFamily="18" charset="-127"/>
                          <a:ea typeface="HY강B" pitchFamily="18" charset="-127"/>
                        </a:rPr>
                        <a:t>주차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  <a:latin typeface="HY강B" pitchFamily="18" charset="-127"/>
                          <a:ea typeface="HY강B" pitchFamily="18" charset="-127"/>
                        </a:rPr>
                        <a:t>실제적인 게임시작과 종료 게임 밸런스 조절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</a:tr>
              <a:tr h="4455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HY강B" pitchFamily="18" charset="-127"/>
                          <a:ea typeface="HY강B" pitchFamily="18" charset="-127"/>
                        </a:rPr>
                        <a:t>10</a:t>
                      </a:r>
                      <a:r>
                        <a:rPr lang="ko-KR" altLang="en-US" dirty="0" smtClean="0">
                          <a:solidFill>
                            <a:schemeClr val="tx1"/>
                          </a:solidFill>
                          <a:latin typeface="HY강B" pitchFamily="18" charset="-127"/>
                          <a:ea typeface="HY강B" pitchFamily="18" charset="-127"/>
                        </a:rPr>
                        <a:t>주차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  <a:latin typeface="HY강B" pitchFamily="18" charset="-127"/>
                          <a:ea typeface="HY강B" pitchFamily="18" charset="-127"/>
                        </a:rPr>
                        <a:t>최종 점검 및 </a:t>
                      </a:r>
                      <a:r>
                        <a:rPr lang="ko-KR" altLang="en-US" dirty="0" err="1" smtClean="0">
                          <a:solidFill>
                            <a:schemeClr val="tx1"/>
                          </a:solidFill>
                          <a:latin typeface="HY강B" pitchFamily="18" charset="-127"/>
                          <a:ea typeface="HY강B" pitchFamily="18" charset="-127"/>
                        </a:rPr>
                        <a:t>릴리즈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내용 개체 틀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034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6286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HY강B" pitchFamily="18" charset="-127"/>
                          <a:ea typeface="HY강B" pitchFamily="18" charset="-127"/>
                        </a:rPr>
                        <a:t>평가항목</a:t>
                      </a:r>
                      <a:endParaRPr lang="ko-KR" altLang="en-US" sz="160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평가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en-US" altLang="ko-KR" sz="1400" dirty="0" smtClean="0"/>
                        <a:t>(A:</a:t>
                      </a:r>
                      <a:r>
                        <a:rPr lang="ko-KR" altLang="en-US" sz="1400" dirty="0" err="1" smtClean="0"/>
                        <a:t>매우잘함</a:t>
                      </a:r>
                      <a:r>
                        <a:rPr lang="en-US" altLang="ko-KR" sz="1400" dirty="0" smtClean="0"/>
                        <a:t>,B:</a:t>
                      </a:r>
                      <a:r>
                        <a:rPr lang="ko-KR" altLang="en-US" sz="1400" dirty="0" smtClean="0"/>
                        <a:t>잘함</a:t>
                      </a:r>
                      <a:r>
                        <a:rPr lang="en-US" altLang="ko-KR" sz="1400" dirty="0" smtClean="0"/>
                        <a:t>,C:</a:t>
                      </a:r>
                      <a:r>
                        <a:rPr lang="ko-KR" altLang="en-US" sz="1400" dirty="0" smtClean="0"/>
                        <a:t>보통</a:t>
                      </a:r>
                      <a:r>
                        <a:rPr lang="en-US" altLang="ko-KR" sz="1400" dirty="0" smtClean="0"/>
                        <a:t>,D:</a:t>
                      </a:r>
                      <a:r>
                        <a:rPr lang="ko-KR" altLang="en-US" sz="1400" dirty="0" smtClean="0"/>
                        <a:t>못함</a:t>
                      </a:r>
                      <a:r>
                        <a:rPr lang="en-US" altLang="ko-KR" sz="1400" dirty="0" smtClean="0"/>
                        <a:t>,E:</a:t>
                      </a:r>
                      <a:r>
                        <a:rPr lang="ko-KR" altLang="en-US" sz="1400" dirty="0" err="1" smtClean="0"/>
                        <a:t>매우못함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 smtClean="0"/>
                    </a:p>
                    <a:p>
                      <a:pPr algn="ctr" latinLnBrk="1"/>
                      <a:endParaRPr lang="ko-KR" altLang="en-US" sz="140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</a:tr>
              <a:tr h="6286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HY강B" pitchFamily="18" charset="-127"/>
                          <a:ea typeface="HY강B" pitchFamily="18" charset="-127"/>
                        </a:rPr>
                        <a:t>발표자료에 포함할 내용을 다 포함했는가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HY강B" pitchFamily="18" charset="-127"/>
                          <a:ea typeface="HY강B" pitchFamily="18" charset="-127"/>
                        </a:rPr>
                        <a:t>?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latin typeface="HY강B" pitchFamily="18" charset="-127"/>
                          <a:ea typeface="HY강B" pitchFamily="18" charset="-127"/>
                        </a:rPr>
                        <a:t>A</a:t>
                      </a:r>
                      <a:endParaRPr lang="ko-KR" altLang="en-US" sz="200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</a:tr>
              <a:tr h="6286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>
                          <a:solidFill>
                            <a:schemeClr val="tx1"/>
                          </a:solidFill>
                          <a:latin typeface="HY강B" pitchFamily="18" charset="-127"/>
                          <a:ea typeface="HY강B" pitchFamily="18" charset="-127"/>
                        </a:rPr>
                        <a:t>게임컨셉이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HY강B" pitchFamily="18" charset="-127"/>
                          <a:ea typeface="HY강B" pitchFamily="18" charset="-127"/>
                        </a:rPr>
                        <a:t> 잘 표현되었는가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HY강B" pitchFamily="18" charset="-127"/>
                          <a:ea typeface="HY강B" pitchFamily="18" charset="-127"/>
                        </a:rPr>
                        <a:t>?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latin typeface="HY강B" pitchFamily="18" charset="-127"/>
                          <a:ea typeface="HY강B" pitchFamily="18" charset="-127"/>
                        </a:rPr>
                        <a:t>A</a:t>
                      </a:r>
                      <a:endParaRPr lang="ko-KR" altLang="en-US" sz="200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</a:tr>
              <a:tr h="6286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HY강B" pitchFamily="18" charset="-127"/>
                          <a:ea typeface="HY강B" pitchFamily="18" charset="-127"/>
                        </a:rPr>
                        <a:t>게임 핵심 </a:t>
                      </a:r>
                      <a:r>
                        <a:rPr lang="ko-KR" altLang="en-US" sz="1600" dirty="0" err="1" smtClean="0">
                          <a:solidFill>
                            <a:schemeClr val="tx1"/>
                          </a:solidFill>
                          <a:latin typeface="HY강B" pitchFamily="18" charset="-127"/>
                          <a:ea typeface="HY강B" pitchFamily="18" charset="-127"/>
                        </a:rPr>
                        <a:t>메카닉의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HY강B" pitchFamily="18" charset="-127"/>
                          <a:ea typeface="HY강B" pitchFamily="18" charset="-127"/>
                        </a:rPr>
                        <a:t> 제시가 잘 되었는가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HY강B" pitchFamily="18" charset="-127"/>
                          <a:ea typeface="HY강B" pitchFamily="18" charset="-127"/>
                        </a:rPr>
                        <a:t>?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latin typeface="HY강B" pitchFamily="18" charset="-127"/>
                          <a:ea typeface="HY강B" pitchFamily="18" charset="-127"/>
                        </a:rPr>
                        <a:t>A</a:t>
                      </a:r>
                      <a:endParaRPr lang="ko-KR" altLang="en-US" sz="200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</a:tr>
              <a:tr h="6286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HY강B" pitchFamily="18" charset="-127"/>
                          <a:ea typeface="HY강B" pitchFamily="18" charset="-127"/>
                        </a:rPr>
                        <a:t>게임 실행 흐름이 잘 표현되었는가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HY강B" pitchFamily="18" charset="-127"/>
                          <a:ea typeface="HY강B" pitchFamily="18" charset="-127"/>
                        </a:rPr>
                        <a:t>?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latin typeface="HY강B" pitchFamily="18" charset="-127"/>
                          <a:ea typeface="HY강B" pitchFamily="18" charset="-127"/>
                        </a:rPr>
                        <a:t>A</a:t>
                      </a:r>
                      <a:endParaRPr lang="ko-KR" altLang="en-US" sz="200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</a:tr>
              <a:tr h="6286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HY강B" pitchFamily="18" charset="-127"/>
                          <a:ea typeface="HY강B" pitchFamily="18" charset="-127"/>
                        </a:rPr>
                        <a:t>개발 범위가 구체적이며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HY강B" pitchFamily="18" charset="-127"/>
                          <a:ea typeface="HY강B" pitchFamily="18" charset="-127"/>
                        </a:rPr>
                        <a:t>,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HY강B" pitchFamily="18" charset="-127"/>
                          <a:ea typeface="HY강B" pitchFamily="18" charset="-127"/>
                        </a:rPr>
                        <a:t> 측정 가능한가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HY강B" pitchFamily="18" charset="-127"/>
                          <a:ea typeface="HY강B" pitchFamily="18" charset="-127"/>
                        </a:rPr>
                        <a:t>?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latin typeface="HY강B" pitchFamily="18" charset="-127"/>
                          <a:ea typeface="HY강B" pitchFamily="18" charset="-127"/>
                        </a:rPr>
                        <a:t>C</a:t>
                      </a:r>
                      <a:endParaRPr lang="ko-KR" altLang="en-US" sz="200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</a:tr>
              <a:tr h="6286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HY강B" pitchFamily="18" charset="-127"/>
                          <a:ea typeface="HY강B" pitchFamily="18" charset="-127"/>
                        </a:rPr>
                        <a:t>개발 계획이 구체적이며 </a:t>
                      </a:r>
                      <a:r>
                        <a:rPr lang="ko-KR" altLang="en-US" sz="1600" dirty="0" err="1" smtClean="0">
                          <a:solidFill>
                            <a:schemeClr val="tx1"/>
                          </a:solidFill>
                          <a:latin typeface="HY강B" pitchFamily="18" charset="-127"/>
                          <a:ea typeface="HY강B" pitchFamily="18" charset="-127"/>
                        </a:rPr>
                        <a:t>실행가능한가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HY강B" pitchFamily="18" charset="-127"/>
                          <a:ea typeface="HY강B" pitchFamily="18" charset="-127"/>
                        </a:rPr>
                        <a:t>?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latin typeface="HY강B" pitchFamily="18" charset="-127"/>
                          <a:ea typeface="HY강B" pitchFamily="18" charset="-127"/>
                        </a:rPr>
                        <a:t>C</a:t>
                      </a:r>
                      <a:endParaRPr lang="ko-KR" altLang="en-US" sz="200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71472" y="642918"/>
            <a:ext cx="1643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latin typeface="HY강B" pitchFamily="18" charset="-127"/>
                <a:ea typeface="HY강B" pitchFamily="18" charset="-127"/>
              </a:rPr>
              <a:t>자체평가</a:t>
            </a:r>
            <a:endParaRPr lang="ko-KR" altLang="en-US" sz="2400" dirty="0">
              <a:solidFill>
                <a:schemeClr val="bg1"/>
              </a:solidFill>
              <a:latin typeface="HY강B" pitchFamily="18" charset="-127"/>
              <a:ea typeface="HY강B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2143108" y="1785926"/>
            <a:ext cx="4929222" cy="2643206"/>
          </a:xfrm>
          <a:prstGeom prst="roundRect">
            <a:avLst/>
          </a:prstGeom>
          <a:solidFill>
            <a:srgbClr val="F3EE2E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428860" y="2487035"/>
            <a:ext cx="43577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 smtClean="0">
                <a:latin typeface="HY강B" pitchFamily="18" charset="-127"/>
                <a:ea typeface="HY강B" pitchFamily="18" charset="-127"/>
              </a:rPr>
              <a:t>종료 하시겠습니까</a:t>
            </a:r>
            <a:r>
              <a:rPr lang="en-US" altLang="ko-KR" sz="3200" dirty="0" smtClean="0">
                <a:latin typeface="HY강B" pitchFamily="18" charset="-127"/>
                <a:ea typeface="HY강B" pitchFamily="18" charset="-127"/>
              </a:rPr>
              <a:t>?</a:t>
            </a:r>
            <a:endParaRPr lang="ko-KR" altLang="en-US" sz="32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2643174" y="3500438"/>
            <a:ext cx="1714512" cy="6429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4786314" y="3500438"/>
            <a:ext cx="1714512" cy="6429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000364" y="3571876"/>
            <a:ext cx="10001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HY강B" pitchFamily="18" charset="-127"/>
                <a:ea typeface="HY강B" pitchFamily="18" charset="-127"/>
              </a:rPr>
              <a:t>YES</a:t>
            </a:r>
            <a:endParaRPr lang="ko-KR" altLang="en-US" sz="2800" dirty="0">
              <a:solidFill>
                <a:schemeClr val="bg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000628" y="3571876"/>
            <a:ext cx="12144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HY강B" pitchFamily="18" charset="-127"/>
                <a:ea typeface="HY강B" pitchFamily="18" charset="-127"/>
              </a:rPr>
              <a:t>NO</a:t>
            </a:r>
            <a:endParaRPr lang="ko-KR" altLang="en-US" sz="2800" dirty="0">
              <a:solidFill>
                <a:schemeClr val="bg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85852" y="4857760"/>
            <a:ext cx="67151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smtClean="0">
                <a:solidFill>
                  <a:schemeClr val="bg1"/>
                </a:solidFill>
                <a:latin typeface="HY강B" pitchFamily="18" charset="-127"/>
                <a:ea typeface="HY강B" pitchFamily="18" charset="-127"/>
              </a:rPr>
              <a:t>감사합니다</a:t>
            </a:r>
            <a:r>
              <a:rPr lang="en-US" altLang="ko-KR" sz="4000" dirty="0" smtClean="0">
                <a:solidFill>
                  <a:schemeClr val="bg1"/>
                </a:solidFill>
                <a:latin typeface="HY강B" pitchFamily="18" charset="-127"/>
                <a:ea typeface="HY강B" pitchFamily="18" charset="-127"/>
              </a:rPr>
              <a:t>.</a:t>
            </a:r>
            <a:endParaRPr lang="ko-KR" altLang="en-US" sz="4000" dirty="0">
              <a:solidFill>
                <a:schemeClr val="bg1"/>
              </a:solidFill>
              <a:latin typeface="HY강B" pitchFamily="18" charset="-127"/>
              <a:ea typeface="HY강B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168</TotalTime>
  <Words>380</Words>
  <Application>Microsoft Office PowerPoint</Application>
  <PresentationFormat>화면 슬라이드 쇼(4:3)</PresentationFormat>
  <Paragraphs>89</Paragraphs>
  <Slides>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내문서</dc:creator>
  <cp:lastModifiedBy>내문서</cp:lastModifiedBy>
  <cp:revision>18</cp:revision>
  <dcterms:created xsi:type="dcterms:W3CDTF">2016-09-21T15:03:47Z</dcterms:created>
  <dcterms:modified xsi:type="dcterms:W3CDTF">2016-09-22T13:03:57Z</dcterms:modified>
</cp:coreProperties>
</file>