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4" r:id="rId2"/>
    <p:sldId id="305" r:id="rId3"/>
    <p:sldId id="301" r:id="rId4"/>
    <p:sldId id="338" r:id="rId5"/>
    <p:sldId id="317" r:id="rId6"/>
    <p:sldId id="318" r:id="rId7"/>
    <p:sldId id="320" r:id="rId8"/>
    <p:sldId id="321" r:id="rId9"/>
    <p:sldId id="325" r:id="rId10"/>
    <p:sldId id="322" r:id="rId11"/>
    <p:sldId id="323" r:id="rId12"/>
    <p:sldId id="344" r:id="rId13"/>
    <p:sldId id="326" r:id="rId14"/>
    <p:sldId id="312" r:id="rId15"/>
    <p:sldId id="328" r:id="rId16"/>
    <p:sldId id="329" r:id="rId17"/>
    <p:sldId id="332" r:id="rId18"/>
    <p:sldId id="333" r:id="rId19"/>
    <p:sldId id="327" r:id="rId20"/>
    <p:sldId id="336" r:id="rId21"/>
    <p:sldId id="335" r:id="rId22"/>
    <p:sldId id="337" r:id="rId23"/>
    <p:sldId id="341" r:id="rId24"/>
    <p:sldId id="342" r:id="rId25"/>
    <p:sldId id="258" r:id="rId26"/>
    <p:sldId id="340" r:id="rId27"/>
    <p:sldId id="343" r:id="rId28"/>
    <p:sldId id="32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F8B03A"/>
    <a:srgbClr val="684107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103" autoAdjust="0"/>
  </p:normalViewPr>
  <p:slideViewPr>
    <p:cSldViewPr snapToGrid="0" showGuides="1">
      <p:cViewPr varScale="1">
        <p:scale>
          <a:sx n="86" d="100"/>
          <a:sy n="86" d="100"/>
        </p:scale>
        <p:origin x="74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06A40-F45E-462C-8051-8638B8FCF00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AD6D-29F1-46E6-BD7F-5EA347D8D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deoblocks.com/video/4k-antarctica-ice-field-and-mountains-wide-angle-camera-pan-stylized-v4ez_zbrlimf8wxi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89204" y="2866621"/>
            <a:ext cx="2813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얼음</a:t>
            </a:r>
            <a:r>
              <a:rPr lang="en-US" altLang="ko-KR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Bomb!</a:t>
            </a:r>
            <a:endParaRPr lang="ko-KR" altLang="en-US" sz="4000" b="1" spc="-3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821" y="5183445"/>
            <a:ext cx="231986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XXX</a:t>
            </a:r>
            <a:r>
              <a:rPr lang="ko-KR" altLang="en-US" sz="1400" dirty="0">
                <a:solidFill>
                  <a:schemeClr val="accent2"/>
                </a:solidFill>
              </a:rPr>
              <a:t>팀</a:t>
            </a:r>
            <a:r>
              <a:rPr lang="en-US" altLang="ko-KR" sz="1400" dirty="0">
                <a:solidFill>
                  <a:schemeClr val="accent2"/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C49B18-5A13-45D4-8522-32471B3491BA}"/>
              </a:ext>
            </a:extLst>
          </p:cNvPr>
          <p:cNvSpPr txBox="1"/>
          <p:nvPr/>
        </p:nvSpPr>
        <p:spPr>
          <a:xfrm>
            <a:off x="10093457" y="5736745"/>
            <a:ext cx="17668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8B03A"/>
                </a:solidFill>
              </a:rPr>
              <a:t>2013180016 </a:t>
            </a:r>
            <a:r>
              <a:rPr lang="ko-KR" altLang="en-US" sz="1400" dirty="0" err="1">
                <a:solidFill>
                  <a:srgbClr val="F8B03A"/>
                </a:solidFill>
              </a:rPr>
              <a:t>사명진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en-US" altLang="ko-KR" sz="1400" dirty="0">
                <a:solidFill>
                  <a:srgbClr val="F8B03A"/>
                </a:solidFill>
              </a:rPr>
              <a:t>2013180028 </a:t>
            </a:r>
            <a:r>
              <a:rPr lang="ko-KR" altLang="en-US" sz="1400" dirty="0">
                <a:solidFill>
                  <a:srgbClr val="F8B03A"/>
                </a:solidFill>
              </a:rPr>
              <a:t>이우상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en-US" altLang="ko-KR" sz="1400" dirty="0">
                <a:solidFill>
                  <a:srgbClr val="F8B03A"/>
                </a:solidFill>
              </a:rPr>
              <a:t>2015182023 </a:t>
            </a:r>
            <a:r>
              <a:rPr lang="ko-KR" altLang="en-US" sz="1400" dirty="0" err="1">
                <a:solidFill>
                  <a:srgbClr val="F8B03A"/>
                </a:solidFill>
              </a:rPr>
              <a:t>염혜린</a:t>
            </a:r>
            <a:endParaRPr lang="ko-KR" altLang="en-US" sz="1400" dirty="0">
              <a:solidFill>
                <a:srgbClr val="F8B03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5D70E-3E9A-4B75-AF55-95D28416DF8E}"/>
              </a:ext>
            </a:extLst>
          </p:cNvPr>
          <p:cNvSpPr txBox="1"/>
          <p:nvPr/>
        </p:nvSpPr>
        <p:spPr>
          <a:xfrm>
            <a:off x="123293" y="256514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8B03A"/>
                </a:solidFill>
              </a:rPr>
              <a:t>2019</a:t>
            </a:r>
            <a:r>
              <a:rPr lang="ko-KR" altLang="en-US" sz="1400" dirty="0">
                <a:solidFill>
                  <a:srgbClr val="F8B03A"/>
                </a:solidFill>
              </a:rPr>
              <a:t>년도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ko-KR" altLang="en-US" sz="1400" dirty="0">
                <a:solidFill>
                  <a:srgbClr val="F8B03A"/>
                </a:solidFill>
              </a:rPr>
              <a:t>졸업작품 기획발표</a:t>
            </a:r>
            <a:endParaRPr lang="en-US" altLang="ko-KR" sz="1400" dirty="0">
              <a:solidFill>
                <a:srgbClr val="F8B03A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967024-AAB8-46D6-B555-93BDFBF6B042}"/>
              </a:ext>
            </a:extLst>
          </p:cNvPr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38E3B6-1D59-474A-B73D-CC8F990F8707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n-ea"/>
                <a:ea typeface="나눔고딕 ExtraBold" panose="020D0904000000000000" pitchFamily="50" charset="-127"/>
              </a:rPr>
              <a:t>윤정현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C3C3C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507F14-1E04-48FF-91E4-C8E0B99F8C6D}"/>
              </a:ext>
            </a:extLst>
          </p:cNvPr>
          <p:cNvSpPr/>
          <p:nvPr/>
        </p:nvSpPr>
        <p:spPr>
          <a:xfrm flipH="1">
            <a:off x="281775" y="6485619"/>
            <a:ext cx="3024336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64C2EE-EC41-4AF0-9100-C6C1E7E19BD4}"/>
              </a:ext>
            </a:extLst>
          </p:cNvPr>
          <p:cNvSpPr/>
          <p:nvPr/>
        </p:nvSpPr>
        <p:spPr>
          <a:xfrm flipH="1" flipV="1">
            <a:off x="3260390" y="5401407"/>
            <a:ext cx="45719" cy="1107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4614C2-F0DA-4071-97CC-40A110BFDB5B}"/>
              </a:ext>
            </a:extLst>
          </p:cNvPr>
          <p:cNvSpPr/>
          <p:nvPr/>
        </p:nvSpPr>
        <p:spPr>
          <a:xfrm flipH="1" flipV="1">
            <a:off x="285994" y="5368340"/>
            <a:ext cx="45719" cy="1107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5BBA6-6351-4A3E-866D-963876435F4C}"/>
              </a:ext>
            </a:extLst>
          </p:cNvPr>
          <p:cNvSpPr/>
          <p:nvPr/>
        </p:nvSpPr>
        <p:spPr>
          <a:xfrm>
            <a:off x="331713" y="5474119"/>
            <a:ext cx="2928675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캐릭터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2877233" y="50779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</a:rPr>
              <a:t>술래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0F3F7-4568-47FE-A3BA-51968E09A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05" y="1561411"/>
            <a:ext cx="3818333" cy="3466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D961FD-C4F6-403D-A25C-919825065F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b="6667"/>
          <a:stretch/>
        </p:blipFill>
        <p:spPr>
          <a:xfrm>
            <a:off x="6219576" y="0"/>
            <a:ext cx="4462819" cy="50511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A34EB6-7C16-4D4D-921B-9BBC78B62D82}"/>
              </a:ext>
            </a:extLst>
          </p:cNvPr>
          <p:cNvSpPr txBox="1"/>
          <p:nvPr/>
        </p:nvSpPr>
        <p:spPr>
          <a:xfrm>
            <a:off x="8144694" y="5077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923C8-FB98-4EA6-B5F0-41DAE6A52A7B}"/>
              </a:ext>
            </a:extLst>
          </p:cNvPr>
          <p:cNvSpPr txBox="1"/>
          <p:nvPr/>
        </p:nvSpPr>
        <p:spPr>
          <a:xfrm>
            <a:off x="2304965" y="5638964"/>
            <a:ext cx="721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캐릭터 크기 </a:t>
            </a:r>
            <a:r>
              <a:rPr lang="en-US" altLang="ko-KR" sz="2400" dirty="0"/>
              <a:t>: </a:t>
            </a:r>
            <a:r>
              <a:rPr lang="ko-KR" altLang="en-US" sz="2400" dirty="0"/>
              <a:t>가로 </a:t>
            </a:r>
            <a:r>
              <a:rPr lang="en-US" altLang="ko-KR" sz="2400" dirty="0"/>
              <a:t>1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1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높이 </a:t>
            </a:r>
            <a:r>
              <a:rPr lang="en-US" altLang="ko-KR" sz="2400" dirty="0"/>
              <a:t>3</a:t>
            </a:r>
            <a:r>
              <a:rPr lang="ko-KR" altLang="en-US" sz="2400" dirty="0"/>
              <a:t>유닛</a:t>
            </a:r>
            <a:endParaRPr lang="en-US" altLang="ko-K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이동 속도 </a:t>
            </a:r>
            <a:r>
              <a:rPr lang="en-US" altLang="ko-KR" sz="2400" dirty="0"/>
              <a:t>: 8</a:t>
            </a:r>
            <a:r>
              <a:rPr lang="ko-KR" altLang="en-US" sz="2400" dirty="0"/>
              <a:t>유닛</a:t>
            </a:r>
            <a:r>
              <a:rPr lang="en-US" altLang="ko-KR" sz="2400" dirty="0"/>
              <a:t>/s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점프 높이 </a:t>
            </a:r>
            <a:r>
              <a:rPr lang="en-US" altLang="ko-KR" sz="2400" dirty="0"/>
              <a:t>: 1</a:t>
            </a:r>
            <a:r>
              <a:rPr lang="ko-KR" altLang="en-US" sz="2400" dirty="0"/>
              <a:t>유닛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515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아이템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2488932" y="50779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</a:rPr>
              <a:t>술래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34EB6-7C16-4D4D-921B-9BBC78B62D82}"/>
              </a:ext>
            </a:extLst>
          </p:cNvPr>
          <p:cNvSpPr txBox="1"/>
          <p:nvPr/>
        </p:nvSpPr>
        <p:spPr>
          <a:xfrm>
            <a:off x="7756393" y="5077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339E1-0CE3-46B7-A6AB-065C05E27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82" y="1964513"/>
            <a:ext cx="1956879" cy="1956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2BDE3-8D58-45CC-911E-A5C2B207A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70" y="1964513"/>
            <a:ext cx="1956879" cy="19568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E2CEAC-6101-4C9E-84B2-F4B7F3931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01" y="1964512"/>
            <a:ext cx="1956880" cy="1956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A2E101-40C3-4F27-9D2F-10842C671230}"/>
              </a:ext>
            </a:extLst>
          </p:cNvPr>
          <p:cNvSpPr txBox="1"/>
          <p:nvPr/>
        </p:nvSpPr>
        <p:spPr>
          <a:xfrm>
            <a:off x="1788419" y="418364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/>
              <a:t>제한 시간 연장</a:t>
            </a:r>
            <a:endParaRPr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31CDE4-E1DE-4A70-AE59-652A4CA9E3D2}"/>
              </a:ext>
            </a:extLst>
          </p:cNvPr>
          <p:cNvSpPr txBox="1"/>
          <p:nvPr/>
        </p:nvSpPr>
        <p:spPr>
          <a:xfrm>
            <a:off x="6396556" y="416956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/>
              <a:t>얼음 깨기</a:t>
            </a:r>
            <a:endParaRPr lang="en-US" altLang="ko-KR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8A00EE-1AAF-4125-B102-990D817B6687}"/>
              </a:ext>
            </a:extLst>
          </p:cNvPr>
          <p:cNvSpPr txBox="1"/>
          <p:nvPr/>
        </p:nvSpPr>
        <p:spPr>
          <a:xfrm>
            <a:off x="8332587" y="4162090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/>
              <a:t>모든 얼음 깨기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7088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조작법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47AFF-80BB-45B0-8977-DFBF88296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2962BE-4B82-49F9-B030-940744853456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8E8A12-1141-4F54-9CF8-401AD2958C69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EC2469-9B84-499B-A264-B7C902C3CEE6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DE767-BC24-4EE4-B47E-019475A0B1B9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>
            <a:extLst>
              <a:ext uri="{FF2B5EF4-FFF2-40B4-BE49-F238E27FC236}">
                <a16:creationId xmlns:a16="http://schemas.microsoft.com/office/drawing/2014/main" id="{2FBBE1AA-34D2-42F9-A5AB-2E3CD9ADDB77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50139C7-B7FB-41E9-945B-987EA77EB095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F1C9B6-7B9F-467C-8DEA-841EBBE95B41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39A51C-4232-4982-9916-69CA81E9A48D}"/>
              </a:ext>
            </a:extLst>
          </p:cNvPr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003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0238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6A2E50-ABD1-4509-9872-5FB6EEE899D9}"/>
              </a:ext>
            </a:extLst>
          </p:cNvPr>
          <p:cNvGrpSpPr/>
          <p:nvPr/>
        </p:nvGrpSpPr>
        <p:grpSpPr>
          <a:xfrm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9ECB95A-5C86-459A-9D47-ACB4FACC5747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778799C-F7E7-4A77-A95D-38C5CEF98146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F624A94-60DF-4A88-A617-AD6BA5F4D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E2DE39-7B23-4C24-BABA-851D08A02B24}"/>
              </a:ext>
            </a:extLst>
          </p:cNvPr>
          <p:cNvGrpSpPr/>
          <p:nvPr/>
        </p:nvGrpSpPr>
        <p:grpSpPr>
          <a:xfrm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>
              <a:extLst>
                <a:ext uri="{FF2B5EF4-FFF2-40B4-BE49-F238E27FC236}">
                  <a16:creationId xmlns:a16="http://schemas.microsoft.com/office/drawing/2014/main" id="{39F158B9-6A0D-4752-8F78-B8269706E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4" t="8436" r="25122" b="12996"/>
            <a:stretch/>
          </p:blipFill>
          <p:spPr bwMode="auto">
            <a:xfrm>
              <a:off x="686035" y="3840351"/>
              <a:ext cx="752272" cy="75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4ED956-4F99-4749-AFFC-DABB43DDE3EF}"/>
              </a:ext>
            </a:extLst>
          </p:cNvPr>
          <p:cNvGrpSpPr/>
          <p:nvPr/>
        </p:nvGrpSpPr>
        <p:grpSpPr>
          <a:xfrm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4AF280F-9D11-428C-820F-42D43EF59192}"/>
                </a:ext>
              </a:extLst>
            </p:cNvPr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EFD58DB-B401-468C-8145-D8DE9F5F86D7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03EE644-D6B9-437B-855E-6FD7D228D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00A2F84-71CF-49F6-AF3E-80F82A34249C}"/>
              </a:ext>
            </a:extLst>
          </p:cNvPr>
          <p:cNvGrpSpPr/>
          <p:nvPr/>
        </p:nvGrpSpPr>
        <p:grpSpPr>
          <a:xfrm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804A9A0-CB44-4E95-853C-ECF9DBA0ECA9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EFE6E14-4B3A-4669-8B98-FC3E90B0C925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C6694965-F32E-484D-A6D5-8CB4C158D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8B5195-D450-4440-9011-CF2BB681DA7F}"/>
              </a:ext>
            </a:extLst>
          </p:cNvPr>
          <p:cNvGrpSpPr/>
          <p:nvPr/>
        </p:nvGrpSpPr>
        <p:grpSpPr>
          <a:xfrm>
            <a:off x="5949702" y="4382685"/>
            <a:ext cx="4095251" cy="829773"/>
            <a:chOff x="5949702" y="3816527"/>
            <a:chExt cx="4095251" cy="82977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F7EE38F-B4F3-447F-8D7C-AF243905E836}"/>
                </a:ext>
              </a:extLst>
            </p:cNvPr>
            <p:cNvGrpSpPr/>
            <p:nvPr/>
          </p:nvGrpSpPr>
          <p:grpSpPr>
            <a:xfrm>
              <a:off x="6040287" y="4246190"/>
              <a:ext cx="4004666" cy="400110"/>
              <a:chOff x="899592" y="1890566"/>
              <a:chExt cx="4237997" cy="54741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23BF2D8-1D64-4C36-B9DF-B5CB063426D3}"/>
                  </a:ext>
                </a:extLst>
              </p:cNvPr>
              <p:cNvSpPr/>
              <p:nvPr/>
            </p:nvSpPr>
            <p:spPr>
              <a:xfrm>
                <a:off x="1701547" y="1890566"/>
                <a:ext cx="3351553" cy="547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 err="1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Sourcetree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64D15BA2-7B94-497C-9C4F-57BEC6D0E31E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2" name="Picture 4" descr="sourcetreeì ëí ì´ë¯¸ì§ ê²ìê²°ê³¼">
              <a:extLst>
                <a:ext uri="{FF2B5EF4-FFF2-40B4-BE49-F238E27FC236}">
                  <a16:creationId xmlns:a16="http://schemas.microsoft.com/office/drawing/2014/main" id="{8326DF0E-2447-4E78-ACB1-BA5F84290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032"/>
            <a:stretch/>
          </p:blipFill>
          <p:spPr bwMode="auto">
            <a:xfrm>
              <a:off x="5949702" y="3816527"/>
              <a:ext cx="653667" cy="80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5601F6A0-F4D3-4185-BE0C-BE2A36138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10100" r="77991" b="27282"/>
          <a:stretch/>
        </p:blipFill>
        <p:spPr bwMode="auto">
          <a:xfrm>
            <a:off x="709770" y="3263788"/>
            <a:ext cx="728537" cy="7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488318-80F6-4037-B514-33B46FEAEAC9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D6B5751-94D7-45EC-AD75-0150D6E181B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3722ED-36BE-4B5F-8CE2-B4D1AAE8E5C7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359F3-E023-4530-985A-357E6FE04ADD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>
            <a:extLst>
              <a:ext uri="{FF2B5EF4-FFF2-40B4-BE49-F238E27FC236}">
                <a16:creationId xmlns:a16="http://schemas.microsoft.com/office/drawing/2014/main" id="{F1E45F89-CF45-4D6A-B5C4-8988B82E7D61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419DF2E-54F6-4076-A49F-541D36198988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6F73828-C2CD-4504-B1ED-ED3BFF61684C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B4351F-62F4-49A5-B1E2-AF29C5C0DB15}"/>
              </a:ext>
            </a:extLst>
          </p:cNvPr>
          <p:cNvSpPr txBox="1"/>
          <p:nvPr/>
        </p:nvSpPr>
        <p:spPr>
          <a:xfrm>
            <a:off x="960208" y="276119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004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기술적요소</a:t>
            </a:r>
          </a:p>
        </p:txBody>
      </p:sp>
    </p:spTree>
    <p:extLst>
      <p:ext uri="{BB962C8B-B14F-4D97-AF65-F5344CB8AC3E}">
        <p14:creationId xmlns:p14="http://schemas.microsoft.com/office/powerpoint/2010/main" val="345089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기술적요소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599C51-7065-4F1C-80B7-F97903179481}"/>
              </a:ext>
            </a:extLst>
          </p:cNvPr>
          <p:cNvSpPr txBox="1"/>
          <p:nvPr/>
        </p:nvSpPr>
        <p:spPr>
          <a:xfrm>
            <a:off x="817994" y="1801829"/>
            <a:ext cx="2069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ko-KR" altLang="en-US" sz="2400" dirty="0" err="1">
                <a:solidFill>
                  <a:srgbClr val="3C3C3C"/>
                </a:solidFill>
              </a:rPr>
              <a:t>카툰렌더링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F8B03A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solidFill>
                  <a:srgbClr val="3C3C3C"/>
                </a:solidFill>
              </a:rPr>
              <a:t>그림자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solidFill>
                  <a:srgbClr val="3C3C3C"/>
                </a:solidFill>
              </a:rPr>
              <a:t>애니메이션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algn="just"/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 err="1">
                <a:solidFill>
                  <a:srgbClr val="3C3C3C"/>
                </a:solidFill>
              </a:rPr>
              <a:t>파티클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algn="just"/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dirty="0">
                <a:solidFill>
                  <a:srgbClr val="3C3C3C"/>
                </a:solidFill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277049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85EF-3545-47DA-88D0-598EFD566079}"/>
              </a:ext>
            </a:extLst>
          </p:cNvPr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3AD7B0-7AE4-4C8F-A251-88D99E364C1C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78F000-5FCD-4F21-9A45-66298E3F391F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81855-0135-4729-833C-99D8F5592AA3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EE3B6-7A74-4A2D-8FCD-03BC26DC7E71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8" name="오각형 7">
            <a:extLst>
              <a:ext uri="{FF2B5EF4-FFF2-40B4-BE49-F238E27FC236}">
                <a16:creationId xmlns:a16="http://schemas.microsoft.com/office/drawing/2014/main" id="{DBA0FA34-90D2-4644-A92F-0324BFADADE0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D40540-60FF-49E0-AFC2-E1D00E2A7B8F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1A4CDE-47C1-4091-8082-A936737A9224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BD2E06-26B8-41C0-A03E-4CC54F96CA08}"/>
              </a:ext>
            </a:extLst>
          </p:cNvPr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</p:spTree>
    <p:extLst>
      <p:ext uri="{BB962C8B-B14F-4D97-AF65-F5344CB8AC3E}">
        <p14:creationId xmlns:p14="http://schemas.microsoft.com/office/powerpoint/2010/main" val="135617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44" name="Picture 4" descr="gang beastsì ëí ì´ë¯¸ì§ ê²ìê²°ê³¼">
            <a:extLst>
              <a:ext uri="{FF2B5EF4-FFF2-40B4-BE49-F238E27FC236}">
                <a16:creationId xmlns:a16="http://schemas.microsoft.com/office/drawing/2014/main" id="{17491A63-A9C8-47F4-8AFA-C2C526406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0"/>
          <a:stretch/>
        </p:blipFill>
        <p:spPr bwMode="auto">
          <a:xfrm>
            <a:off x="2546587" y="1881708"/>
            <a:ext cx="7098825" cy="38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49F7F8-E3D7-4663-A8C2-670BEB36BDE3}"/>
              </a:ext>
            </a:extLst>
          </p:cNvPr>
          <p:cNvSpPr txBox="1"/>
          <p:nvPr/>
        </p:nvSpPr>
        <p:spPr>
          <a:xfrm>
            <a:off x="4678765" y="1420043"/>
            <a:ext cx="283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갱 비스트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70C3F-4D00-4F9E-B435-56069EEAAA55}"/>
              </a:ext>
            </a:extLst>
          </p:cNvPr>
          <p:cNvSpPr txBox="1"/>
          <p:nvPr/>
        </p:nvSpPr>
        <p:spPr>
          <a:xfrm>
            <a:off x="2546587" y="5968778"/>
            <a:ext cx="709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주변 오브젝트를 이용해 플레이어끼리 죽고 죽이는</a:t>
            </a:r>
            <a:endParaRPr lang="en-US" altLang="ko-KR" sz="2400" dirty="0"/>
          </a:p>
          <a:p>
            <a:pPr algn="just"/>
            <a:r>
              <a:rPr lang="ko-KR" altLang="en-US" sz="2400" dirty="0"/>
              <a:t>개인전 다 대 다 격투게임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2457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차별성과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경쟁성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66274" y="1227831"/>
            <a:ext cx="10508294" cy="5429643"/>
            <a:chOff x="642778" y="2143125"/>
            <a:chExt cx="5453223" cy="17049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차별성</a:t>
                </a:r>
                <a:endParaRPr lang="ko-KR" altLang="en-US" sz="2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경쟁성</a:t>
                </a:r>
                <a:endParaRPr lang="ko-KR" altLang="en-US" sz="20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96898" y="2352086"/>
              <a:ext cx="2250507" cy="58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술래와 도망자의 역할분리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‘</a:t>
              </a:r>
              <a:r>
                <a:rPr lang="ko-KR" altLang="en-US" sz="2300" dirty="0" err="1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얼음땡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’ + </a:t>
              </a:r>
              <a:r>
                <a:rPr lang="ko-KR" altLang="en-US" sz="2300" dirty="0" err="1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폭탄돌리기</a:t>
              </a: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 룰 접목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간단한 키 조작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79853" y="2297374"/>
              <a:ext cx="2536682" cy="50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폭탄을 넘겨줬을 때의 쾌감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폭탄이 터졌을 때의 술래의 허망함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얼음을 깨뜨렸을 때의 손맛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604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154" y="0"/>
            <a:ext cx="579447" cy="1227831"/>
            <a:chOff x="1066216" y="-1"/>
            <a:chExt cx="2337872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7872" cy="4953878"/>
              <a:chOff x="662180" y="-1"/>
              <a:chExt cx="1886220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cxnSpLocks/>
              </p:cNvCxnSpPr>
              <p:nvPr/>
            </p:nvCxnSpPr>
            <p:spPr>
              <a:xfrm>
                <a:off x="793710" y="710869"/>
                <a:ext cx="175469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AD9E34-CAE9-42D8-85E1-7F6EF5913EC2}"/>
              </a:ext>
            </a:extLst>
          </p:cNvPr>
          <p:cNvSpPr txBox="1"/>
          <p:nvPr/>
        </p:nvSpPr>
        <p:spPr>
          <a:xfrm>
            <a:off x="1" y="1752126"/>
            <a:ext cx="12192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01</a:t>
            </a:r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연구목적</a:t>
            </a:r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게임소개 및 게임방법</a:t>
            </a:r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03</a:t>
            </a:r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개발환경</a:t>
            </a:r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04</a:t>
            </a:r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기술적요소</a:t>
            </a:r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05</a:t>
            </a:r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타 게임과의 차별성</a:t>
            </a:r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06</a:t>
            </a:r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역할분담 및 개발일정</a:t>
            </a:r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25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n-ea"/>
              </a:rPr>
              <a:t>07</a:t>
            </a:r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F6FA71-448C-4762-AE5F-99B3E2494741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05C408-A882-4083-AE2A-5877D9B5FD7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78E31-7698-4D23-B77F-9CC6823E37FC}"/>
              </a:ext>
            </a:extLst>
          </p:cNvPr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02751-118A-49BF-8FB7-101ABAB6520A}"/>
              </a:ext>
            </a:extLst>
          </p:cNvPr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6E537-AFAE-41AB-9774-D02F969A1C2F}"/>
              </a:ext>
            </a:extLst>
          </p:cNvPr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FB0825-A096-4783-9C9F-23B5E825DC07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74D612-8CB4-4C11-9902-25D13EB59ADB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B3FB45-8F39-4676-BE10-2242B73C4AF2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C2D2BF-7310-4798-B8E9-34226AB9CC3D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>
            <a:extLst>
              <a:ext uri="{FF2B5EF4-FFF2-40B4-BE49-F238E27FC236}">
                <a16:creationId xmlns:a16="http://schemas.microsoft.com/office/drawing/2014/main" id="{31B09852-622B-474A-A7E8-C91462C884F7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E035F4-717A-4146-8848-BE08026A99D6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8BE4FE-4D23-4300-8068-219795DBB3E7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FD5D10-892B-4BE8-9E94-8E7F037A6796}"/>
              </a:ext>
            </a:extLst>
          </p:cNvPr>
          <p:cNvSpPr txBox="1"/>
          <p:nvPr/>
        </p:nvSpPr>
        <p:spPr>
          <a:xfrm>
            <a:off x="960208" y="2347832"/>
            <a:ext cx="20794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006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역할분담 및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24867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438478-2BAB-48AD-8786-BC80D00BDB74}"/>
              </a:ext>
            </a:extLst>
          </p:cNvPr>
          <p:cNvGrpSpPr/>
          <p:nvPr/>
        </p:nvGrpSpPr>
        <p:grpSpPr>
          <a:xfrm>
            <a:off x="309232" y="1307294"/>
            <a:ext cx="3714604" cy="5429643"/>
            <a:chOff x="642778" y="1971675"/>
            <a:chExt cx="1927674" cy="170497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0839B96-BDD3-42D9-9CB6-85B9319BBA11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5228DE-7B3D-4CCB-A09F-9FE79D8F8355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사명진</a:t>
              </a:r>
              <a:endParaRPr lang="ko-KR" altLang="en-US" sz="20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73CEDF-E50E-4253-855D-548950FBCEF4}"/>
              </a:ext>
            </a:extLst>
          </p:cNvPr>
          <p:cNvSpPr txBox="1"/>
          <p:nvPr/>
        </p:nvSpPr>
        <p:spPr>
          <a:xfrm>
            <a:off x="505607" y="1972749"/>
            <a:ext cx="36103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애니메이션 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게임 오브젝트 및 게임 로직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카툰렌더링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테스트 및 버그 수정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24EA9D-5B13-4733-B9EF-CB381DBB02EC}"/>
              </a:ext>
            </a:extLst>
          </p:cNvPr>
          <p:cNvGrpSpPr/>
          <p:nvPr/>
        </p:nvGrpSpPr>
        <p:grpSpPr>
          <a:xfrm>
            <a:off x="4208009" y="1307294"/>
            <a:ext cx="3714604" cy="5429643"/>
            <a:chOff x="642778" y="1971675"/>
            <a:chExt cx="1927674" cy="17049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06E404-6BBE-491C-BFF3-E094ADB72D9A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36BAD0-3D4A-41E2-A3D8-FFB94D37F6FC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이우상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BD1A36-92E3-425B-A122-18BF3BD27BE4}"/>
              </a:ext>
            </a:extLst>
          </p:cNvPr>
          <p:cNvSpPr txBox="1"/>
          <p:nvPr/>
        </p:nvSpPr>
        <p:spPr>
          <a:xfrm>
            <a:off x="4312298" y="1972749"/>
            <a:ext cx="3610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</a:rPr>
              <a:t>애니메이션 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</a:endParaRPr>
          </a:p>
          <a:p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UI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및 이펙트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</a:rPr>
              <a:t>게임 오브젝트 및 게임 로직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그림자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</a:rPr>
              <a:t>테스트 및 버그 수정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5B7D40-711C-4871-968C-9BA8C6DE0423}"/>
              </a:ext>
            </a:extLst>
          </p:cNvPr>
          <p:cNvGrpSpPr/>
          <p:nvPr/>
        </p:nvGrpSpPr>
        <p:grpSpPr>
          <a:xfrm>
            <a:off x="8106786" y="1307294"/>
            <a:ext cx="3714604" cy="5429643"/>
            <a:chOff x="642778" y="1971675"/>
            <a:chExt cx="1927674" cy="17049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600362-C7C8-4FE4-84A9-218AB51D5190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EEEF289-942C-4710-86FB-CFA96BA5EF7A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염혜린</a:t>
              </a:r>
              <a:endParaRPr lang="ko-KR" altLang="en-US" sz="2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6E7B156-4EB3-49C5-9A7B-E860C4EF52DB}"/>
              </a:ext>
            </a:extLst>
          </p:cNvPr>
          <p:cNvSpPr txBox="1"/>
          <p:nvPr/>
        </p:nvSpPr>
        <p:spPr>
          <a:xfrm>
            <a:off x="8106786" y="1979016"/>
            <a:ext cx="37146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IOCP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서버 구현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클라이언트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-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서버 동기화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물리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구현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918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B8F50A0-D4C9-4A42-8BDD-BF01DF81C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674"/>
            <a:ext cx="12192000" cy="29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78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0F60AA-AAE1-4CE9-A97F-E0E7C69B0916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A21D35-70A2-4FE8-AD88-CB7BAEBE06B1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4BFDDC-C95F-4B86-B8B4-9F7B9E13669D}"/>
              </a:ext>
            </a:extLst>
          </p:cNvPr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A1690-4F3A-4836-A5C5-C7DE6FEC1B9D}"/>
              </a:ext>
            </a:extLst>
          </p:cNvPr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E2403-12F8-42E6-B4F8-2C3482B094A2}"/>
              </a:ext>
            </a:extLst>
          </p:cNvPr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E71008-9A40-4336-99DB-8BCC5B2441D0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E2269C-0BE3-46FE-AD31-F69F35F2B44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9EE3A-08AC-4B77-81B2-BCFD4114141B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9E995-29C6-4370-8227-80CDF341AA25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>
            <a:extLst>
              <a:ext uri="{FF2B5EF4-FFF2-40B4-BE49-F238E27FC236}">
                <a16:creationId xmlns:a16="http://schemas.microsoft.com/office/drawing/2014/main" id="{D7025B42-25BE-46F9-8DC8-3AE64EEDD5B3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9C56D5-27E8-400B-BFAD-7548278009DD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4F6F13-44FC-4C9D-B5F8-65CE28F6E80E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03595C-EEA4-4283-9145-948E77719B6D}"/>
              </a:ext>
            </a:extLst>
          </p:cNvPr>
          <p:cNvSpPr txBox="1"/>
          <p:nvPr/>
        </p:nvSpPr>
        <p:spPr>
          <a:xfrm>
            <a:off x="960208" y="2347832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007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331281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9EBAA4-AA87-47D8-AA78-A88620096588}"/>
              </a:ext>
            </a:extLst>
          </p:cNvPr>
          <p:cNvSpPr txBox="1"/>
          <p:nvPr/>
        </p:nvSpPr>
        <p:spPr>
          <a:xfrm>
            <a:off x="190206" y="1227831"/>
            <a:ext cx="1109893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b="1" dirty="0">
                <a:solidFill>
                  <a:srgbClr val="F8B03A"/>
                </a:solidFill>
              </a:rPr>
              <a:t>빙판</a:t>
            </a:r>
          </a:p>
          <a:p>
            <a:pPr algn="just"/>
            <a:r>
              <a:rPr lang="en-US" altLang="ko-KR" sz="1500" dirty="0">
                <a:hlinkClick r:id="rId3"/>
              </a:rPr>
              <a:t>https://www.videoblocks.com/video/4k-antarctica-ice-field-and-mountains-wide-angle-camera-pan-stylized-v4ez_zbrlimf8wxij</a:t>
            </a:r>
            <a:endParaRPr lang="en-US" altLang="ko-KR" sz="1500" dirty="0"/>
          </a:p>
          <a:p>
            <a:pPr algn="just"/>
            <a:endParaRPr lang="en-US" altLang="ko-KR" sz="1500" dirty="0"/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SOURCETREE</a:t>
            </a:r>
          </a:p>
          <a:p>
            <a:pPr algn="just"/>
            <a:r>
              <a:rPr lang="en-US" altLang="ko-KR" sz="1500" dirty="0"/>
              <a:t>https://www.google.co.kr/search?https://twitter.com/toddprouty/status/907291711378006016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 err="1">
                <a:solidFill>
                  <a:srgbClr val="F8B03A"/>
                </a:solidFill>
              </a:rPr>
              <a:t>directX</a:t>
            </a:r>
            <a:r>
              <a:rPr lang="en-US" altLang="ko-KR" sz="1500" b="1" dirty="0">
                <a:solidFill>
                  <a:srgbClr val="F8B03A"/>
                </a:solidFill>
              </a:rPr>
              <a:t> 12</a:t>
            </a:r>
          </a:p>
          <a:p>
            <a:pPr algn="just"/>
            <a:r>
              <a:rPr lang="en-US" altLang="ko-KR" sz="1500" dirty="0"/>
              <a:t>https://www.pcworld.com/article/2875094/directx-12-just-sneaked-into-windows-10-but-you-cant-use-it-yet.html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windows 10</a:t>
            </a:r>
          </a:p>
          <a:p>
            <a:pPr algn="just"/>
            <a:r>
              <a:rPr lang="en-US" altLang="ko-KR" sz="1500" dirty="0"/>
              <a:t>https://nl.wikipedia.org/wiki/Bestand:Windows_logo_-_2012_(dark_blue).png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visual studio 2017</a:t>
            </a:r>
          </a:p>
          <a:p>
            <a:pPr algn="just"/>
            <a:r>
              <a:rPr lang="en-US" altLang="ko-KR" sz="1500" dirty="0"/>
              <a:t>https://js.devexpress.com/Overview/VisualStudio/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ko-KR" altLang="en-US" sz="1500" b="1" dirty="0">
                <a:solidFill>
                  <a:srgbClr val="F8B03A"/>
                </a:solidFill>
              </a:rPr>
              <a:t>포토샵</a:t>
            </a:r>
          </a:p>
          <a:p>
            <a:pPr algn="just"/>
            <a:r>
              <a:rPr lang="en-US" altLang="ko-KR" sz="1500" dirty="0"/>
              <a:t>https://liverex.net/563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3ds max</a:t>
            </a:r>
          </a:p>
          <a:p>
            <a:pPr algn="just"/>
            <a:r>
              <a:rPr lang="en-US" altLang="ko-KR" sz="1500" dirty="0"/>
              <a:t>http://www.saminshop.com/product/%D8%A2%D9%85%D9%88%D8%B2%D8%B4-3d-max/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ko-KR" altLang="en-US" sz="1500" b="1" dirty="0" err="1">
                <a:solidFill>
                  <a:srgbClr val="F8B03A"/>
                </a:solidFill>
              </a:rPr>
              <a:t>갱비스트</a:t>
            </a:r>
            <a:endParaRPr lang="ko-KR" altLang="en-US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dirty="0"/>
              <a:t>https://www.godisageek.com/reviews/gang-beasts-review/</a:t>
            </a:r>
          </a:p>
        </p:txBody>
      </p:sp>
    </p:spTree>
    <p:extLst>
      <p:ext uri="{BB962C8B-B14F-4D97-AF65-F5344CB8AC3E}">
        <p14:creationId xmlns:p14="http://schemas.microsoft.com/office/powerpoint/2010/main" val="2455048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2229" y="3136612"/>
            <a:ext cx="17875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F8B03A"/>
                </a:solidFill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추가설명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오브젝트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117C65-F23F-4E23-99A2-0C95BA51D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53" y="2304815"/>
            <a:ext cx="5355237" cy="27917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A18839-0301-4251-BC02-19E45529C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0" y="2033133"/>
            <a:ext cx="5644000" cy="33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0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7422214" y="1623913"/>
            <a:ext cx="4871847" cy="445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최소 </a:t>
            </a:r>
            <a:r>
              <a:rPr lang="en-US" altLang="ko-KR" sz="2400" dirty="0"/>
              <a:t>3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최대 </a:t>
            </a:r>
            <a:r>
              <a:rPr lang="en-US" altLang="ko-KR" sz="2400" dirty="0"/>
              <a:t>6</a:t>
            </a:r>
            <a:r>
              <a:rPr lang="ko-KR" altLang="en-US" sz="2400" dirty="0"/>
              <a:t>명이 플레이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나머지는 </a:t>
            </a: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에게는 폭탄 모자 부착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r>
              <a:rPr lang="ko-KR" altLang="en-US" sz="2400" dirty="0"/>
              <a:t>는 얼음 스킬 사용 가능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스킬 사용 시 얼음 상태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상태일 때 이동 불가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상태일 때 </a:t>
            </a: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로부터 방어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r>
              <a:rPr lang="ko-KR" altLang="en-US" sz="2400" dirty="0"/>
              <a:t>는 망치 아이템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30E5E-F8CE-464A-8C59-57B91F2DF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9" y="1664620"/>
            <a:ext cx="7183815" cy="42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6879327" y="1964513"/>
            <a:ext cx="5312673" cy="155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한 게임은 </a:t>
            </a:r>
            <a:r>
              <a:rPr lang="en-US" altLang="ko-KR" sz="2200" dirty="0"/>
              <a:t>3</a:t>
            </a:r>
            <a:r>
              <a:rPr lang="ko-KR" altLang="en-US" sz="2200" dirty="0"/>
              <a:t>라운드로 구성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한 라운드 당 제한 시간 </a:t>
            </a:r>
            <a:r>
              <a:rPr lang="en-US" altLang="ko-KR" sz="2200" dirty="0"/>
              <a:t>5</a:t>
            </a:r>
            <a:r>
              <a:rPr lang="ko-KR" altLang="en-US" sz="2200" dirty="0"/>
              <a:t>분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라운드 종료 시 점수 합산 후 순위 출력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2C6CE-C8F9-4FA1-A33B-4EF7E3030C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" r="7070"/>
          <a:stretch/>
        </p:blipFill>
        <p:spPr>
          <a:xfrm>
            <a:off x="320841" y="1964513"/>
            <a:ext cx="6288506" cy="38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>
            <a:extLst>
              <a:ext uri="{FF2B5EF4-FFF2-40B4-BE49-F238E27FC236}">
                <a16:creationId xmlns:a16="http://schemas.microsoft.com/office/drawing/2014/main" id="{D7EA55E2-E143-4A14-BDC2-BD200700D13A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97B315-DAD8-4C4A-AFD1-16E7F71199B3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68F5E6-5974-476C-ADB6-7504187CFD24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8923E5-A290-4B94-86F6-F630F1A56CCA}"/>
              </a:ext>
            </a:extLst>
          </p:cNvPr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001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연구목적</a:t>
            </a:r>
          </a:p>
        </p:txBody>
      </p: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연구목적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C053C-08E5-4C59-BFDD-BA147942BB84}"/>
              </a:ext>
            </a:extLst>
          </p:cNvPr>
          <p:cNvSpPr txBox="1"/>
          <p:nvPr/>
        </p:nvSpPr>
        <p:spPr>
          <a:xfrm>
            <a:off x="517236" y="2342135"/>
            <a:ext cx="10252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Git</a:t>
            </a:r>
            <a:r>
              <a:rPr lang="ko-KR" altLang="en-US" sz="2000" dirty="0"/>
              <a:t>을 활용하여 협업능력을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그래픽스 파이프라인을 이해하여</a:t>
            </a:r>
            <a:r>
              <a:rPr lang="en-US" altLang="ko-KR" sz="2000" dirty="0"/>
              <a:t>, </a:t>
            </a:r>
            <a:r>
              <a:rPr lang="ko-KR" altLang="en-US" sz="2000" dirty="0"/>
              <a:t>엔진을 사용하여도 금방 적응할 수 있는 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IOCP</a:t>
            </a:r>
            <a:r>
              <a:rPr lang="ko-KR" altLang="en-US" sz="2000" dirty="0"/>
              <a:t>를 활용할 수 있는 능력을 개발한다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52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0F424-9DB1-4ED0-9924-41EA4D3C6CDD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A9318C-6FA7-43EE-8E19-F2DD32C9A54C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2A083F-B9B9-4DE2-99D8-85F7BBF5AF4C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59C06-53F1-452D-9288-1C00BC856F19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>
            <a:extLst>
              <a:ext uri="{FF2B5EF4-FFF2-40B4-BE49-F238E27FC236}">
                <a16:creationId xmlns:a16="http://schemas.microsoft.com/office/drawing/2014/main" id="{2956BA61-B19D-478C-83DF-369248E24E71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6A316F-97CF-4A0B-92F8-52D764093936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093AE6-C2FA-4C2D-A41D-B7043DC7CEE6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1137A5-8B5C-445E-A4D7-BD8246243CBB}"/>
              </a:ext>
            </a:extLst>
          </p:cNvPr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002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게임소개 및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122708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4250783" y="3381406"/>
            <a:ext cx="369043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8B03A"/>
                </a:solidFill>
              </a:rPr>
              <a:t>나만 아니면 돼</a:t>
            </a:r>
            <a:r>
              <a:rPr lang="en-US" altLang="ko-KR" sz="4000" dirty="0">
                <a:solidFill>
                  <a:srgbClr val="F8B03A"/>
                </a:solidFill>
              </a:rPr>
              <a:t>!</a:t>
            </a:r>
          </a:p>
          <a:p>
            <a:pPr algn="ctr"/>
            <a:r>
              <a:rPr lang="ko-KR" altLang="en-US" sz="2500" dirty="0" err="1">
                <a:solidFill>
                  <a:srgbClr val="F8B03A"/>
                </a:solidFill>
              </a:rPr>
              <a:t>폭탄돌리기</a:t>
            </a:r>
            <a:r>
              <a:rPr lang="ko-KR" altLang="en-US" sz="2500" dirty="0">
                <a:solidFill>
                  <a:srgbClr val="F8B03A"/>
                </a:solidFill>
              </a:rPr>
              <a:t> </a:t>
            </a:r>
            <a:r>
              <a:rPr lang="en-US" altLang="ko-KR" sz="2500" dirty="0">
                <a:solidFill>
                  <a:srgbClr val="F8B03A"/>
                </a:solidFill>
              </a:rPr>
              <a:t>+ </a:t>
            </a:r>
            <a:r>
              <a:rPr lang="ko-KR" altLang="en-US" sz="2500" dirty="0" err="1">
                <a:solidFill>
                  <a:srgbClr val="F8B03A"/>
                </a:solidFill>
              </a:rPr>
              <a:t>얼음땡</a:t>
            </a:r>
            <a:endParaRPr lang="en-US" altLang="ko-KR" sz="2500" dirty="0">
              <a:solidFill>
                <a:srgbClr val="F8B03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2198A-810F-4D8C-AAB7-5C30649201C7}"/>
              </a:ext>
            </a:extLst>
          </p:cNvPr>
          <p:cNvSpPr txBox="1"/>
          <p:nvPr/>
        </p:nvSpPr>
        <p:spPr>
          <a:xfrm>
            <a:off x="3132689" y="4591364"/>
            <a:ext cx="5926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폭탄을 든 술래를 피해 도망치거나 얼음</a:t>
            </a:r>
            <a:r>
              <a:rPr lang="en-US" altLang="ko-KR" sz="2400" dirty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술래는 제한 시간 내에 폭탄을 넘기자</a:t>
            </a:r>
            <a:r>
              <a:rPr lang="en-US" altLang="ko-KR" sz="2400" dirty="0"/>
              <a:t>!</a:t>
            </a:r>
          </a:p>
          <a:p>
            <a:pPr algn="ctr"/>
            <a:r>
              <a:rPr lang="ko-KR" altLang="en-US" sz="2400" dirty="0"/>
              <a:t>도망자는 망치를 찾아 친구의 얼음을 깨자</a:t>
            </a:r>
            <a:r>
              <a:rPr lang="en-US" altLang="ko-KR" sz="2400" dirty="0"/>
              <a:t>!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14454BC-3BB7-4866-A6A0-0CC5C790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7807" y="-6740"/>
            <a:ext cx="21895159" cy="82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5943968" descr="EMB00001b30394c">
            <a:extLst>
              <a:ext uri="{FF2B5EF4-FFF2-40B4-BE49-F238E27FC236}">
                <a16:creationId xmlns:a16="http://schemas.microsoft.com/office/drawing/2014/main" id="{86434F7D-244C-4A0C-B4D1-5376E3698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32647" r="29777" b="33269"/>
          <a:stretch/>
        </p:blipFill>
        <p:spPr bwMode="auto">
          <a:xfrm>
            <a:off x="3306616" y="793459"/>
            <a:ext cx="5578765" cy="247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50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9EDAAC-3E91-4A51-AF5C-533C5E33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28" y="1227831"/>
            <a:ext cx="8697744" cy="52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스테이지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0CE875-73FF-42EB-9725-7CCAC858B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3" b="13030"/>
          <a:stretch/>
        </p:blipFill>
        <p:spPr>
          <a:xfrm>
            <a:off x="1735676" y="1769989"/>
            <a:ext cx="8720646" cy="40746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1735676" y="5938538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스테이지 크기 </a:t>
            </a:r>
            <a:r>
              <a:rPr lang="en-US" altLang="ko-KR" sz="2400" dirty="0"/>
              <a:t>: </a:t>
            </a:r>
            <a:r>
              <a:rPr lang="ko-KR" altLang="en-US" sz="2400" dirty="0"/>
              <a:t>가로 </a:t>
            </a:r>
            <a:r>
              <a:rPr lang="en-US" altLang="ko-KR" sz="2400" dirty="0"/>
              <a:t>100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60</a:t>
            </a:r>
            <a:r>
              <a:rPr lang="ko-KR" altLang="en-US" sz="2400" dirty="0"/>
              <a:t>유닛</a:t>
            </a:r>
            <a:endParaRPr lang="en-US" altLang="ko-KR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5BB46D-3787-4EBF-97C2-7909F613F784}"/>
              </a:ext>
            </a:extLst>
          </p:cNvPr>
          <p:cNvSpPr txBox="1"/>
          <p:nvPr/>
        </p:nvSpPr>
        <p:spPr>
          <a:xfrm>
            <a:off x="4559361" y="1227831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F8B03A"/>
                </a:solidFill>
              </a:rPr>
              <a:t>단위 </a:t>
            </a:r>
            <a:r>
              <a:rPr lang="en-US" altLang="ko-KR" sz="2400" dirty="0">
                <a:solidFill>
                  <a:srgbClr val="F8B03A"/>
                </a:solidFill>
              </a:rPr>
              <a:t>: 1</a:t>
            </a:r>
            <a:r>
              <a:rPr lang="ko-KR" altLang="en-US" sz="2400" dirty="0">
                <a:solidFill>
                  <a:srgbClr val="F8B03A"/>
                </a:solidFill>
              </a:rPr>
              <a:t>유닛 당 </a:t>
            </a:r>
            <a:r>
              <a:rPr lang="en-US" altLang="ko-KR" sz="2400" dirty="0">
                <a:solidFill>
                  <a:srgbClr val="F8B03A"/>
                </a:solidFill>
              </a:rPr>
              <a:t>50cm</a:t>
            </a:r>
          </a:p>
        </p:txBody>
      </p:sp>
    </p:spTree>
    <p:extLst>
      <p:ext uri="{BB962C8B-B14F-4D97-AF65-F5344CB8AC3E}">
        <p14:creationId xmlns:p14="http://schemas.microsoft.com/office/powerpoint/2010/main" val="181368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스테이지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514DD3-13D1-445D-A150-4B28FF8C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27" y="1227831"/>
            <a:ext cx="8681745" cy="52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</TotalTime>
  <Words>606</Words>
  <Application>Microsoft Office PowerPoint</Application>
  <PresentationFormat>와이드스크린</PresentationFormat>
  <Paragraphs>217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나눔고딕 ExtraBold</vt:lpstr>
      <vt:lpstr>나눔바른고딕</vt:lpstr>
      <vt:lpstr>나눔바른고딕 UltraLight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우상 이</cp:lastModifiedBy>
  <cp:revision>171</cp:revision>
  <dcterms:created xsi:type="dcterms:W3CDTF">2015-04-14T11:49:33Z</dcterms:created>
  <dcterms:modified xsi:type="dcterms:W3CDTF">2018-12-12T13:29:13Z</dcterms:modified>
</cp:coreProperties>
</file>