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38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22914"/>
    <p:restoredTop sz="95401"/>
  </p:normalViewPr>
  <p:slideViewPr>
    <p:cSldViewPr snapToGrid="0">
      <p:cViewPr varScale="1">
        <p:scale>
          <a:sx n="122" d="100"/>
          <a:sy n="122" d="100"/>
        </p:scale>
        <p:origin x="120" y="61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slideMaster" Target="slideMasters/slideMaster1.xml"  /><Relationship Id="rId39" Type="http://schemas.openxmlformats.org/officeDocument/2006/relationships/theme" Target="theme/theme1.xml"  /><Relationship Id="rId4" Type="http://schemas.openxmlformats.org/officeDocument/2006/relationships/slide" Target="slides/slide4.xml"  /><Relationship Id="rId40" Type="http://schemas.openxmlformats.org/officeDocument/2006/relationships/tableStyles" Target="tableStyles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2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1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5CE5-999E-4303-ABF0-95EDF1A5192A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11C-4B98-4DB2-B429-B0C5AE938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76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51E5CE5-999E-4303-ABF0-95EDF1A5192A}" type="datetimeFigureOut">
              <a:rPr lang="ko-KR" altLang="en-US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AA1D711C-4B98-4DB2-B429-B0C5AE938B8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iloyip/rapidjson/" TargetMode="External" /><Relationship Id="rId3" Type="http://schemas.openxmlformats.org/officeDocument/2006/relationships/hyperlink" Target="http://miloyip.github.io/rapidjson/document_8h.html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document_8h.html" TargetMode="External" /><Relationship Id="rId3" Type="http://schemas.openxmlformats.org/officeDocument/2006/relationships/hyperlink" Target="http://miloyip.github.io/rapidjson/classrapidjson_1_1_generic_document.html" TargetMode="External" /><Relationship Id="rId4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classrapidjson_1_1_generic_document.html" TargetMode="External" /><Relationship Id="rId3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classrapidjson_1_1_generic_document.html" TargetMode="External" /><Relationship Id="rId3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classrapidjson_1_1_generic_document.html" TargetMode="External" /><Relationship Id="rId3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classrapidjson_1_1_generic_document.html" TargetMode="External" /><Relationship Id="rId3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classrapidjson_1_1_generic_document.html" TargetMode="External" /><Relationship Id="rId3" Type="http://schemas.openxmlformats.org/officeDocument/2006/relationships/hyperlink" Target="http://miloyip.github.io/rapidjson/classrapidjson_1_1_generic_document.html#aea842b533a858c9a3861451ad9e8642c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ce11b5b575baf1cccd5ba5f8586dcdc8" TargetMode="External" /><Relationship Id="rId3" Type="http://schemas.openxmlformats.org/officeDocument/2006/relationships/hyperlink" Target="http://miloyip.github.io/rapidjson/namespacerapidjson.html#aa65fc9fb381b2cbc54f98673eadd6505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a65fc9fb381b2cbc54f98673eadd6505" TargetMode="External" /><Relationship Id="rId3" Type="http://schemas.openxmlformats.org/officeDocument/2006/relationships/image" Target="../media/image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660c934c2959121babf799b6cb206659" TargetMode="External" /><Relationship Id="rId3" Type="http://schemas.openxmlformats.org/officeDocument/2006/relationships/hyperlink" Target="http://miloyip.github.io/rapidjson/namespacerapidjson.html#afb3fa116c66d834b6f4289d648cc8d6d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fb3fa116c66d834b6f4289d648cc8d6d" TargetMode="External" /><Relationship Id="rId3" Type="http://schemas.openxmlformats.org/officeDocument/2006/relationships/hyperlink" Target="http://miloyip.github.io/rapidjson/structrapidjson_1_1_generic_string_ref.html#aa6b9fd9f6aa49405a574c362ba9af6b5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fb3fa116c66d834b6f4289d648cc8d6d" TargetMode="External" /><Relationship Id="rId3" Type="http://schemas.openxmlformats.org/officeDocument/2006/relationships/hyperlink" Target="http://miloyip.github.io/rapidjson/namespacerapidjson.html#ae79a4751c1c460ff0de5ecc07874f3e4a058c622e1e7d59419ae58b895cbce468" TargetMode="Externa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fb3fa116c66d834b6f4289d648cc8d6d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660c934c2959121babf799b6cb206659" TargetMode="External" /><Relationship Id="rId3" Type="http://schemas.openxmlformats.org/officeDocument/2006/relationships/hyperlink" Target="http://miloyip.github.io/rapidjson/namespacerapidjson.html#afb3fa116c66d834b6f4289d648cc8d6d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namespacerapidjson.html#afb3fa116c66d834b6f4289d648cc8d6d" TargetMode="External"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miloyip.github.io/rapidjson/md_doc_tutorial.html" TargetMode="External" /><Relationship Id="rId3" Type="http://schemas.openxmlformats.org/officeDocument/2006/relationships/hyperlink" Target="http://postgame.tistory.com/558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/>
              <a:t>NEXT </a:t>
            </a:r>
            <a:r>
              <a:rPr lang="ko-KR" altLang="en-US"/>
              <a:t>김명찬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</a:t>
            </a:r>
            <a:r>
              <a:rPr lang="ko-KR" altLang="en-US"/>
              <a:t>설치법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>
                <a:hlinkClick r:id="rId2"/>
              </a:rPr>
              <a:t>https://github.com/miloyip/rapidjson/</a:t>
            </a:r>
            <a:endParaRPr lang="en-US" altLang="ko-KR"/>
          </a:p>
          <a:p>
            <a:pPr lvl="0"/>
            <a:r>
              <a:rPr lang="en-US" altLang="ko-KR"/>
              <a:t>Include </a:t>
            </a:r>
            <a:r>
              <a:rPr lang="ko-KR" altLang="en-US"/>
              <a:t>폴더의 내용을 본인 </a:t>
            </a:r>
            <a:r>
              <a:rPr lang="en-US" altLang="ko-KR"/>
              <a:t>Include </a:t>
            </a:r>
            <a:r>
              <a:rPr lang="ko-KR" altLang="en-US"/>
              <a:t>폴더에 복사하면 끝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478469"/>
            <a:ext cx="9144690" cy="815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400">
                <a:solidFill>
                  <a:srgbClr val="806020"/>
                </a:solidFill>
                <a:latin typeface="Consolas"/>
              </a:rPr>
              <a:t>#include "</a:t>
            </a:r>
            <a:r>
              <a:rPr lang="en-US" altLang="ko-KR" sz="2400">
                <a:solidFill>
                  <a:srgbClr val="4665a2"/>
                </a:solidFill>
                <a:latin typeface="Consolas"/>
                <a:hlinkClick r:id="rId3"/>
              </a:rPr>
              <a:t>rapidjson/document.h</a:t>
            </a:r>
            <a:r>
              <a:rPr lang="en-US" altLang="ko-KR" sz="2400">
                <a:solidFill>
                  <a:srgbClr val="806020"/>
                </a:solidFill>
                <a:latin typeface="Consolas"/>
                <a:hlinkClick r:id="rId3"/>
              </a:rPr>
              <a:t>"</a:t>
            </a:r>
            <a:endParaRPr lang="en-US" altLang="ko-KR" sz="2400">
              <a:solidFill>
                <a:srgbClr val="806020"/>
              </a:solidFill>
              <a:latin typeface="Consolas"/>
            </a:endParaRPr>
          </a:p>
          <a:p>
            <a:pPr lvl="0"/>
            <a:r>
              <a:rPr lang="en-US" altLang="ko-KR" sz="2400">
                <a:solidFill>
                  <a:srgbClr val="008000"/>
                </a:solidFill>
                <a:latin typeface="Consolas"/>
              </a:rPr>
              <a:t>using namespace </a:t>
            </a:r>
            <a:r>
              <a:rPr lang="en-US" altLang="ko-KR" sz="2400">
                <a:solidFill>
                  <a:srgbClr val="333333"/>
                </a:solidFill>
                <a:latin typeface="Consolas"/>
              </a:rPr>
              <a:t>rapidjson;</a:t>
            </a:r>
            <a:endParaRPr lang="en-US" altLang="ko-KR" sz="2400">
              <a:solidFill>
                <a:srgbClr val="333333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</a:t>
            </a:r>
            <a:r>
              <a:rPr lang="ko-KR" altLang="en-US"/>
              <a:t>기본 사용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 sz="2400"/>
              <a:t>root </a:t>
            </a:r>
            <a:r>
              <a:rPr lang="ko-KR" altLang="en-US" sz="2400"/>
              <a:t>는 오브젝트로 생성됨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r>
              <a:rPr lang="en-US" altLang="ko-KR" sz="2400"/>
              <a:t>Value </a:t>
            </a:r>
            <a:r>
              <a:rPr lang="ko-KR" altLang="en-US" sz="2400"/>
              <a:t>클래스로 모든값이 저장됨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838200" y="3449578"/>
            <a:ext cx="6096000" cy="25492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b="0" i="0">
                <a:solidFill>
                  <a:srgbClr val="806020"/>
                </a:solidFill>
                <a:latin typeface="Consolas"/>
              </a:rPr>
              <a:t>#include "</a:t>
            </a:r>
            <a:r>
              <a:rPr lang="en-US" altLang="ko-KR" b="0" i="0">
                <a:solidFill>
                  <a:srgbClr val="4665a2"/>
                </a:solidFill>
                <a:latin typeface="Consolas"/>
                <a:hlinkClick r:id="rId2"/>
              </a:rPr>
              <a:t>rapidjson/document.h</a:t>
            </a:r>
            <a:r>
              <a:rPr lang="en-US" altLang="ko-KR" b="0" i="0">
                <a:solidFill>
                  <a:srgbClr val="806020"/>
                </a:solidFill>
                <a:latin typeface="Consolas"/>
                <a:hlinkClick r:id="rId2"/>
              </a:rPr>
              <a:t>"</a:t>
            </a:r>
            <a:endParaRPr lang="en-US" altLang="ko-KR" b="0" i="0">
              <a:solidFill>
                <a:srgbClr val="806020"/>
              </a:solidFill>
              <a:latin typeface="Consolas"/>
            </a:endParaRPr>
          </a:p>
          <a:p>
            <a:pPr lvl="0"/>
            <a:r>
              <a:rPr lang="en-US" altLang="ko-KR" b="0" i="0">
                <a:solidFill>
                  <a:srgbClr val="008000"/>
                </a:solidFill>
                <a:latin typeface="Consolas"/>
              </a:rPr>
              <a:t>using namespace </a:t>
            </a:r>
            <a:r>
              <a:rPr lang="en-US" altLang="ko-KR" b="0" i="0">
                <a:solidFill>
                  <a:srgbClr val="333333"/>
                </a:solidFill>
                <a:latin typeface="Consolas"/>
              </a:rPr>
              <a:t>rapidjson;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  <a:p>
            <a:pPr lvl="0"/>
            <a:endParaRPr lang="en-US" altLang="ko-KR" b="0" i="0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 b="0" i="0">
                <a:latin typeface="Consolas"/>
              </a:rPr>
              <a:t>char json[] = ...</a:t>
            </a:r>
            <a:endParaRPr lang="en-US" altLang="ko-KR" b="0" i="0">
              <a:latin typeface="Consolas"/>
            </a:endParaRPr>
          </a:p>
          <a:p>
            <a:pPr lvl="0"/>
            <a:endParaRPr lang="en-US" altLang="ko-KR" b="0" i="0">
              <a:solidFill>
                <a:srgbClr val="333333"/>
              </a:solidFill>
              <a:latin typeface="Consolas"/>
            </a:endParaRPr>
          </a:p>
          <a:p>
            <a:pPr lvl="0"/>
            <a:r>
              <a:rPr lang="en-US" altLang="ko-KR" b="0" i="0">
                <a:solidFill>
                  <a:srgbClr val="4665a2"/>
                </a:solidFill>
                <a:latin typeface="Consolas"/>
                <a:hlinkClick r:id="rId3"/>
              </a:rPr>
              <a:t>Document</a:t>
            </a:r>
            <a:r>
              <a:rPr lang="en-US" altLang="ko-KR" b="0" i="0">
                <a:solidFill>
                  <a:srgbClr val="333333"/>
                </a:solidFill>
                <a:latin typeface="Consolas"/>
              </a:rPr>
              <a:t> document;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  <a:p>
            <a:pPr lvl="0"/>
            <a:r>
              <a:rPr lang="en-US" altLang="ko-KR" b="0" i="0">
                <a:solidFill>
                  <a:srgbClr val="333333"/>
                </a:solidFill>
                <a:latin typeface="Consolas"/>
              </a:rPr>
              <a:t>document.</a:t>
            </a:r>
            <a:r>
              <a:rPr lang="en-US" altLang="ko-KR" b="0" i="0">
                <a:solidFill>
                  <a:srgbClr val="4665a2"/>
                </a:solidFill>
                <a:latin typeface="Consolas"/>
                <a:hlinkClick r:id="rId4"/>
              </a:rPr>
              <a:t>Parse</a:t>
            </a:r>
            <a:r>
              <a:rPr lang="en-US" altLang="ko-KR" b="0" i="0">
                <a:solidFill>
                  <a:srgbClr val="333333"/>
                </a:solidFill>
                <a:latin typeface="Consolas"/>
              </a:rPr>
              <a:t>(json);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  <a:p>
            <a:pPr lvl="0"/>
            <a:endParaRPr lang="en-US" altLang="ko-KR">
              <a:solidFill>
                <a:srgbClr val="333333"/>
              </a:solidFill>
              <a:latin typeface="Consolas"/>
            </a:endParaRPr>
          </a:p>
          <a:p>
            <a:pPr lvl="0"/>
            <a:endParaRPr lang="en-US" altLang="ko-KR" b="0" i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66432" y="3449578"/>
            <a:ext cx="3755136" cy="2825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</a:t>
            </a:r>
            <a:r>
              <a:rPr lang="ko-KR" altLang="en-US"/>
              <a:t>기본 사용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 sz="2400"/>
              <a:t>root </a:t>
            </a:r>
            <a:r>
              <a:rPr lang="ko-KR" altLang="en-US" sz="2400"/>
              <a:t>는 오브젝트로 생성됨</a:t>
            </a:r>
            <a:r>
              <a:rPr lang="en-US" altLang="ko-KR" sz="2400"/>
              <a:t>.</a:t>
            </a:r>
            <a:endParaRPr lang="en-US" altLang="ko-KR" sz="2400"/>
          </a:p>
          <a:p>
            <a:pPr lvl="0"/>
            <a:r>
              <a:rPr lang="en-US" altLang="ko-KR" sz="2400"/>
              <a:t>Value </a:t>
            </a:r>
            <a:r>
              <a:rPr lang="ko-KR" altLang="en-US" sz="2400"/>
              <a:t>클래스로 모든값이 저장됨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7170" name="Picture 2" descr="tutorial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30935" y="3111499"/>
            <a:ext cx="6734175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string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124" y="3208813"/>
            <a:ext cx="6096000" cy="9040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(document.IsObject());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(document.HasMember(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"hello"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"hello"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.IsString() == </a:t>
            </a:r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974124" y="5111571"/>
            <a:ext cx="8584404" cy="906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sprintf(json,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"%s"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document[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"hello"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].GetString());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MultiByteToWideChar(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CP_ACP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0, json, -1, temp, strlen(json));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(memoryDC, 10, 10, temp, 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(temp));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6992" y="571207"/>
            <a:ext cx="3636264" cy="3655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 document;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document.</a:t>
            </a:r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3"/>
              </a:rPr>
              <a:t>Parse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(json);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grpId="0" nodeType="clickEffect" mc:Ignorable="hp" hp:hslPresetID="11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0" autoUpdateAnimBg="0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52933"/>
            <a:ext cx="10515600" cy="1325563"/>
          </a:xfrm>
        </p:spPr>
        <p:txBody>
          <a:bodyPr/>
          <a:lstStyle/>
          <a:p>
            <a:pPr lvl="0"/>
            <a:r>
              <a:rPr lang="en-US" altLang="ko-KR"/>
              <a:t>RapidJson - bool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"t"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.IsBool());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"t"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.GetBool() == </a:t>
            </a:r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838200" y="4312843"/>
            <a:ext cx="8939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sprintf(json,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"%s"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"t"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.GetBool() ?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"True"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"False"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4959174"/>
            <a:ext cx="865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MultiByteToWideChar(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CP_ACP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0, json, -1, temp, strlen(json));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(memoryDC, 10, 10, temp, 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(temp));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7936992" y="571208"/>
            <a:ext cx="3636264" cy="3655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 document;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document.</a:t>
            </a:r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3"/>
              </a:rPr>
              <a:t>Parse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(json);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nodeType="clickEffect" mc:Ignorable="hp" hp:hslPresetID="11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10" presetClass="entr" presetSubtype="0" fill="hold" nodeType="clickEffect" mc:Ignorable="hp" hp:hslPresetID="11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10" presetClass="entr" presetSubtype="0" fill="hold" grpId="0" nodeType="clickEffect" mc:Ignorable="hp" hp:hslPresetID="11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0" autoUpdateAnimBg="0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null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0371"/>
            <a:ext cx="10515600" cy="4836592"/>
          </a:xfrm>
        </p:spPr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825625"/>
            <a:ext cx="459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"n"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.IsNull() == </a:t>
            </a:r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4532299"/>
            <a:ext cx="887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sprintf(json,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"%s"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"n"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.IsNull() ?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"True"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: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"False"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4959174"/>
            <a:ext cx="8659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MultiByteToWideChar(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CP_ACP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0, json, -1, temp, strlen(json));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(memoryDC, 10, 10, temp, </a:t>
            </a:r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(temp));</a:t>
            </a:r>
            <a:endParaRPr lang="ko-KR" altLang="en-US" b="1"/>
          </a:p>
        </p:txBody>
      </p:sp>
      <p:sp>
        <p:nvSpPr>
          <p:cNvPr id="9" name="직사각형 8"/>
          <p:cNvSpPr/>
          <p:nvPr/>
        </p:nvSpPr>
        <p:spPr>
          <a:xfrm>
            <a:off x="7936992" y="571208"/>
            <a:ext cx="3636264" cy="3655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 document;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document.</a:t>
            </a:r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3"/>
              </a:rPr>
              <a:t>Parse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(json);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nodeType="clickEffect" mc:Ignorable="hp" hp:hslPresetID="11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10" presetClass="entr" presetSubtype="0" fill="hold" nodeType="clickEffect" mc:Ignorable="hp" hp:hslPresetID="11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5" presetID="10" presetClass="entr" presetSubtype="0" fill="hold" grpId="0" nodeType="clickEffect" mc:Ignorable="hp" hp:hslPresetID="11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0" autoUpdateAnimBg="0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number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3225589"/>
            <a:ext cx="8037576" cy="90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"i"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.IsNumber());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In this case, IsUint()/IsInt64()/IsUInt64() also return true.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"i"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.IsInt());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405991"/>
            <a:ext cx="6096000" cy="9070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Alternative (int)document["i"]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"pi"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.IsNumber());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"pi"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.IsDouble());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36992" y="571208"/>
            <a:ext cx="3636264" cy="3655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 document;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document.</a:t>
            </a:r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3"/>
              </a:rPr>
              <a:t>Parse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(json);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nodeType="clickEffect" mc:Ignorable="hp" hp:hslPresetID="11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ID="10" presetClass="entr" presetSubtype="0" fill="hold" grpId="0" nodeType="clickEffect" mc:Ignorable="hp" hp:hslPresetID="11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0" autoUpdateAnimBg="0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array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198" y="1825625"/>
            <a:ext cx="7623046" cy="145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"a"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.IsArray());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Using a reference for consecutive access 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is handy and faster.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const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b="1">
                <a:solidFill>
                  <a:srgbClr val="2b91af"/>
                </a:solidFill>
                <a:latin typeface="돋움체"/>
                <a:ea typeface="돋움체"/>
              </a:rPr>
              <a:t>Value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&amp; a = document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"a"</a:t>
            </a:r>
            <a:r>
              <a:rPr lang="en-US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6f008a"/>
                </a:solidFill>
                <a:latin typeface="돋움체"/>
                <a:ea typeface="돋움체"/>
              </a:rPr>
              <a:t>assert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(a.IsArray());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838200" y="4399464"/>
            <a:ext cx="8903208" cy="173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b="1">
                <a:solidFill>
                  <a:srgbClr val="2b91af"/>
                </a:solidFill>
                <a:latin typeface="돋움체"/>
                <a:ea typeface="돋움체"/>
              </a:rPr>
              <a:t>SizeType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i = 0; i &lt; a.Size(); i++) </a:t>
            </a:r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Uses SizeType instead of size_t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    char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tmpJson[50];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    sprintf(tmpJson ,</a:t>
            </a:r>
            <a:r>
              <a:rPr lang="it-IT" altLang="ko-KR" b="1">
                <a:solidFill>
                  <a:srgbClr val="a31515"/>
                </a:solidFill>
                <a:latin typeface="돋움체"/>
                <a:ea typeface="돋움체"/>
              </a:rPr>
              <a:t>"a[%d] = %d  "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, i, a</a:t>
            </a:r>
            <a:r>
              <a:rPr lang="it-IT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i</a:t>
            </a:r>
            <a:r>
              <a:rPr lang="it-IT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.GetInt());</a:t>
            </a:r>
            <a:endParaRPr lang="it-IT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   strcat(json, tmpJson);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7936992" y="571208"/>
            <a:ext cx="3636264" cy="3655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json[] =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R"(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{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"hello": "world",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"t" : true,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"f" : false,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"n" : null,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"i" : 123,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"pi" : 3.1416,</a:t>
            </a:r>
            <a:endParaRPr lang="en-US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pt-BR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    "a" : [1, 2, 3, 4]</a:t>
            </a:r>
            <a:endParaRPr lang="pt-BR" altLang="ko-KR">
              <a:solidFill>
                <a:srgbClr val="a31515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})"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 document;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document.</a:t>
            </a:r>
            <a:r>
              <a:rPr lang="en-US" altLang="ko-KR">
                <a:solidFill>
                  <a:srgbClr val="4665a2"/>
                </a:solidFill>
                <a:latin typeface="Consolas"/>
                <a:cs typeface="Consolas"/>
                <a:hlinkClick r:id="rId3"/>
              </a:rPr>
              <a:t>Parse</a:t>
            </a:r>
            <a:r>
              <a:rPr lang="en-US" altLang="ko-KR">
                <a:solidFill>
                  <a:srgbClr val="333333"/>
                </a:solidFill>
                <a:latin typeface="Consolas"/>
                <a:cs typeface="Consolas"/>
              </a:rPr>
              <a:t>(json);</a:t>
            </a:r>
            <a:endParaRPr lang="en-US" altLang="ko-KR">
              <a:solidFill>
                <a:srgbClr val="333333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4557574"/>
            <a:ext cx="9058656" cy="173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b="1">
                <a:solidFill>
                  <a:srgbClr val="2b91af"/>
                </a:solidFill>
                <a:latin typeface="돋움체"/>
                <a:ea typeface="돋움체"/>
              </a:rPr>
              <a:t>auto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itr = a.Begin(); itr != a.End(); ++itr)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    char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tmpJson[50];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   sprintf(tmpJson, </a:t>
            </a:r>
            <a:r>
              <a:rPr lang="en-US" altLang="ko-KR" b="1">
                <a:solidFill>
                  <a:srgbClr val="a31515"/>
                </a:solidFill>
                <a:latin typeface="돋움체"/>
                <a:ea typeface="돋움체"/>
              </a:rPr>
              <a:t>"%d   "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, itr-&gt;GetInt());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   strcat(json, tmpJson);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838200" y="2247389"/>
            <a:ext cx="9171432" cy="1732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b="1">
                <a:solidFill>
                  <a:srgbClr val="2b91af"/>
                </a:solidFill>
                <a:latin typeface="돋움체"/>
                <a:ea typeface="돋움체"/>
              </a:rPr>
              <a:t>SizeType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i = 0; i &lt; a.Size(); i++) </a:t>
            </a:r>
            <a:r>
              <a:rPr lang="en-US" altLang="ko-KR" b="1">
                <a:solidFill>
                  <a:srgbClr val="008000"/>
                </a:solidFill>
                <a:latin typeface="돋움체"/>
                <a:ea typeface="돋움체"/>
              </a:rPr>
              <a:t>// Uses SizeType instead of size_t</a:t>
            </a:r>
            <a:endParaRPr lang="en-US" altLang="ko-KR" b="1">
              <a:solidFill>
                <a:srgbClr val="008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ff"/>
                </a:solidFill>
                <a:latin typeface="돋움체"/>
                <a:ea typeface="돋움체"/>
              </a:rPr>
              <a:t>    char</a:t>
            </a:r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tmpJson[50];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    sprintf(tmpJson ,</a:t>
            </a:r>
            <a:r>
              <a:rPr lang="it-IT" altLang="ko-KR" b="1">
                <a:solidFill>
                  <a:srgbClr val="a31515"/>
                </a:solidFill>
                <a:latin typeface="돋움체"/>
                <a:ea typeface="돋움체"/>
              </a:rPr>
              <a:t>"a[%d] = %d  "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, i, a</a:t>
            </a:r>
            <a:r>
              <a:rPr lang="it-IT" altLang="ko-KR" b="1">
                <a:solidFill>
                  <a:srgbClr val="008080"/>
                </a:solidFill>
                <a:latin typeface="돋움체"/>
                <a:ea typeface="돋움체"/>
              </a:rPr>
              <a:t>[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i</a:t>
            </a:r>
            <a:r>
              <a:rPr lang="it-IT" altLang="ko-KR" b="1">
                <a:solidFill>
                  <a:srgbClr val="008080"/>
                </a:solidFill>
                <a:latin typeface="돋움체"/>
                <a:ea typeface="돋움체"/>
              </a:rPr>
              <a:t>]</a:t>
            </a:r>
            <a:r>
              <a:rPr lang="it-IT" altLang="ko-KR" b="1">
                <a:solidFill>
                  <a:srgbClr val="000000"/>
                </a:solidFill>
                <a:latin typeface="돋움체"/>
                <a:ea typeface="돋움체"/>
              </a:rPr>
              <a:t>.GetInt());</a:t>
            </a:r>
            <a:endParaRPr lang="it-IT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    strcat(json, tmpJson);</a:t>
            </a:r>
            <a:endParaRPr lang="en-US" altLang="ko-KR" b="1">
              <a:solidFill>
                <a:srgbClr val="000000"/>
              </a:solidFill>
              <a:latin typeface="돋움체"/>
              <a:ea typeface="돋움체"/>
            </a:endParaRPr>
          </a:p>
          <a:p>
            <a:pPr lvl="0"/>
            <a:r>
              <a:rPr lang="en-US" altLang="ko-KR" b="1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b="1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8031480" y="4880739"/>
            <a:ext cx="3291840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anchor="ctr" anchorCtr="0">
            <a:spAutoFit/>
          </a:bodyPr>
          <a:lstStyle/>
          <a:p>
            <a:pPr lvl="0" latinLnBrk="0" hangingPunct="0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altLang="ko-KR" b="0" i="0">
                <a:solidFill>
                  <a:srgbClr val="333333"/>
                </a:solidFill>
                <a:latin typeface="Consolas"/>
                <a:ea typeface="Helvetica"/>
                <a:cs typeface="Consolas"/>
              </a:rPr>
              <a:t>SizeType </a:t>
            </a:r>
            <a:r>
              <a:rPr lang="ko-KR" altLang="ko-KR" b="0" i="0">
                <a:solidFill>
                  <a:srgbClr val="333333"/>
                </a:solidFill>
                <a:latin typeface="Consolas"/>
                <a:ea typeface="Helvetica"/>
                <a:cs typeface="Consolas"/>
              </a:rPr>
              <a:t>Capacity() const</a:t>
            </a:r>
            <a:endParaRPr lang="ko-KR" altLang="ko-KR" b="0" i="0">
              <a:solidFill>
                <a:srgbClr val="333333"/>
              </a:solidFill>
              <a:latin typeface="Consolas"/>
              <a:ea typeface="Helvetica"/>
              <a:cs typeface="Consolas"/>
            </a:endParaRPr>
          </a:p>
          <a:p>
            <a:pPr lvl="0" latinLnBrk="0" hangingPunct="0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b="0" i="0">
                <a:solidFill>
                  <a:srgbClr val="333333"/>
                </a:solidFill>
                <a:latin typeface="Consolas"/>
                <a:ea typeface="Helvetica"/>
                <a:cs typeface="Consolas"/>
              </a:rPr>
              <a:t>bool Empty() const</a:t>
            </a:r>
            <a:endParaRPr lang="ko-KR" altLang="ko-KR" sz="1800" b="0" i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0" presetClass="entr" presetSubtype="0" fill="hold" grpId="0" nodeType="clickEffect" mc:Ignorable="hp" hp:hslPresetID="11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typename(enum)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825625"/>
            <a:ext cx="9707880" cy="4201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static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const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char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* kTypeNames[] =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{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"Null"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"False"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"True"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"Object"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"Array"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"String"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"Number"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};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sprintf(json,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"%s"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kTypeNames[a.GetType()]);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endParaRPr lang="ko-KR" altLang="en-US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auto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tmp = a.GetType();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/>
                <a:ea typeface="돋움체"/>
                <a:cs typeface="Consolas"/>
              </a:rPr>
              <a:t>//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+mj-lt"/>
                <a:ea typeface="돋움체"/>
                <a:cs typeface="Consolas"/>
              </a:rPr>
              <a:t>typename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+mj-lt"/>
                <a:ea typeface="돋움체"/>
                <a:cs typeface="Consolas"/>
              </a:rPr>
              <a:t>을 확인하고 싶다면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+mj-lt"/>
                <a:ea typeface="돋움체"/>
                <a:cs typeface="Consolas"/>
              </a:rPr>
              <a:t>.. auto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+mj-lt"/>
                <a:ea typeface="돋움체"/>
                <a:cs typeface="Consolas"/>
              </a:rPr>
              <a:t>위에 마우스 커서를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+mj-lt"/>
                <a:ea typeface="돋움체"/>
                <a:cs typeface="Consolas"/>
              </a:rPr>
              <a:t>...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+mj-lt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sprintf(json,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"%s"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kTypeNames[tmp]);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>
                <a:latin typeface="Consolas"/>
                <a:cs typeface="Consolas"/>
              </a:rPr>
              <a:t>Enum</a:t>
            </a:r>
            <a:r>
              <a:rPr lang="ko-KR" altLang="en-US">
                <a:latin typeface="Consolas"/>
                <a:cs typeface="Consolas"/>
              </a:rPr>
              <a:t>으로 처리됩니다</a:t>
            </a:r>
            <a:r>
              <a:rPr lang="en-US" altLang="ko-KR">
                <a:latin typeface="Consolas"/>
                <a:cs typeface="Consolas"/>
              </a:rPr>
              <a:t>!</a:t>
            </a:r>
            <a:endParaRPr lang="en-US" altLang="ko-KR">
              <a:latin typeface="Consolas"/>
              <a:cs typeface="Consola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>
                <a:latin typeface="Consolas"/>
                <a:cs typeface="Consolas"/>
              </a:rPr>
              <a:t>bool </a:t>
            </a:r>
            <a:r>
              <a:rPr lang="ko-KR" altLang="en-US">
                <a:latin typeface="Consolas"/>
                <a:cs typeface="Consolas"/>
              </a:rPr>
              <a:t>대신 </a:t>
            </a:r>
            <a:r>
              <a:rPr lang="en-US" altLang="ko-KR">
                <a:latin typeface="Consolas"/>
                <a:cs typeface="Consolas"/>
              </a:rPr>
              <a:t>False, True</a:t>
            </a:r>
            <a:r>
              <a:rPr lang="ko-KR" altLang="en-US">
                <a:latin typeface="Consolas"/>
                <a:cs typeface="Consolas"/>
              </a:rPr>
              <a:t>가 있는 것이 특이하네요</a:t>
            </a:r>
            <a:r>
              <a:rPr lang="en-US" altLang="ko-KR">
                <a:latin typeface="Consolas"/>
                <a:cs typeface="Consolas"/>
              </a:rPr>
              <a:t>..</a:t>
            </a:r>
            <a:endParaRPr lang="ko-KR" altLang="en-US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수 많은 </a:t>
            </a:r>
            <a:r>
              <a:rPr lang="en-US" altLang="ko-KR"/>
              <a:t>C++ </a:t>
            </a:r>
            <a:r>
              <a:rPr lang="ko-KR" altLang="en-US"/>
              <a:t>용 </a:t>
            </a:r>
            <a:r>
              <a:rPr lang="en-US" altLang="ko-KR"/>
              <a:t>Json library </a:t>
            </a:r>
            <a:r>
              <a:rPr lang="ko-KR" altLang="en-US"/>
              <a:t>중 하나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(JsonCpp</a:t>
            </a:r>
            <a:r>
              <a:rPr lang="ko-KR" altLang="en-US"/>
              <a:t>와 비교하여</a:t>
            </a:r>
            <a:r>
              <a:rPr lang="en-US" altLang="ko-KR"/>
              <a:t>)</a:t>
            </a:r>
            <a:endParaRPr lang="en-US" altLang="ko-KR"/>
          </a:p>
          <a:p>
            <a:pPr lvl="1"/>
            <a:r>
              <a:rPr lang="ko-KR" altLang="en-US"/>
              <a:t>더 작고</a:t>
            </a:r>
            <a:endParaRPr lang="ko-KR" altLang="en-US"/>
          </a:p>
          <a:p>
            <a:pPr lvl="1"/>
            <a:r>
              <a:rPr lang="ko-KR" altLang="en-US"/>
              <a:t>더 빠르고</a:t>
            </a:r>
            <a:endParaRPr lang="ko-KR" altLang="en-US"/>
          </a:p>
          <a:p>
            <a:pPr lvl="1"/>
            <a:r>
              <a:rPr lang="ko-KR" altLang="en-US"/>
              <a:t>더 가벼움</a:t>
            </a:r>
            <a:r>
              <a:rPr lang="en-US" altLang="ko-KR"/>
              <a:t>.</a:t>
            </a:r>
            <a:endParaRPr lang="en-US" altLang="ko-KR"/>
          </a:p>
          <a:p>
            <a:pPr lvl="1"/>
            <a:r>
              <a:rPr lang="en-US" altLang="ko-KR"/>
              <a:t>DOM(document object model) </a:t>
            </a:r>
            <a:r>
              <a:rPr lang="ko-KR" altLang="en-US"/>
              <a:t>객체로 만들어 다룸</a:t>
            </a:r>
            <a:r>
              <a:rPr lang="en-US" altLang="ko-KR"/>
              <a:t>.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다소 헤더파일이 많음</a:t>
            </a:r>
            <a:r>
              <a:rPr lang="en-US" altLang="ko-KR"/>
              <a:t>. (75KB vs 586KB)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</a:t>
            </a:r>
            <a:r>
              <a:rPr lang="ko-KR" altLang="en-US"/>
              <a:t>검색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296775"/>
            <a:ext cx="7793736" cy="132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auto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itr = document.FindMember(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"hello"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);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ff"/>
                </a:solidFill>
                <a:latin typeface="Consolas"/>
                <a:ea typeface="돋움체"/>
                <a:cs typeface="Consolas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(itr </a:t>
            </a:r>
            <a:r>
              <a:rPr lang="en-US" altLang="ko-KR">
                <a:solidFill>
                  <a:srgbClr val="008080"/>
                </a:solidFill>
                <a:latin typeface="Consolas"/>
                <a:ea typeface="돋움체"/>
                <a:cs typeface="Consolas"/>
              </a:rPr>
              <a:t>!=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document.MemberEnd())  // End() means cannot find 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    sprintf(json, </a:t>
            </a:r>
            <a:r>
              <a:rPr lang="en-US" altLang="ko-KR">
                <a:solidFill>
                  <a:srgbClr val="a31515"/>
                </a:solidFill>
                <a:latin typeface="Consolas"/>
                <a:ea typeface="돋움체"/>
                <a:cs typeface="Consolas"/>
              </a:rPr>
              <a:t>"%s "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, itr</a:t>
            </a:r>
            <a:r>
              <a:rPr lang="en-US" altLang="ko-KR">
                <a:solidFill>
                  <a:srgbClr val="008080"/>
                </a:solidFill>
                <a:latin typeface="Consolas"/>
                <a:ea typeface="돋움체"/>
                <a:cs typeface="Consolas"/>
              </a:rPr>
              <a:t>-&gt;</a:t>
            </a:r>
            <a:r>
              <a:rPr lang="en-US" altLang="ko-KR">
                <a:solidFill>
                  <a:srgbClr val="000000"/>
                </a:solidFill>
                <a:latin typeface="Consolas"/>
                <a:ea typeface="돋움체"/>
                <a:cs typeface="Consolas"/>
              </a:rPr>
              <a:t>value.GetString());</a:t>
            </a:r>
            <a:endParaRPr lang="en-US" altLang="ko-KR">
              <a:solidFill>
                <a:srgbClr val="000000"/>
              </a:solidFill>
              <a:latin typeface="Consolas"/>
              <a:ea typeface="돋움체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Number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0"/>
          </p:nvPr>
        </p:nvGraphicFramePr>
        <p:xfrm>
          <a:off x="838200" y="4001484"/>
          <a:ext cx="10515600" cy="2305051"/>
        </p:xfrm>
        <a:graphic>
          <a:graphicData uri="http://schemas.openxmlformats.org/drawingml/2006/table">
            <a:tbl>
              <a:tblPr firstRow="1" bandRow="1"/>
              <a:tblGrid>
                <a:gridCol w="5257800"/>
                <a:gridCol w="5257800"/>
              </a:tblGrid>
              <a:tr h="0">
                <a:tc>
                  <a:txBody>
                    <a:bodyPr vert="horz" lIns="66675" tIns="47625" rIns="66675" bIns="38100" anchor="ctr" anchorCtr="0"/>
                    <a:p>
                      <a:pPr lvl="0"/>
                      <a:r>
                        <a:rPr lang="en-US" altLang="en-US">
                          <a:solidFill>
                            <a:srgbClr val="333333"/>
                          </a:solidFill>
                        </a:rPr>
                        <a:t>Checking</a:t>
                      </a:r>
                      <a:endParaRPr lang="en-US" altLang="en-US">
                        <a:solidFill>
                          <a:srgbClr val="333333"/>
                        </a:solidFill>
                      </a:endParaRP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vert="horz" lIns="66675" tIns="47625" rIns="66675" bIns="38100" anchor="ctr" anchorCtr="0"/>
                    <a:p>
                      <a:pPr lvl="0"/>
                      <a:r>
                        <a:rPr lang="en-US" altLang="en-US">
                          <a:solidFill>
                            <a:srgbClr val="333333"/>
                          </a:solidFill>
                        </a:rPr>
                        <a:t>Obtaining</a:t>
                      </a:r>
                      <a:endParaRPr lang="en-US" altLang="en-US">
                        <a:solidFill>
                          <a:srgbClr val="333333"/>
                        </a:solidFill>
                      </a:endParaRP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IsNumber()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N/A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IsUint()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unsigned GetUint()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IsInt()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int GetInt()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IsUint64()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uint64_t GetUint64()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IsInt64()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int64_t GetInt64()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bool IsDouble()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6675" tIns="28575" rIns="66675" bIns="19050" anchor="ctr" anchorCtr="0"/>
                    <a:p>
                      <a:pPr lvl="0"/>
                      <a:r>
                        <a:rPr lang="en-US" altLang="en-US"/>
                        <a:t>double GetDouble()</a:t>
                      </a:r>
                      <a:endParaRPr lang="en-US" altLang="en-US"/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626730"/>
            <a:ext cx="10515600" cy="173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/>
              <a:t>JSON</a:t>
            </a:r>
            <a:r>
              <a:rPr lang="ko-KR" altLang="en-US"/>
              <a:t>은 </a:t>
            </a:r>
            <a:r>
              <a:rPr lang="en-US" altLang="ko-KR"/>
              <a:t>Number</a:t>
            </a:r>
            <a:r>
              <a:rPr lang="ko-KR" altLang="en-US"/>
              <a:t>라는 단독 타입으로 숫자를 넘김</a:t>
            </a:r>
            <a:r>
              <a:rPr lang="en-US" altLang="ko-KR"/>
              <a:t>.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/>
              <a:t>파서가 각 값들의 타입을 결정한다</a:t>
            </a:r>
            <a:r>
              <a:rPr lang="en-US" altLang="ko-KR"/>
              <a:t>.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/>
              <a:t>RapidJson</a:t>
            </a:r>
            <a:r>
              <a:rPr lang="ko-KR" altLang="en-US"/>
              <a:t>은 여러 가지 타입으로 숫자를 저장하기 때문에 숫자를 꺼낼 때는 해당 타입이 가능한지 질의해 보는 것이 좋은 방법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Number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예를들어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x = 123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x = -3,000,000,000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11995" y="2874187"/>
            <a:ext cx="855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</a:rPr>
              <a:t>x.IsInt() == x.IsUint() == x.IsInt64() == x.IsUint64() == true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0613" y="3886670"/>
            <a:ext cx="2558401" cy="359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</a:rPr>
              <a:t>x.IsInt64() == true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string length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예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이 문자열의 길이는 </a:t>
            </a:r>
            <a:r>
              <a:rPr lang="en-US" altLang="ko-KR"/>
              <a:t>3 </a:t>
            </a:r>
            <a:r>
              <a:rPr lang="ko-KR" altLang="en-US"/>
              <a:t>입니다</a:t>
            </a:r>
            <a:r>
              <a:rPr lang="en-US" altLang="ko-KR"/>
              <a:t>. ( ‘a’, ‘\u0000’, ‘b’ )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strlen</a:t>
            </a:r>
            <a:r>
              <a:rPr lang="ko-KR" altLang="en-US"/>
              <a:t>을 하면 </a:t>
            </a:r>
            <a:r>
              <a:rPr lang="en-US" altLang="ko-KR"/>
              <a:t>1</a:t>
            </a:r>
            <a:r>
              <a:rPr lang="ko-KR" altLang="en-US"/>
              <a:t>로 나옵니다</a:t>
            </a:r>
            <a:r>
              <a:rPr lang="en-US" altLang="ko-KR"/>
              <a:t>. ( \u0000</a:t>
            </a:r>
            <a:r>
              <a:rPr lang="ko-KR" altLang="en-US"/>
              <a:t>을 </a:t>
            </a:r>
            <a:r>
              <a:rPr lang="en-US" altLang="ko-KR"/>
              <a:t>null</a:t>
            </a:r>
            <a:r>
              <a:rPr lang="ko-KR" altLang="en-US"/>
              <a:t>로 인식 </a:t>
            </a:r>
            <a:r>
              <a:rPr lang="en-US" altLang="ko-KR"/>
              <a:t>)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en-US" altLang="ko-KR"/>
              <a:t>GetStringLength() </a:t>
            </a:r>
            <a:r>
              <a:rPr lang="ko-KR" altLang="en-US"/>
              <a:t>를 사용하면 </a:t>
            </a:r>
            <a:r>
              <a:rPr lang="en-US" altLang="ko-KR"/>
              <a:t>3</a:t>
            </a:r>
            <a:r>
              <a:rPr lang="ko-KR" altLang="en-US"/>
              <a:t>이 나옴</a:t>
            </a:r>
            <a:r>
              <a:rPr lang="en-US" altLang="ko-KR"/>
              <a:t>.</a:t>
            </a:r>
            <a:endParaRPr lang="en-US" altLang="ko-KR"/>
          </a:p>
          <a:p>
            <a:pPr lvl="1"/>
            <a:r>
              <a:rPr lang="en-US" altLang="ko-KR"/>
              <a:t>alloc</a:t>
            </a:r>
            <a:r>
              <a:rPr lang="ko-KR" altLang="en-US"/>
              <a:t>한 문자열에서는 성능 향상도 있음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42862" y="1825625"/>
            <a:ext cx="3525453" cy="448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>
                <a:solidFill>
                  <a:srgbClr val="555555"/>
                </a:solidFill>
                <a:latin typeface="Consolas"/>
              </a:rPr>
              <a:t>{ </a:t>
            </a:r>
            <a:r>
              <a:rPr lang="en-US" altLang="ko-KR" sz="2400">
                <a:solidFill>
                  <a:srgbClr val="002080"/>
                </a:solidFill>
                <a:latin typeface="Consolas"/>
              </a:rPr>
              <a:t>"s"</a:t>
            </a:r>
            <a:r>
              <a:rPr lang="en-US" altLang="ko-KR" sz="2400">
                <a:solidFill>
                  <a:srgbClr val="555555"/>
                </a:solidFill>
                <a:latin typeface="Consolas"/>
              </a:rPr>
              <a:t> : </a:t>
            </a:r>
            <a:r>
              <a:rPr lang="en-US" altLang="ko-KR" sz="2400">
                <a:solidFill>
                  <a:srgbClr val="002080"/>
                </a:solidFill>
                <a:latin typeface="Consolas"/>
              </a:rPr>
              <a:t>"a\u0000b"</a:t>
            </a:r>
            <a:r>
              <a:rPr lang="en-US" altLang="ko-KR" sz="2400">
                <a:solidFill>
                  <a:srgbClr val="555555"/>
                </a:solidFill>
                <a:latin typeface="Consolas"/>
              </a:rPr>
              <a:t> }</a:t>
            </a:r>
            <a:endParaRPr lang="ko-KR" altLang="en-US" sz="2400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comparision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Value </a:t>
            </a:r>
            <a:r>
              <a:rPr lang="ko-KR" altLang="en-US"/>
              <a:t>클래스에 </a:t>
            </a:r>
            <a:r>
              <a:rPr lang="en-US" altLang="ko-KR"/>
              <a:t>!= , == </a:t>
            </a:r>
            <a:r>
              <a:rPr lang="ko-KR" altLang="en-US"/>
              <a:t>사용 가능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738134"/>
            <a:ext cx="10866120" cy="17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e08000"/>
                </a:solidFill>
                <a:latin typeface="Consolas"/>
              </a:rPr>
              <a:t>if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(document[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"hello"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] == document[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"n"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])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/*...*/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Compare values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e08000"/>
                </a:solidFill>
                <a:latin typeface="Consolas"/>
              </a:rPr>
              <a:t>if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(document[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"hello"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] == 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"world"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/*...*/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Compare value with literal string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e08000"/>
                </a:solidFill>
                <a:latin typeface="Consolas"/>
              </a:rPr>
              <a:t>if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(document[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"i"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] != 123)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/*...*/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Compare with integers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e08000"/>
                </a:solidFill>
                <a:latin typeface="Consolas"/>
              </a:rPr>
              <a:t>if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(document[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"pi"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] != 3.14)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/*...*/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Compare with double.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modifying DOM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825625"/>
            <a:ext cx="10293096" cy="214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Document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d;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Null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333333"/>
                </a:solidFill>
                <a:latin typeface="Consolas"/>
              </a:rPr>
              <a:t>d.SetObject();</a:t>
            </a:r>
            <a:endParaRPr lang="en-US" altLang="ko-KR">
              <a:solidFill>
                <a:srgbClr val="333333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v;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Null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333333"/>
                </a:solidFill>
                <a:latin typeface="Consolas"/>
              </a:rPr>
              <a:t>v.SetInt(10);</a:t>
            </a:r>
            <a:endParaRPr lang="en-US" altLang="ko-KR">
              <a:solidFill>
                <a:srgbClr val="333333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333333"/>
                </a:solidFill>
                <a:latin typeface="Consolas"/>
              </a:rPr>
              <a:t>v = 10;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Shortcut, same as above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4494401"/>
            <a:ext cx="7537702" cy="173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b(</a:t>
            </a:r>
            <a:r>
              <a:rPr lang="en-US" altLang="ko-KR">
                <a:solidFill>
                  <a:srgbClr val="008000"/>
                </a:solidFill>
                <a:latin typeface="Consolas"/>
              </a:rPr>
              <a:t>true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calls Value(bool)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i(-123);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calls Value(int)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u(123u);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calls Value(unsigned)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d(1.5);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calls Value(double)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- modifying DOM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빈값 생성</a:t>
            </a:r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>
          <a:xfrm>
            <a:off x="1036320" y="2524125"/>
            <a:ext cx="6729984" cy="14668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anchor="ctr" anchorCtr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 algn="l" defTabSz="144018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333333"/>
                </a:solidFill>
                <a:latin typeface="Consolas"/>
                <a:cs typeface="Consolas"/>
              </a:rPr>
              <a:t>Value v;  //</a:t>
            </a:r>
            <a:r>
              <a:rPr lang="ko-KR" altLang="en-US" sz="2000">
                <a:solidFill>
                  <a:srgbClr val="333333"/>
                </a:solidFill>
                <a:latin typeface="Consolas"/>
                <a:cs typeface="Consolas"/>
              </a:rPr>
              <a:t>기본 생성자로 생성한 후에</a:t>
            </a:r>
            <a:endParaRPr lang="ko-KR" altLang="en-US" sz="2000">
              <a:solidFill>
                <a:srgbClr val="333333"/>
              </a:solidFill>
              <a:latin typeface="Consolas"/>
              <a:cs typeface="Consolas"/>
            </a:endParaRPr>
          </a:p>
          <a:p>
            <a:pPr lvl="0" algn="l" defTabSz="144018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Consolas"/>
              <a:cs typeface="Consolas"/>
            </a:endParaRPr>
          </a:p>
          <a:p>
            <a:pPr lvl="0" algn="l" defTabSz="144018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333333"/>
                </a:solidFill>
                <a:latin typeface="Consolas"/>
                <a:cs typeface="Consolas"/>
              </a:rPr>
              <a:t>v.</a:t>
            </a:r>
            <a:r>
              <a:rPr lang="ko-KR" altLang="ko-KR" sz="2000" b="0" i="0">
                <a:solidFill>
                  <a:srgbClr val="333333"/>
                </a:solidFill>
                <a:latin typeface="Consolas"/>
                <a:cs typeface="Consolas"/>
              </a:rPr>
              <a:t>SetObject()</a:t>
            </a:r>
            <a:r>
              <a:rPr lang="en-US" altLang="ko-KR" sz="2000" b="0" i="0">
                <a:solidFill>
                  <a:srgbClr val="333333"/>
                </a:solidFill>
                <a:latin typeface="Consolas"/>
                <a:cs typeface="Consolas"/>
              </a:rPr>
              <a:t>;  // </a:t>
            </a:r>
            <a:r>
              <a:rPr lang="ko-KR" altLang="en-US" sz="2000" b="0" i="0">
                <a:solidFill>
                  <a:srgbClr val="333333"/>
                </a:solidFill>
                <a:latin typeface="Consolas"/>
                <a:cs typeface="Consolas"/>
              </a:rPr>
              <a:t>빈 </a:t>
            </a:r>
            <a:r>
              <a:rPr lang="en-US" altLang="ko-KR" sz="2000" b="0" i="0">
                <a:solidFill>
                  <a:srgbClr val="333333"/>
                </a:solidFill>
                <a:latin typeface="Consolas"/>
                <a:cs typeface="Consolas"/>
              </a:rPr>
              <a:t>Object</a:t>
            </a:r>
            <a:r>
              <a:rPr lang="ko-KR" altLang="en-US" sz="2000" b="0" i="0">
                <a:solidFill>
                  <a:srgbClr val="333333"/>
                </a:solidFill>
                <a:latin typeface="Consolas"/>
                <a:cs typeface="Consolas"/>
              </a:rPr>
              <a:t>로 변환함</a:t>
            </a:r>
            <a:endParaRPr lang="ko-KR" altLang="en-US" sz="2000" b="0" i="0">
              <a:solidFill>
                <a:srgbClr val="333333"/>
              </a:solidFill>
              <a:latin typeface="Consolas"/>
              <a:cs typeface="Consolas"/>
            </a:endParaRPr>
          </a:p>
          <a:p>
            <a:pPr lvl="0" algn="l" defTabSz="144018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0" i="0">
                <a:solidFill>
                  <a:srgbClr val="333333"/>
                </a:solidFill>
                <a:latin typeface="Consolas"/>
                <a:cs typeface="Consolas"/>
              </a:rPr>
              <a:t>v.</a:t>
            </a:r>
            <a:r>
              <a:rPr lang="ko-KR" altLang="ko-KR" sz="2000" b="0" i="0">
                <a:solidFill>
                  <a:srgbClr val="333333"/>
                </a:solidFill>
                <a:latin typeface="Consolas"/>
                <a:cs typeface="Consolas"/>
              </a:rPr>
              <a:t>SetArray()</a:t>
            </a:r>
            <a:r>
              <a:rPr lang="en-US" altLang="ko-KR" sz="2000" b="0" i="0">
                <a:solidFill>
                  <a:srgbClr val="333333"/>
                </a:solidFill>
                <a:latin typeface="Consolas"/>
                <a:cs typeface="Consolas"/>
              </a:rPr>
              <a:t>;   //</a:t>
            </a:r>
            <a:r>
              <a:rPr lang="en-US" altLang="ko-KR" sz="20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Consolas"/>
                <a:cs typeface="Consolas"/>
              </a:rPr>
              <a:t>빈 </a:t>
            </a:r>
            <a:r>
              <a:rPr lang="en-US" altLang="ko-KR" sz="2000">
                <a:solidFill>
                  <a:srgbClr val="333333"/>
                </a:solidFill>
                <a:latin typeface="Consolas"/>
                <a:cs typeface="Consolas"/>
              </a:rPr>
              <a:t>Array</a:t>
            </a:r>
            <a:r>
              <a:rPr lang="ko-KR" altLang="en-US" sz="2000">
                <a:solidFill>
                  <a:srgbClr val="333333"/>
                </a:solidFill>
                <a:latin typeface="Consolas"/>
                <a:cs typeface="Consolas"/>
              </a:rPr>
              <a:t>로 변환함</a:t>
            </a:r>
            <a:r>
              <a:rPr lang="ko-KR" altLang="ko-KR" sz="3600" b="0" i="0">
                <a:solidFill>
                  <a:schemeClr val="tx1"/>
                </a:solidFill>
              </a:rPr>
              <a:t> </a:t>
            </a:r>
            <a:r>
              <a:rPr lang="en-US" altLang="ko-KR" sz="3600" b="0" i="0">
                <a:solidFill>
                  <a:schemeClr val="tx1"/>
                </a:solidFill>
              </a:rPr>
              <a:t>  </a:t>
            </a:r>
            <a:endParaRPr lang="ko-KR" altLang="ko-KR" sz="4800" b="0" i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move sementics!!!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698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엄청 중요</a:t>
            </a:r>
            <a:endParaRPr lang="ko-KR" altLang="en-US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0"/>
            <a:r>
              <a:rPr lang="ko-KR" altLang="en-US"/>
              <a:t>헐</a:t>
            </a:r>
            <a:r>
              <a:rPr lang="en-US" altLang="ko-KR"/>
              <a:t>…</a:t>
            </a:r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속도 때문임</a:t>
            </a:r>
            <a:r>
              <a:rPr lang="en-US" altLang="ko-KR"/>
              <a:t>. </a:t>
            </a:r>
            <a:r>
              <a:rPr lang="ko-KR" altLang="en-US"/>
              <a:t>큰 </a:t>
            </a:r>
            <a:r>
              <a:rPr lang="en-US" altLang="ko-KR"/>
              <a:t>Object </a:t>
            </a:r>
            <a:r>
              <a:rPr lang="ko-KR" altLang="en-US"/>
              <a:t>복사할때는 시간이 겁나 걸린대요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깊은 복사는 뒤에서 다룹니다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572804"/>
            <a:ext cx="9268968" cy="90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a(123);</a:t>
            </a:r>
            <a:endParaRPr lang="en-US" altLang="ko-KR">
              <a:solidFill>
                <a:srgbClr val="333333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333333"/>
                </a:solidFill>
                <a:latin typeface="Consolas"/>
              </a:rPr>
              <a:t> b(456);</a:t>
            </a:r>
            <a:endParaRPr lang="en-US" altLang="ko-KR">
              <a:solidFill>
                <a:srgbClr val="333333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333333"/>
                </a:solidFill>
                <a:latin typeface="Consolas"/>
              </a:rPr>
              <a:t>a = b;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b -&gt; Null value, a -&gt; number 123.</a:t>
            </a:r>
            <a:endParaRPr lang="en-US" altLang="ko-KR" b="0" i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3074" name="Picture 2" descr="move1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7973695" y="1690688"/>
            <a:ext cx="3380105" cy="32041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create 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문자열</a:t>
            </a:r>
            <a:r>
              <a:rPr lang="en-US" altLang="ko-KR"/>
              <a:t>(string)</a:t>
            </a:r>
            <a:r>
              <a:rPr lang="ko-KR" altLang="en-US"/>
              <a:t>을 만들때는 반드시 깊은 복사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2896" y="2293134"/>
            <a:ext cx="9838944" cy="282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Document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document;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author;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604020"/>
                </a:solidFill>
                <a:latin typeface="Consolas"/>
              </a:rPr>
              <a:t>char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buffer[10];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604020"/>
                </a:solidFill>
                <a:latin typeface="Consolas"/>
              </a:rPr>
              <a:t>int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len = sprintf(buffer, 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"%s %s"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"Milo"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"Yip"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); 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문자열 동적 생성</a:t>
            </a:r>
            <a:endParaRPr lang="ko-KR" altLang="en-US">
              <a:solidFill>
                <a:srgbClr val="800000"/>
              </a:solidFill>
              <a:latin typeface="Consolas"/>
            </a:endParaRPr>
          </a:p>
          <a:p>
            <a:pPr lvl="0"/>
            <a:endParaRPr lang="ko-KR" altLang="en-US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author.SetString(buffer, len, document.GetAllocator());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memset(buffer, 0, </a:t>
            </a:r>
            <a:r>
              <a:rPr lang="en-US" altLang="ko-KR">
                <a:solidFill>
                  <a:srgbClr val="008000"/>
                </a:solidFill>
                <a:latin typeface="Consolas"/>
              </a:rPr>
              <a:t>sizeof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(buffer));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800000"/>
                </a:solidFill>
                <a:latin typeface="Consolas"/>
              </a:rPr>
              <a:t>// author.GetString()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는 아직 버퍼가 파괴된 이후에도 </a:t>
            </a:r>
            <a:endParaRPr lang="ko-KR" altLang="en-US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800000"/>
                </a:solidFill>
                <a:latin typeface="Consolas"/>
              </a:rPr>
              <a:t>// "Milo Yip"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를 포함한다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ko-KR" altLang="en-US" b="0" i="0">
              <a:solidFill>
                <a:srgbClr val="555555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create string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얕은복사</a:t>
            </a:r>
            <a:r>
              <a:rPr lang="en-US" altLang="ko-KR"/>
              <a:t>? –</a:t>
            </a:r>
            <a:r>
              <a:rPr lang="ko-KR" altLang="en-US"/>
              <a:t> 안됨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375791"/>
            <a:ext cx="10756392" cy="3108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008000"/>
                </a:solidFill>
                <a:latin typeface="Consolas"/>
              </a:rPr>
              <a:t>const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</a:t>
            </a:r>
            <a:r>
              <a:rPr lang="en-US" altLang="ko-KR">
                <a:solidFill>
                  <a:srgbClr val="604020"/>
                </a:solidFill>
                <a:latin typeface="Consolas"/>
              </a:rPr>
              <a:t>char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* cstr = getenv(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"USER"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604020"/>
                </a:solidFill>
                <a:latin typeface="Consolas"/>
              </a:rPr>
              <a:t>size_t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cstr_len = ...;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여기서 길이를 측정한다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s;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800000"/>
                </a:solidFill>
                <a:latin typeface="Consolas"/>
              </a:rPr>
              <a:t>// s.SetString(cstr); 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컴파일 되지 않는다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endParaRPr lang="ko-KR" altLang="en-US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s.SetString(</a:t>
            </a: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StringRef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(cstr));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ok,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널문자열이며 생명주기가 보장된다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s = </a:t>
            </a: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StringRef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(cstr);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위와 같다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endParaRPr lang="ko-KR" altLang="en-US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s.SetString(</a:t>
            </a: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StringRef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(cstr,cstr_len));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빠르고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,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널 문자열을 포함한다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s = </a:t>
            </a: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StringRef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(cstr,cstr_len);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위와 같다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ko-KR" altLang="en-US" b="0" i="0">
              <a:solidFill>
                <a:srgbClr val="555555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Json </a:t>
            </a:r>
            <a:r>
              <a:rPr lang="ko-KR" altLang="en-US"/>
              <a:t>호환성 테스트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높을 수록 좋음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026" name="Picture 2" descr="conformance_overall_Result.pn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539122" y="365125"/>
            <a:ext cx="6814678" cy="6133211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539122" y="4255008"/>
            <a:ext cx="922894" cy="32918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modifying Array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API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838200" y="2857500"/>
            <a:ext cx="10515600" cy="32004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anchor="ctr" anchorCtr="0">
            <a:spAutoFit/>
          </a:bodyPr>
          <a:lstStyle/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Clear()</a:t>
            </a:r>
            <a:endParaRPr lang="en-US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Reserve(SizeType, Allocator&amp;)</a:t>
            </a:r>
            <a:endParaRPr lang="ko-KR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Value&amp; PushBack(Value&amp;, Allocator&amp;)</a:t>
            </a:r>
            <a:endParaRPr lang="ko-KR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template &lt;typename T&gt; GenericValue&amp; PushBack(T, Allocator&amp;)</a:t>
            </a:r>
            <a:endParaRPr lang="ko-KR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Value&amp; PopBack()</a:t>
            </a:r>
            <a:endParaRPr lang="ko-KR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ValueIterator Erase(ConstValueIterator pos)</a:t>
            </a:r>
            <a:endParaRPr lang="ko-KR" altLang="ko-KR" sz="2000" b="1" i="0">
              <a:solidFill>
                <a:srgbClr val="555555"/>
              </a:solidFill>
              <a:latin typeface="Consolas"/>
              <a:ea typeface="Helvetica"/>
              <a:cs typeface="Consolas"/>
            </a:endParaRPr>
          </a:p>
          <a:p>
            <a:pPr marL="0" lvl="0" indent="0" algn="l" defTabSz="144018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har char="•"/>
            </a:pPr>
            <a:r>
              <a:rPr lang="ko-KR" altLang="ko-KR" sz="2000" b="1" i="0">
                <a:solidFill>
                  <a:srgbClr val="555555"/>
                </a:solidFill>
                <a:latin typeface="Consolas"/>
                <a:ea typeface="Helvetica"/>
                <a:cs typeface="Consolas"/>
              </a:rPr>
              <a:t>ValueIterator Erase(ConstValueIterator first, ConstValueIterator last)</a:t>
            </a:r>
            <a:endParaRPr lang="ko-KR" altLang="ko-KR" sz="4800" b="1" i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modifying Array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282643"/>
            <a:ext cx="10515600" cy="1735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a(</a:t>
            </a:r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kArrayType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Document::AllocatorType&amp; allocator = document.GetAllocator();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e08000"/>
                </a:solidFill>
                <a:latin typeface="Consolas"/>
              </a:rPr>
              <a:t>for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(</a:t>
            </a:r>
            <a:r>
              <a:rPr lang="en-US" altLang="ko-KR">
                <a:solidFill>
                  <a:srgbClr val="604020"/>
                </a:solidFill>
                <a:latin typeface="Consolas"/>
              </a:rPr>
              <a:t>int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i = 5; i &lt;= 10; i++)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    a.PushBack(i, allocator);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allocator is needed for potential realloc().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a.PushBack(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"Lua"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allocator).PushBack(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"Mio"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allocator);</a:t>
            </a:r>
            <a:endParaRPr lang="en-US" altLang="ko-KR" i="0">
              <a:solidFill>
                <a:srgbClr val="555555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modify object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446496"/>
            <a:ext cx="8144256" cy="90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contact(kObject);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contact.AddMember(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"name"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"Milo"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document.GetAllocator());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contact.AddMember(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"married"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</a:t>
            </a:r>
            <a:r>
              <a:rPr lang="en-US" altLang="ko-KR">
                <a:solidFill>
                  <a:srgbClr val="008000"/>
                </a:solidFill>
                <a:latin typeface="Consolas"/>
              </a:rPr>
              <a:t>true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document.GetAllocator());</a:t>
            </a:r>
            <a:endParaRPr lang="en-US" altLang="ko-KR" b="0" i="0">
              <a:solidFill>
                <a:srgbClr val="555555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Deep Copy </a:t>
            </a:r>
            <a:r>
              <a:rPr lang="ko-KR" altLang="en-US"/>
              <a:t>깊은복사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206645"/>
            <a:ext cx="10732008" cy="393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Document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d;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Document::AllocatorType&amp; a = d.GetAllocator();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v1(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"foo"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800000"/>
                </a:solidFill>
                <a:latin typeface="Consolas"/>
              </a:rPr>
              <a:t>// Value v2(v1); 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허용하지 않는다</a:t>
            </a:r>
            <a:endParaRPr lang="ko-KR" altLang="en-US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 b="1">
                <a:solidFill>
                  <a:srgbClr val="4665a2"/>
                </a:solidFill>
                <a:latin typeface="Consolas"/>
                <a:hlinkClick r:id="rId3"/>
              </a:rPr>
              <a:t>Value</a:t>
            </a:r>
            <a:r>
              <a:rPr lang="en-US" altLang="ko-KR" b="1">
                <a:solidFill>
                  <a:srgbClr val="555555"/>
                </a:solidFill>
                <a:latin typeface="Consolas"/>
              </a:rPr>
              <a:t> v2(v1, a); </a:t>
            </a:r>
            <a:r>
              <a:rPr lang="en-US" altLang="ko-KR" b="1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 b="1">
                <a:solidFill>
                  <a:srgbClr val="800000"/>
                </a:solidFill>
                <a:latin typeface="Consolas"/>
              </a:rPr>
              <a:t>카피를 만든다</a:t>
            </a:r>
            <a:r>
              <a:rPr lang="en-US" altLang="ko-KR" b="1">
                <a:solidFill>
                  <a:srgbClr val="800000"/>
                </a:solidFill>
                <a:latin typeface="Consolas"/>
              </a:rPr>
              <a:t>.</a:t>
            </a:r>
            <a:endParaRPr lang="en-US" altLang="ko-KR" b="1">
              <a:solidFill>
                <a:srgbClr val="800000"/>
              </a:solidFill>
              <a:latin typeface="Consolas"/>
            </a:endParaRPr>
          </a:p>
          <a:p>
            <a:pPr lvl="0"/>
            <a:endParaRPr lang="ko-KR" altLang="en-US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assert(v1.IsString());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v1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은 문자열이었는데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…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d.SetArray().PushBack(v1, a).PushBack(v2, a);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assert(v1.IsNull() &amp;&amp; v2.IsNull());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둘다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d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로 이동</a:t>
            </a:r>
            <a:endParaRPr lang="ko-KR" altLang="en-US">
              <a:solidFill>
                <a:srgbClr val="800000"/>
              </a:solidFill>
              <a:latin typeface="Consolas"/>
            </a:endParaRPr>
          </a:p>
          <a:p>
            <a:pPr lvl="0"/>
            <a:endParaRPr lang="ko-KR" altLang="en-US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 b="1">
                <a:solidFill>
                  <a:srgbClr val="555555"/>
                </a:solidFill>
                <a:latin typeface="Consolas"/>
              </a:rPr>
              <a:t>v2.CopyFrom(d, a); </a:t>
            </a:r>
            <a:r>
              <a:rPr lang="en-US" altLang="ko-KR" b="1">
                <a:solidFill>
                  <a:srgbClr val="800000"/>
                </a:solidFill>
                <a:latin typeface="Consolas"/>
              </a:rPr>
              <a:t>// </a:t>
            </a:r>
            <a:r>
              <a:rPr lang="ko-KR" altLang="en-US" b="1">
                <a:solidFill>
                  <a:srgbClr val="800000"/>
                </a:solidFill>
                <a:latin typeface="Consolas"/>
              </a:rPr>
              <a:t>전체 도큐먼트를 </a:t>
            </a:r>
            <a:r>
              <a:rPr lang="en-US" altLang="ko-KR" b="1">
                <a:solidFill>
                  <a:srgbClr val="800000"/>
                </a:solidFill>
                <a:latin typeface="Consolas"/>
              </a:rPr>
              <a:t>v2</a:t>
            </a:r>
            <a:r>
              <a:rPr lang="ko-KR" altLang="en-US" b="1">
                <a:solidFill>
                  <a:srgbClr val="800000"/>
                </a:solidFill>
                <a:latin typeface="Consolas"/>
              </a:rPr>
              <a:t>로 카피</a:t>
            </a:r>
            <a:endParaRPr lang="ko-KR" altLang="en-US" b="1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assert(d.IsArray() &amp;&amp; d.Size() == 2); 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// d</a:t>
            </a:r>
            <a:r>
              <a:rPr lang="ko-KR" altLang="en-US">
                <a:solidFill>
                  <a:srgbClr val="800000"/>
                </a:solidFill>
                <a:latin typeface="Consolas"/>
              </a:rPr>
              <a:t>는 손대지 않았다</a:t>
            </a:r>
            <a:r>
              <a:rPr lang="en-US" altLang="ko-KR">
                <a:solidFill>
                  <a:srgbClr val="800000"/>
                </a:solidFill>
                <a:latin typeface="Consolas"/>
              </a:rPr>
              <a:t>.</a:t>
            </a:r>
            <a:endParaRPr lang="en-US" altLang="ko-KR">
              <a:solidFill>
                <a:srgbClr val="800000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v1.SetObject().AddMember(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"array"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, v2, a);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d.PushBack(v1, a);</a:t>
            </a:r>
            <a:endParaRPr lang="en-US" altLang="ko-KR" b="0" i="0">
              <a:solidFill>
                <a:srgbClr val="555555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 – swap value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2462106"/>
            <a:ext cx="6096000" cy="17365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a(123);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4665a2"/>
                </a:solidFill>
                <a:latin typeface="Consolas"/>
                <a:hlinkClick r:id="rId2"/>
              </a:rPr>
              <a:t>Value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 b(</a:t>
            </a:r>
            <a:r>
              <a:rPr lang="en-US" altLang="ko-KR">
                <a:solidFill>
                  <a:srgbClr val="002080"/>
                </a:solidFill>
                <a:latin typeface="Consolas"/>
              </a:rPr>
              <a:t>"Hello"</a:t>
            </a:r>
            <a:r>
              <a:rPr lang="en-US" altLang="ko-KR">
                <a:solidFill>
                  <a:srgbClr val="555555"/>
                </a:solidFill>
                <a:latin typeface="Consolas"/>
              </a:rPr>
              <a:t>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a.Swap(b);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assert(a.IsString());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r>
              <a:rPr lang="en-US" altLang="ko-KR">
                <a:solidFill>
                  <a:srgbClr val="555555"/>
                </a:solidFill>
                <a:latin typeface="Consolas"/>
              </a:rPr>
              <a:t>assert(b.IsInt());</a:t>
            </a:r>
            <a:endParaRPr lang="en-US" altLang="ko-KR">
              <a:solidFill>
                <a:srgbClr val="555555"/>
              </a:solidFill>
              <a:latin typeface="Consolas"/>
            </a:endParaRPr>
          </a:p>
          <a:p>
            <a:pPr lvl="0"/>
            <a:br>
              <a:rPr lang="en-US" altLang="ko-KR"/>
            </a:b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참고자료 </a:t>
            </a:r>
            <a:endParaRPr lang="ko-KR" altLang="en-US"/>
          </a:p>
          <a:p>
            <a:pPr lvl="1"/>
            <a:r>
              <a:rPr lang="en-US" altLang="ko-KR">
                <a:hlinkClick r:id="rId2"/>
              </a:rPr>
              <a:t>https://github.com/miloyip/rapidjson/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http://miloyip.github.io/rapidjson/md_doc_tutorial.html</a:t>
            </a:r>
            <a:endParaRPr lang="en-US" altLang="ko-KR"/>
          </a:p>
          <a:p>
            <a:pPr lvl="1"/>
            <a:r>
              <a:rPr lang="en-US" altLang="ko-KR">
                <a:hlinkClick r:id="rId3"/>
              </a:rPr>
              <a:t>http://postgame.tistory.com/558</a:t>
            </a:r>
            <a:endParaRPr lang="en-US" altLang="ko-KR"/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172712" cy="4351338"/>
          </a:xfrm>
        </p:spPr>
        <p:txBody>
          <a:bodyPr/>
          <a:lstStyle/>
          <a:p>
            <a:pPr lvl="0"/>
            <a:r>
              <a:rPr lang="en-US" altLang="ko-KR"/>
              <a:t>String -&gt; </a:t>
            </a:r>
            <a:r>
              <a:rPr lang="ko-KR" altLang="en-US"/>
              <a:t>객체</a:t>
            </a:r>
            <a:endParaRPr lang="ko-KR" altLang="en-US"/>
          </a:p>
          <a:p>
            <a:pPr lvl="0"/>
            <a:r>
              <a:rPr lang="ko-KR" altLang="en-US"/>
              <a:t>파싱 속도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작을수록 좋음</a:t>
            </a:r>
            <a:endParaRPr lang="en-US" altLang="ko-KR"/>
          </a:p>
        </p:txBody>
      </p:sp>
      <p:pic>
        <p:nvPicPr>
          <p:cNvPr id="2050" name="Picture 2" descr="Parsing Tim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94766" y="365125"/>
            <a:ext cx="6559034" cy="6070751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4794766" y="1438656"/>
            <a:ext cx="813554" cy="252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672" y="1825625"/>
            <a:ext cx="4918051" cy="4351338"/>
          </a:xfrm>
        </p:spPr>
        <p:txBody>
          <a:bodyPr/>
          <a:lstStyle/>
          <a:p>
            <a:pPr lvl="0"/>
            <a:r>
              <a:rPr lang="ko-KR" altLang="en-US"/>
              <a:t>메모리 사용량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작을수록 좋음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strdup</a:t>
            </a:r>
            <a:r>
              <a:rPr lang="ko-KR" altLang="en-US"/>
              <a:t>는 </a:t>
            </a:r>
            <a:r>
              <a:rPr lang="en-US" altLang="ko-KR"/>
              <a:t>string</a:t>
            </a:r>
            <a:r>
              <a:rPr lang="ko-KR" altLang="en-US"/>
              <a:t>자체를 의미</a:t>
            </a:r>
            <a:endParaRPr lang="en-US" altLang="ko-KR"/>
          </a:p>
        </p:txBody>
      </p:sp>
      <p:pic>
        <p:nvPicPr>
          <p:cNvPr id="3074" name="Picture 2" descr="Parsing Memory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341723" y="365125"/>
            <a:ext cx="6850277" cy="6340313"/>
          </a:xfrm>
          <a:prstGeom prst="rect">
            <a:avLst/>
          </a:prstGeom>
          <a:noFill/>
        </p:spPr>
      </p:pic>
      <p:sp>
        <p:nvSpPr>
          <p:cNvPr id="4" name="오른쪽 화살표 3"/>
          <p:cNvSpPr/>
          <p:nvPr/>
        </p:nvSpPr>
        <p:spPr>
          <a:xfrm>
            <a:off x="5341723" y="853440"/>
            <a:ext cx="778661" cy="29260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객체 </a:t>
            </a:r>
            <a:r>
              <a:rPr lang="en-US" altLang="ko-KR"/>
              <a:t>-&gt; string</a:t>
            </a:r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바꾸는데 걸린 시간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작을수록 </a:t>
            </a:r>
            <a:r>
              <a:rPr lang="en-US" altLang="ko-KR"/>
              <a:t>good</a:t>
            </a:r>
            <a:endParaRPr lang="en-US" altLang="ko-KR"/>
          </a:p>
          <a:p>
            <a:pPr lvl="0"/>
            <a:endParaRPr lang="ko-KR" altLang="en-US"/>
          </a:p>
        </p:txBody>
      </p:sp>
      <p:pic>
        <p:nvPicPr>
          <p:cNvPr id="4098" name="Picture 2" descr="Stringify Tim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339068" y="649330"/>
            <a:ext cx="7014732" cy="5962523"/>
          </a:xfrm>
          <a:prstGeom prst="rect">
            <a:avLst/>
          </a:prstGeom>
          <a:noFill/>
        </p:spPr>
      </p:pic>
      <p:sp>
        <p:nvSpPr>
          <p:cNvPr id="3" name="오른쪽 화살표 2"/>
          <p:cNvSpPr/>
          <p:nvPr/>
        </p:nvSpPr>
        <p:spPr>
          <a:xfrm>
            <a:off x="4608576" y="1243584"/>
            <a:ext cx="597408" cy="19507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3103605" cy="4351338"/>
          </a:xfrm>
        </p:spPr>
        <p:txBody>
          <a:bodyPr/>
          <a:lstStyle/>
          <a:p>
            <a:pPr lvl="0"/>
            <a:r>
              <a:rPr lang="ko-KR" altLang="en-US"/>
              <a:t>들여쓰기와 </a:t>
            </a:r>
            <a:r>
              <a:rPr lang="en-US" altLang="ko-KR"/>
              <a:t>newline </a:t>
            </a:r>
            <a:r>
              <a:rPr lang="ko-KR" altLang="en-US"/>
              <a:t>만들기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걸린 시간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작을수록 </a:t>
            </a:r>
            <a:r>
              <a:rPr lang="en-US" altLang="ko-KR"/>
              <a:t>good</a:t>
            </a:r>
            <a:endParaRPr lang="ko-KR" altLang="en-US"/>
          </a:p>
        </p:txBody>
      </p:sp>
      <p:pic>
        <p:nvPicPr>
          <p:cNvPr id="5122" name="Picture 2" descr="Prettify Tim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3908854" y="1554763"/>
            <a:ext cx="8572500" cy="5143501"/>
          </a:xfrm>
          <a:prstGeom prst="rect">
            <a:avLst/>
          </a:prstGeom>
          <a:noFill/>
        </p:spPr>
      </p:pic>
      <p:sp>
        <p:nvSpPr>
          <p:cNvPr id="3" name="오른쪽 화살표 2"/>
          <p:cNvSpPr/>
          <p:nvPr/>
        </p:nvSpPr>
        <p:spPr>
          <a:xfrm>
            <a:off x="4328160" y="2036064"/>
            <a:ext cx="694944" cy="3048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199" y="1825625"/>
            <a:ext cx="4079789" cy="4351338"/>
          </a:xfrm>
        </p:spPr>
        <p:txBody>
          <a:bodyPr/>
          <a:lstStyle/>
          <a:p>
            <a:pPr lvl="0"/>
            <a:r>
              <a:rPr lang="ko-KR" altLang="en-US"/>
              <a:t>컴파일된 바이너리의 크기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ko-KR" altLang="en-US"/>
              <a:t>작을수록 </a:t>
            </a:r>
            <a:r>
              <a:rPr lang="en-US" altLang="ko-KR"/>
              <a:t>good</a:t>
            </a:r>
            <a:endParaRPr lang="en-US" altLang="ko-KR"/>
          </a:p>
        </p:txBody>
      </p:sp>
      <p:pic>
        <p:nvPicPr>
          <p:cNvPr id="6146" name="Picture 2" descr="Code Size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032293" y="182502"/>
            <a:ext cx="7025513" cy="6502503"/>
          </a:xfrm>
          <a:prstGeom prst="rect">
            <a:avLst/>
          </a:prstGeom>
          <a:noFill/>
        </p:spPr>
      </p:pic>
      <p:sp>
        <p:nvSpPr>
          <p:cNvPr id="3" name="오른쪽 화살표 2"/>
          <p:cNvSpPr/>
          <p:nvPr/>
        </p:nvSpPr>
        <p:spPr>
          <a:xfrm>
            <a:off x="5032293" y="1463040"/>
            <a:ext cx="807675" cy="2276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RapidJson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자랑은 이정도 하고</a:t>
            </a:r>
            <a:r>
              <a:rPr lang="en-US" altLang="ko-KR"/>
              <a:t>..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2016-04-11T03:41:35.000</dcterms:created>
  <dc:creator>Paul</dc:creator>
  <dc:description/>
  <cp:keywords/>
  <cp:lastModifiedBy>d-wslee</cp:lastModifiedBy>
  <dcterms:modified xsi:type="dcterms:W3CDTF">2020-07-06T08:32:42.868</dcterms:modified>
  <cp:revision>189</cp:revision>
  <dc:subject/>
  <dc:title>RapidJson</dc:title>
</cp:coreProperties>
</file>