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2" r:id="rId2"/>
    <p:sldId id="326" r:id="rId3"/>
    <p:sldId id="297" r:id="rId4"/>
    <p:sldId id="330" r:id="rId5"/>
    <p:sldId id="296" r:id="rId6"/>
    <p:sldId id="317" r:id="rId7"/>
    <p:sldId id="331" r:id="rId8"/>
    <p:sldId id="332"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54F"/>
    <a:srgbClr val="304860"/>
    <a:srgbClr val="4C5E74"/>
    <a:srgbClr val="4D5F75"/>
    <a:srgbClr val="4B6075"/>
    <a:srgbClr val="F5F4EF"/>
    <a:srgbClr val="444F53"/>
    <a:srgbClr val="4A5F74"/>
    <a:srgbClr val="339A99"/>
    <a:srgbClr val="EBE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6" autoAdjust="0"/>
    <p:restoredTop sz="96291" autoAdjust="0"/>
  </p:normalViewPr>
  <p:slideViewPr>
    <p:cSldViewPr snapToGrid="0" showGuides="1">
      <p:cViewPr varScale="1">
        <p:scale>
          <a:sx n="122" d="100"/>
          <a:sy n="122" d="100"/>
        </p:scale>
        <p:origin x="416" y="192"/>
      </p:cViewPr>
      <p:guideLst>
        <p:guide orient="horz" pos="254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41E46-6EB0-44B2-82B5-86F15F8B6D9E}" type="datetimeFigureOut">
              <a:rPr lang="zh-CN" altLang="en-US" smtClean="0"/>
              <a:t>2020/7/30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F5BE6-F7C7-41E3-9584-D4ED6DE056FE}" type="slidenum">
              <a:rPr lang="zh-CN" altLang="en-US" smtClean="0"/>
              <a:t>‹#›</a:t>
            </a:fld>
            <a:endParaRPr lang="zh-CN" altLang="en-US"/>
          </a:p>
        </p:txBody>
      </p:sp>
    </p:spTree>
    <p:extLst>
      <p:ext uri="{BB962C8B-B14F-4D97-AF65-F5344CB8AC3E}">
        <p14:creationId xmlns:p14="http://schemas.microsoft.com/office/powerpoint/2010/main" val="2067019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1</a:t>
            </a:fld>
            <a:endParaRPr lang="zh-CN" altLang="en-US"/>
          </a:p>
        </p:txBody>
      </p:sp>
    </p:spTree>
    <p:extLst>
      <p:ext uri="{BB962C8B-B14F-4D97-AF65-F5344CB8AC3E}">
        <p14:creationId xmlns:p14="http://schemas.microsoft.com/office/powerpoint/2010/main" val="48142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2</a:t>
            </a:fld>
            <a:endParaRPr lang="zh-CN" altLang="en-US"/>
          </a:p>
        </p:txBody>
      </p:sp>
    </p:spTree>
    <p:extLst>
      <p:ext uri="{BB962C8B-B14F-4D97-AF65-F5344CB8AC3E}">
        <p14:creationId xmlns:p14="http://schemas.microsoft.com/office/powerpoint/2010/main" val="1271358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extLst>
      <p:ext uri="{BB962C8B-B14F-4D97-AF65-F5344CB8AC3E}">
        <p14:creationId xmlns:p14="http://schemas.microsoft.com/office/powerpoint/2010/main" val="131020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95359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233064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3380706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3842003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225752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4" name="直接连接符 3"/>
          <p:cNvCxnSpPr/>
          <p:nvPr userDrawn="1"/>
        </p:nvCxnSpPr>
        <p:spPr>
          <a:xfrm>
            <a:off x="5496560" y="850132"/>
            <a:ext cx="1127760" cy="0"/>
          </a:xfrm>
          <a:prstGeom prst="line">
            <a:avLst/>
          </a:prstGeom>
          <a:ln w="19050">
            <a:solidFill>
              <a:srgbClr val="304860"/>
            </a:solidFill>
          </a:ln>
        </p:spPr>
        <p:style>
          <a:lnRef idx="1">
            <a:schemeClr val="accent1"/>
          </a:lnRef>
          <a:fillRef idx="0">
            <a:schemeClr val="accent1"/>
          </a:fillRef>
          <a:effectRef idx="0">
            <a:schemeClr val="accent1"/>
          </a:effectRef>
          <a:fontRef idx="minor">
            <a:schemeClr val="tx1"/>
          </a:fontRef>
        </p:style>
      </p:cxnSp>
      <p:sp>
        <p:nvSpPr>
          <p:cNvPr id="8" name="等腰三角形 7"/>
          <p:cNvSpPr/>
          <p:nvPr userDrawn="1"/>
        </p:nvSpPr>
        <p:spPr>
          <a:xfrm rot="10800000">
            <a:off x="6002812" y="850132"/>
            <a:ext cx="115256" cy="76399"/>
          </a:xfrm>
          <a:prstGeom prst="triangl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301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06874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195668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415888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359234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358723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68163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71597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90069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208098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47878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70D86-9754-4443-9CA0-396C6AD3AAF3}" type="datetimeFigureOut">
              <a:rPr lang="zh-CN" altLang="en-US" smtClean="0"/>
              <a:t>2020/7/30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54A74-8552-4CA6-8096-43634C5B79BC}" type="slidenum">
              <a:rPr lang="zh-CN" altLang="en-US" smtClean="0"/>
              <a:t>‹#›</a:t>
            </a:fld>
            <a:endParaRPr lang="zh-CN" altLang="en-US"/>
          </a:p>
        </p:txBody>
      </p:sp>
    </p:spTree>
    <p:extLst>
      <p:ext uri="{BB962C8B-B14F-4D97-AF65-F5344CB8AC3E}">
        <p14:creationId xmlns:p14="http://schemas.microsoft.com/office/powerpoint/2010/main" val="5578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2677" y="3639120"/>
            <a:ext cx="7603980" cy="861760"/>
          </a:xfrm>
          <a:prstGeom prst="rect">
            <a:avLst/>
          </a:prstGeom>
        </p:spPr>
        <p:txBody>
          <a:bodyPr wrap="none" lIns="91428" tIns="45713" rIns="91428" bIns="45713">
            <a:spAutoFit/>
          </a:bodyPr>
          <a:lstStyle/>
          <a:p>
            <a:pPr algn="r"/>
            <a:r>
              <a:rPr lang="zh-CN" altLang="en-US" sz="5000" dirty="0">
                <a:solidFill>
                  <a:srgbClr val="4B6075"/>
                </a:solidFill>
                <a:latin typeface="微软雅黑" pitchFamily="34" charset="-122"/>
                <a:ea typeface="微软雅黑" pitchFamily="34" charset="-122"/>
              </a:rPr>
              <a:t>模糊测试与</a:t>
            </a:r>
            <a:r>
              <a:rPr lang="en" altLang="zh-CN" sz="5000" dirty="0">
                <a:solidFill>
                  <a:srgbClr val="4B6075"/>
                </a:solidFill>
                <a:latin typeface="微软雅黑" pitchFamily="34" charset="-122"/>
                <a:ea typeface="微软雅黑" pitchFamily="34" charset="-122"/>
              </a:rPr>
              <a:t>Spike</a:t>
            </a:r>
            <a:r>
              <a:rPr lang="zh-CN" altLang="en-US" sz="5000" dirty="0">
                <a:solidFill>
                  <a:srgbClr val="4B6075"/>
                </a:solidFill>
                <a:latin typeface="微软雅黑" pitchFamily="34" charset="-122"/>
                <a:ea typeface="微软雅黑" pitchFamily="34" charset="-122"/>
              </a:rPr>
              <a:t>框架简介</a:t>
            </a:r>
          </a:p>
        </p:txBody>
      </p:sp>
      <p:cxnSp>
        <p:nvCxnSpPr>
          <p:cNvPr id="7" name="直接连接符 6"/>
          <p:cNvCxnSpPr/>
          <p:nvPr/>
        </p:nvCxnSpPr>
        <p:spPr>
          <a:xfrm>
            <a:off x="1503680" y="4500880"/>
            <a:ext cx="9194800"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364480" y="1371600"/>
            <a:ext cx="1513840" cy="1513840"/>
            <a:chOff x="5364480" y="1371600"/>
            <a:chExt cx="1513840" cy="1513840"/>
          </a:xfrm>
        </p:grpSpPr>
        <p:sp>
          <p:nvSpPr>
            <p:cNvPr id="4" name="椭圆 3"/>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grpSp>
        <p:nvGrpSpPr>
          <p:cNvPr id="19" name="组合 18"/>
          <p:cNvGrpSpPr/>
          <p:nvPr/>
        </p:nvGrpSpPr>
        <p:grpSpPr>
          <a:xfrm>
            <a:off x="8688758" y="4962896"/>
            <a:ext cx="309030" cy="309030"/>
            <a:chOff x="6389502" y="5571667"/>
            <a:chExt cx="309030" cy="309030"/>
          </a:xfrm>
        </p:grpSpPr>
        <p:sp>
          <p:nvSpPr>
            <p:cNvPr id="16" name="椭圆 15"/>
            <p:cNvSpPr/>
            <p:nvPr/>
          </p:nvSpPr>
          <p:spPr>
            <a:xfrm>
              <a:off x="6389502" y="5571667"/>
              <a:ext cx="309030" cy="30903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sp>
        <p:nvSpPr>
          <p:cNvPr id="20" name="TextBox 10"/>
          <p:cNvSpPr txBox="1"/>
          <p:nvPr/>
        </p:nvSpPr>
        <p:spPr>
          <a:xfrm>
            <a:off x="8997788" y="4959397"/>
            <a:ext cx="595035" cy="338554"/>
          </a:xfrm>
          <a:prstGeom prst="rect">
            <a:avLst/>
          </a:prstGeom>
          <a:noFill/>
        </p:spPr>
        <p:txBody>
          <a:bodyPr wrap="none" rtlCol="0">
            <a:spAutoFit/>
          </a:bodyPr>
          <a:lstStyle/>
          <a:p>
            <a:r>
              <a:rPr lang="zh-CN" altLang="en-US" sz="1600" dirty="0">
                <a:solidFill>
                  <a:srgbClr val="4B6075"/>
                </a:solidFill>
                <a:latin typeface="微软雅黑" panose="020B0503020204020204" pitchFamily="34" charset="-122"/>
                <a:ea typeface="微软雅黑" panose="020B0503020204020204" pitchFamily="34" charset="-122"/>
              </a:rPr>
              <a:t>李想</a:t>
            </a:r>
          </a:p>
        </p:txBody>
      </p:sp>
    </p:spTree>
    <p:extLst>
      <p:ext uri="{BB962C8B-B14F-4D97-AF65-F5344CB8AC3E}">
        <p14:creationId xmlns:p14="http://schemas.microsoft.com/office/powerpoint/2010/main" val="299917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7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700" fill="hold"/>
                                        <p:tgtEl>
                                          <p:spTgt spid="5"/>
                                        </p:tgtEl>
                                        <p:attrNameLst>
                                          <p:attrName>ppt_y</p:attrName>
                                        </p:attrNameLst>
                                      </p:cBhvr>
                                      <p:tavLst>
                                        <p:tav tm="0">
                                          <p:val>
                                            <p:strVal val="#ppt_y"/>
                                          </p:val>
                                        </p:tav>
                                        <p:tav tm="100000">
                                          <p:val>
                                            <p:strVal val="#ppt_y"/>
                                          </p:val>
                                        </p:tav>
                                      </p:tavLst>
                                    </p:anim>
                                    <p:anim calcmode="lin" valueType="num">
                                      <p:cBhvr>
                                        <p:cTn id="15" dur="7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7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00" tmFilter="0,0; .5, 1; 1, 1"/>
                                        <p:tgtEl>
                                          <p:spTgt spid="5"/>
                                        </p:tgtEl>
                                      </p:cBhvr>
                                    </p:animEffect>
                                  </p:childTnLst>
                                </p:cTn>
                              </p:par>
                            </p:childTnLst>
                          </p:cTn>
                        </p:par>
                        <p:par>
                          <p:cTn id="18" fill="hold">
                            <p:stCondLst>
                              <p:cond delay="261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3110"/>
                            </p:stCondLst>
                            <p:childTnLst>
                              <p:par>
                                <p:cTn id="23" presetID="10"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361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047964" y="1705510"/>
            <a:ext cx="11144036" cy="3232434"/>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grpSp>
        <p:nvGrpSpPr>
          <p:cNvPr id="16" name="组合 15"/>
          <p:cNvGrpSpPr/>
          <p:nvPr/>
        </p:nvGrpSpPr>
        <p:grpSpPr>
          <a:xfrm>
            <a:off x="2566183" y="2513911"/>
            <a:ext cx="1607151" cy="1607151"/>
            <a:chOff x="5735752" y="3081192"/>
            <a:chExt cx="720495" cy="720495"/>
          </a:xfrm>
        </p:grpSpPr>
        <p:sp>
          <p:nvSpPr>
            <p:cNvPr id="17" name="椭圆 16"/>
            <p:cNvSpPr/>
            <p:nvPr/>
          </p:nvSpPr>
          <p:spPr>
            <a:xfrm>
              <a:off x="5735752" y="3081192"/>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Freeform 18"/>
            <p:cNvSpPr>
              <a:spLocks noEditPoints="1"/>
            </p:cNvSpPr>
            <p:nvPr/>
          </p:nvSpPr>
          <p:spPr bwMode="auto">
            <a:xfrm>
              <a:off x="5899722" y="3217138"/>
              <a:ext cx="423215" cy="44860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bg1"/>
            </a:solidFill>
            <a:ln>
              <a:noFill/>
            </a:ln>
            <a:extLst/>
          </p:spPr>
          <p:txBody>
            <a:bodyPr vert="horz" wrap="square" lIns="91400" tIns="45700" rIns="91400" bIns="45700" numCol="1" anchor="t" anchorCtr="0" compatLnSpc="1">
              <a:prstTxWarp prst="textNoShape">
                <a:avLst/>
              </a:prstTxWarp>
            </a:bodyPr>
            <a:lstStyle/>
            <a:p>
              <a:endParaRPr lang="zh-CN" altLang="en-US" sz="3200"/>
            </a:p>
          </p:txBody>
        </p:sp>
      </p:grpSp>
      <p:sp>
        <p:nvSpPr>
          <p:cNvPr id="20" name="文本框 9"/>
          <p:cNvSpPr txBox="1"/>
          <p:nvPr/>
        </p:nvSpPr>
        <p:spPr>
          <a:xfrm>
            <a:off x="5098892" y="2148704"/>
            <a:ext cx="3436920" cy="369332"/>
          </a:xfrm>
          <a:prstGeom prst="rect">
            <a:avLst/>
          </a:prstGeom>
          <a:noFill/>
        </p:spPr>
        <p:txBody>
          <a:bodyPr wrap="square" lIns="0" tIns="0" rIns="0" bIns="0" rtlCol="0">
            <a:spAutoFit/>
          </a:bodyPr>
          <a:lstStyle/>
          <a:p>
            <a:pPr marL="0" lvl="1"/>
            <a:r>
              <a:rPr lang="en-US" altLang="zh-CN" sz="2400" dirty="0">
                <a:solidFill>
                  <a:schemeClr val="bg1">
                    <a:lumMod val="85000"/>
                  </a:schemeClr>
                </a:solidFill>
                <a:latin typeface="微软雅黑" pitchFamily="34" charset="-122"/>
                <a:ea typeface="微软雅黑" pitchFamily="34" charset="-122"/>
              </a:rPr>
              <a:t>1.</a:t>
            </a:r>
            <a:r>
              <a:rPr lang="zh-CN" altLang="en-US" sz="2400" dirty="0">
                <a:solidFill>
                  <a:schemeClr val="bg1">
                    <a:lumMod val="85000"/>
                  </a:schemeClr>
                </a:solidFill>
                <a:latin typeface="微软雅黑" pitchFamily="34" charset="-122"/>
                <a:ea typeface="微软雅黑" pitchFamily="34" charset="-122"/>
              </a:rPr>
              <a:t> 内容介绍</a:t>
            </a:r>
          </a:p>
        </p:txBody>
      </p:sp>
      <p:sp>
        <p:nvSpPr>
          <p:cNvPr id="21" name="文本框 9"/>
          <p:cNvSpPr txBox="1"/>
          <p:nvPr/>
        </p:nvSpPr>
        <p:spPr>
          <a:xfrm>
            <a:off x="5098891" y="2790925"/>
            <a:ext cx="2144389" cy="369332"/>
          </a:xfrm>
          <a:prstGeom prst="rect">
            <a:avLst/>
          </a:prstGeom>
          <a:noFill/>
        </p:spPr>
        <p:txBody>
          <a:bodyPr wrap="square" lIns="0" tIns="0" rIns="0" bIns="0" rtlCol="0">
            <a:spAutoFit/>
          </a:bodyPr>
          <a:lstStyle/>
          <a:p>
            <a:pPr marL="0" lvl="1"/>
            <a:r>
              <a:rPr lang="en-US" altLang="zh-CN" sz="2400" dirty="0">
                <a:solidFill>
                  <a:schemeClr val="bg1">
                    <a:lumMod val="85000"/>
                  </a:schemeClr>
                </a:solidFill>
                <a:latin typeface="微软雅黑" pitchFamily="34" charset="-122"/>
                <a:ea typeface="微软雅黑" pitchFamily="34" charset="-122"/>
              </a:rPr>
              <a:t>2.</a:t>
            </a:r>
            <a:r>
              <a:rPr lang="zh-CN" altLang="en-US" sz="2400" dirty="0">
                <a:solidFill>
                  <a:schemeClr val="bg1">
                    <a:lumMod val="85000"/>
                  </a:schemeClr>
                </a:solidFill>
                <a:latin typeface="微软雅黑" pitchFamily="34" charset="-122"/>
                <a:ea typeface="微软雅黑" pitchFamily="34" charset="-122"/>
              </a:rPr>
              <a:t> 基本过程</a:t>
            </a:r>
          </a:p>
        </p:txBody>
      </p:sp>
      <p:sp>
        <p:nvSpPr>
          <p:cNvPr id="22" name="文本框 9"/>
          <p:cNvSpPr txBox="1"/>
          <p:nvPr/>
        </p:nvSpPr>
        <p:spPr>
          <a:xfrm>
            <a:off x="5098892" y="3470367"/>
            <a:ext cx="2029393" cy="369332"/>
          </a:xfrm>
          <a:prstGeom prst="rect">
            <a:avLst/>
          </a:prstGeom>
          <a:noFill/>
        </p:spPr>
        <p:txBody>
          <a:bodyPr wrap="square" lIns="0" tIns="0" rIns="0" bIns="0" rtlCol="0">
            <a:spAutoFit/>
          </a:bodyPr>
          <a:lstStyle/>
          <a:p>
            <a:pPr marL="0" lvl="1"/>
            <a:r>
              <a:rPr lang="en-US" altLang="zh-CN" sz="2400" dirty="0">
                <a:solidFill>
                  <a:schemeClr val="bg1">
                    <a:lumMod val="85000"/>
                  </a:schemeClr>
                </a:solidFill>
                <a:latin typeface="微软雅黑" pitchFamily="34" charset="-122"/>
                <a:ea typeface="微软雅黑" pitchFamily="34" charset="-122"/>
              </a:rPr>
              <a:t>3.</a:t>
            </a:r>
            <a:r>
              <a:rPr lang="zh-CN" altLang="en-US" sz="2400" dirty="0">
                <a:solidFill>
                  <a:schemeClr val="bg1">
                    <a:lumMod val="85000"/>
                  </a:schemeClr>
                </a:solidFill>
                <a:latin typeface="微软雅黑" pitchFamily="34" charset="-122"/>
                <a:ea typeface="微软雅黑" pitchFamily="34" charset="-122"/>
              </a:rPr>
              <a:t> 测试方法</a:t>
            </a:r>
          </a:p>
        </p:txBody>
      </p:sp>
      <p:sp>
        <p:nvSpPr>
          <p:cNvPr id="13" name="文本框 9">
            <a:extLst>
              <a:ext uri="{FF2B5EF4-FFF2-40B4-BE49-F238E27FC236}">
                <a16:creationId xmlns:a16="http://schemas.microsoft.com/office/drawing/2014/main" id="{5008157C-1602-F741-A2E1-E6E5835DB175}"/>
              </a:ext>
            </a:extLst>
          </p:cNvPr>
          <p:cNvSpPr txBox="1"/>
          <p:nvPr/>
        </p:nvSpPr>
        <p:spPr>
          <a:xfrm>
            <a:off x="5081303" y="4112588"/>
            <a:ext cx="2029393" cy="369332"/>
          </a:xfrm>
          <a:prstGeom prst="rect">
            <a:avLst/>
          </a:prstGeom>
          <a:noFill/>
        </p:spPr>
        <p:txBody>
          <a:bodyPr wrap="square" lIns="0" tIns="0" rIns="0" bIns="0" rtlCol="0">
            <a:spAutoFit/>
          </a:bodyPr>
          <a:lstStyle/>
          <a:p>
            <a:pPr marL="0" lvl="1"/>
            <a:r>
              <a:rPr lang="en-US" altLang="zh-CN" sz="2400" dirty="0">
                <a:solidFill>
                  <a:schemeClr val="bg1">
                    <a:lumMod val="85000"/>
                  </a:schemeClr>
                </a:solidFill>
                <a:latin typeface="微软雅黑" pitchFamily="34" charset="-122"/>
                <a:ea typeface="微软雅黑" pitchFamily="34" charset="-122"/>
              </a:rPr>
              <a:t>4.</a:t>
            </a:r>
            <a:r>
              <a:rPr lang="zh-CN" altLang="en-US" sz="2400" dirty="0">
                <a:solidFill>
                  <a:schemeClr val="bg1">
                    <a:lumMod val="85000"/>
                  </a:schemeClr>
                </a:solidFill>
                <a:latin typeface="微软雅黑" pitchFamily="34" charset="-122"/>
                <a:ea typeface="微软雅黑" pitchFamily="34" charset="-122"/>
              </a:rPr>
              <a:t> 困难点</a:t>
            </a:r>
          </a:p>
        </p:txBody>
      </p:sp>
    </p:spTree>
    <p:extLst>
      <p:ext uri="{BB962C8B-B14F-4D97-AF65-F5344CB8AC3E}">
        <p14:creationId xmlns:p14="http://schemas.microsoft.com/office/powerpoint/2010/main" val="1545182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100"/>
                                        <p:tgtEl>
                                          <p:spTgt spid="14"/>
                                        </p:tgtEl>
                                      </p:cBhvr>
                                    </p:animEffect>
                                  </p:childTnLst>
                                </p:cTn>
                              </p:par>
                              <p:par>
                                <p:cTn id="8" presetID="21" presetClass="entr" presetSubtype="1" fill="hold" nodeType="withEffect">
                                  <p:stCondLst>
                                    <p:cond delay="130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1000"/>
                                        <p:tgtEl>
                                          <p:spTgt spid="16"/>
                                        </p:tgtEl>
                                      </p:cBhvr>
                                    </p:animEffect>
                                  </p:childTnLst>
                                </p:cTn>
                              </p:par>
                            </p:childTnLst>
                          </p:cTn>
                        </p:par>
                        <p:par>
                          <p:cTn id="11" fill="hold">
                            <p:stCondLst>
                              <p:cond delay="2300"/>
                            </p:stCondLst>
                            <p:childTnLst>
                              <p:par>
                                <p:cTn id="12" presetID="2" presetClass="entr" presetSubtype="4"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3300"/>
                            </p:stCondLst>
                            <p:childTnLst>
                              <p:par>
                                <p:cTn id="21" presetID="2" presetClass="entr" presetSubtype="4"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par>
                          <p:cTn id="25" fill="hold">
                            <p:stCondLst>
                              <p:cond delay="38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320788" y="304416"/>
            <a:ext cx="1550424"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模糊测试</a:t>
            </a:r>
          </a:p>
        </p:txBody>
      </p:sp>
      <p:sp>
        <p:nvSpPr>
          <p:cNvPr id="3" name="圆角矩形 2"/>
          <p:cNvSpPr/>
          <p:nvPr/>
        </p:nvSpPr>
        <p:spPr>
          <a:xfrm>
            <a:off x="1198880" y="1664216"/>
            <a:ext cx="9844464" cy="37091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TextBox 3"/>
          <p:cNvSpPr txBox="1"/>
          <p:nvPr/>
        </p:nvSpPr>
        <p:spPr>
          <a:xfrm>
            <a:off x="1422302" y="1944485"/>
            <a:ext cx="9397620" cy="3292633"/>
          </a:xfrm>
          <a:prstGeom prst="rect">
            <a:avLst/>
          </a:prstGeom>
          <a:noFill/>
        </p:spPr>
        <p:txBody>
          <a:bodyPr wrap="square" lIns="0" tIns="0" rIns="0" bIns="0" rtlCol="0">
            <a:spAutoFit/>
          </a:bodyPr>
          <a:lstStyle/>
          <a:p>
            <a:pPr algn="just">
              <a:lnSpc>
                <a:spcPct val="120000"/>
              </a:lnSpc>
            </a:pPr>
            <a:r>
              <a:rPr lang="zh-CN" altLang="en-US" sz="2000" dirty="0">
                <a:solidFill>
                  <a:schemeClr val="tx1">
                    <a:lumMod val="75000"/>
                    <a:lumOff val="25000"/>
                  </a:schemeClr>
                </a:solidFill>
                <a:latin typeface="微软雅黑" pitchFamily="34" charset="-122"/>
                <a:ea typeface="微软雅黑" pitchFamily="34" charset="-122"/>
              </a:rPr>
              <a:t>模糊测试（</a:t>
            </a:r>
            <a:r>
              <a:rPr lang="en" altLang="zh-CN" sz="2000" dirty="0">
                <a:solidFill>
                  <a:schemeClr val="tx1">
                    <a:lumMod val="75000"/>
                    <a:lumOff val="25000"/>
                  </a:schemeClr>
                </a:solidFill>
                <a:latin typeface="微软雅黑" pitchFamily="34" charset="-122"/>
                <a:ea typeface="微软雅黑" pitchFamily="34" charset="-122"/>
              </a:rPr>
              <a:t>Fuzzing</a:t>
            </a:r>
            <a:r>
              <a:rPr lang="zh-CN" altLang="en" sz="2000" dirty="0">
                <a:solidFill>
                  <a:schemeClr val="tx1">
                    <a:lumMod val="75000"/>
                    <a:lumOff val="25000"/>
                  </a:schemeClr>
                </a:solidFill>
                <a:latin typeface="微软雅黑" pitchFamily="34" charset="-122"/>
                <a:ea typeface="微软雅黑" pitchFamily="34" charset="-122"/>
              </a:rPr>
              <a:t>），</a:t>
            </a:r>
            <a:r>
              <a:rPr lang="zh-CN" altLang="en-US" sz="2000" dirty="0">
                <a:solidFill>
                  <a:schemeClr val="tx1">
                    <a:lumMod val="75000"/>
                    <a:lumOff val="25000"/>
                  </a:schemeClr>
                </a:solidFill>
                <a:latin typeface="微软雅黑" pitchFamily="34" charset="-122"/>
                <a:ea typeface="微软雅黑" pitchFamily="34" charset="-122"/>
              </a:rPr>
              <a:t>是一种通过向目标系统</a:t>
            </a:r>
            <a:r>
              <a:rPr lang="zh-CN" altLang="en-US" sz="2000" dirty="0">
                <a:solidFill>
                  <a:srgbClr val="FF0000"/>
                </a:solidFill>
                <a:latin typeface="微软雅黑" pitchFamily="34" charset="-122"/>
                <a:ea typeface="微软雅黑" pitchFamily="34" charset="-122"/>
              </a:rPr>
              <a:t>提供非预期的输入并监视异常结果来发现软件漏洞的方法</a:t>
            </a:r>
            <a:r>
              <a:rPr lang="zh-CN" altLang="en-US" sz="2000" dirty="0">
                <a:solidFill>
                  <a:schemeClr val="tx1">
                    <a:lumMod val="75000"/>
                    <a:lumOff val="25000"/>
                  </a:schemeClr>
                </a:solidFill>
                <a:latin typeface="微软雅黑" pitchFamily="34" charset="-122"/>
                <a:ea typeface="微软雅黑" pitchFamily="34" charset="-122"/>
              </a:rPr>
              <a:t>。</a:t>
            </a:r>
            <a:endParaRPr lang="en-US" altLang="zh-CN" sz="2000" dirty="0">
              <a:solidFill>
                <a:schemeClr val="tx1">
                  <a:lumMod val="75000"/>
                  <a:lumOff val="25000"/>
                </a:schemeClr>
              </a:solidFill>
              <a:latin typeface="微软雅黑" pitchFamily="34" charset="-122"/>
              <a:ea typeface="微软雅黑" pitchFamily="34" charset="-122"/>
            </a:endParaRPr>
          </a:p>
          <a:p>
            <a:pPr algn="just">
              <a:lnSpc>
                <a:spcPct val="120000"/>
              </a:lnSpc>
            </a:pPr>
            <a:endParaRPr lang="zh-CN" altLang="en-US" sz="2000" dirty="0">
              <a:solidFill>
                <a:schemeClr val="tx1">
                  <a:lumMod val="75000"/>
                  <a:lumOff val="25000"/>
                </a:schemeClr>
              </a:solidFill>
              <a:latin typeface="微软雅黑" pitchFamily="34" charset="-122"/>
              <a:ea typeface="微软雅黑" pitchFamily="34" charset="-122"/>
            </a:endParaRPr>
          </a:p>
          <a:p>
            <a:pPr algn="just">
              <a:lnSpc>
                <a:spcPct val="120000"/>
              </a:lnSpc>
            </a:pPr>
            <a:r>
              <a:rPr lang="zh-CN" altLang="en-US" sz="2000" dirty="0">
                <a:solidFill>
                  <a:schemeClr val="tx1">
                    <a:lumMod val="75000"/>
                    <a:lumOff val="25000"/>
                  </a:schemeClr>
                </a:solidFill>
                <a:latin typeface="微软雅黑" pitchFamily="34" charset="-122"/>
                <a:ea typeface="微软雅黑" pitchFamily="34" charset="-122"/>
              </a:rPr>
              <a:t>其核心思想是自动或半自动的生成随机数据输入到一个程序中，并监控目标程序异常，如崩溃，断言</a:t>
            </a:r>
            <a:r>
              <a:rPr lang="en-US" altLang="zh-CN" sz="2000" dirty="0">
                <a:solidFill>
                  <a:schemeClr val="tx1">
                    <a:lumMod val="75000"/>
                    <a:lumOff val="25000"/>
                  </a:schemeClr>
                </a:solidFill>
                <a:latin typeface="微软雅黑" pitchFamily="34" charset="-122"/>
                <a:ea typeface="微软雅黑" pitchFamily="34" charset="-122"/>
              </a:rPr>
              <a:t>(</a:t>
            </a:r>
            <a:r>
              <a:rPr lang="en" altLang="zh-CN" sz="2000" dirty="0">
                <a:solidFill>
                  <a:schemeClr val="tx1">
                    <a:lumMod val="75000"/>
                    <a:lumOff val="25000"/>
                  </a:schemeClr>
                </a:solidFill>
                <a:latin typeface="微软雅黑" pitchFamily="34" charset="-122"/>
                <a:ea typeface="微软雅黑" pitchFamily="34" charset="-122"/>
              </a:rPr>
              <a:t>assertion)</a:t>
            </a:r>
            <a:r>
              <a:rPr lang="zh-CN" altLang="en-US" sz="2000" dirty="0">
                <a:solidFill>
                  <a:schemeClr val="tx1">
                    <a:lumMod val="75000"/>
                    <a:lumOff val="25000"/>
                  </a:schemeClr>
                </a:solidFill>
                <a:latin typeface="微软雅黑" pitchFamily="34" charset="-122"/>
                <a:ea typeface="微软雅黑" pitchFamily="34" charset="-122"/>
              </a:rPr>
              <a:t>失败，以发现可能的程序错误，比如内存泄漏等。即用随机坏数据（也称做 </a:t>
            </a:r>
            <a:r>
              <a:rPr lang="en" altLang="zh-CN" sz="2000" dirty="0">
                <a:solidFill>
                  <a:schemeClr val="tx1">
                    <a:lumMod val="75000"/>
                    <a:lumOff val="25000"/>
                  </a:schemeClr>
                </a:solidFill>
                <a:latin typeface="微软雅黑" pitchFamily="34" charset="-122"/>
                <a:ea typeface="微软雅黑" pitchFamily="34" charset="-122"/>
              </a:rPr>
              <a:t>fuzz</a:t>
            </a:r>
            <a:r>
              <a:rPr lang="zh-CN" altLang="en" sz="2000" dirty="0">
                <a:solidFill>
                  <a:schemeClr val="tx1">
                    <a:lumMod val="75000"/>
                    <a:lumOff val="25000"/>
                  </a:schemeClr>
                </a:solidFill>
                <a:latin typeface="微软雅黑" pitchFamily="34" charset="-122"/>
                <a:ea typeface="微软雅黑" pitchFamily="34" charset="-122"/>
              </a:rPr>
              <a:t>）</a:t>
            </a:r>
            <a:r>
              <a:rPr lang="zh-CN" altLang="en-US" sz="2000" dirty="0">
                <a:solidFill>
                  <a:schemeClr val="tx1">
                    <a:lumMod val="75000"/>
                    <a:lumOff val="25000"/>
                  </a:schemeClr>
                </a:solidFill>
                <a:latin typeface="微软雅黑" pitchFamily="34" charset="-122"/>
                <a:ea typeface="微软雅黑" pitchFamily="34" charset="-122"/>
              </a:rPr>
              <a:t>攻击一个程序，然后等着观察哪里遭到了破坏。但这一过程却能揭示出程序中的重要 </a:t>
            </a:r>
            <a:r>
              <a:rPr lang="en" altLang="zh-CN" sz="2000" dirty="0">
                <a:solidFill>
                  <a:schemeClr val="tx1">
                    <a:lumMod val="75000"/>
                    <a:lumOff val="25000"/>
                  </a:schemeClr>
                </a:solidFill>
                <a:latin typeface="微软雅黑" pitchFamily="34" charset="-122"/>
                <a:ea typeface="微软雅黑" pitchFamily="34" charset="-122"/>
              </a:rPr>
              <a:t>bug</a:t>
            </a:r>
            <a:r>
              <a:rPr lang="zh-CN" altLang="en" sz="2000" dirty="0">
                <a:solidFill>
                  <a:schemeClr val="tx1">
                    <a:lumMod val="75000"/>
                    <a:lumOff val="25000"/>
                  </a:schemeClr>
                </a:solidFill>
                <a:latin typeface="微软雅黑" pitchFamily="34" charset="-122"/>
                <a:ea typeface="微软雅黑" pitchFamily="34" charset="-122"/>
              </a:rPr>
              <a:t>。</a:t>
            </a:r>
          </a:p>
          <a:p>
            <a:pPr algn="just">
              <a:lnSpc>
                <a:spcPct val="120000"/>
              </a:lnSpc>
            </a:pPr>
            <a:r>
              <a:rPr lang="zh-CN" altLang="en-US" sz="2000" dirty="0">
                <a:solidFill>
                  <a:schemeClr val="tx1">
                    <a:lumMod val="75000"/>
                    <a:lumOff val="25000"/>
                  </a:schemeClr>
                </a:solidFill>
                <a:latin typeface="微软雅黑" pitchFamily="34" charset="-122"/>
                <a:ea typeface="微软雅黑" pitchFamily="34" charset="-122"/>
              </a:rPr>
              <a:t>它是一种介于完全的手工渗透测试与完全的自动化测试之间的安全性测试类型。它充分利用了机器能够随机生成和发送数据的能力。</a:t>
            </a:r>
            <a:endParaRPr lang="en-US" altLang="zh-CN" sz="2000" dirty="0">
              <a:solidFill>
                <a:schemeClr val="tx1">
                  <a:lumMod val="75000"/>
                  <a:lumOff val="25000"/>
                </a:schemeClr>
              </a:solidFill>
              <a:latin typeface="微软雅黑" pitchFamily="34" charset="-122"/>
              <a:ea typeface="微软雅黑" pitchFamily="34" charset="-122"/>
            </a:endParaRPr>
          </a:p>
        </p:txBody>
      </p:sp>
      <p:sp>
        <p:nvSpPr>
          <p:cNvPr id="5" name="矩形 93"/>
          <p:cNvSpPr/>
          <p:nvPr/>
        </p:nvSpPr>
        <p:spPr>
          <a:xfrm>
            <a:off x="1148656" y="16047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93"/>
          <p:cNvSpPr/>
          <p:nvPr/>
        </p:nvSpPr>
        <p:spPr>
          <a:xfrm rot="10800000">
            <a:off x="10709525" y="50450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455325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20788" y="347366"/>
            <a:ext cx="1550424"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内容介绍</a:t>
            </a:r>
          </a:p>
        </p:txBody>
      </p:sp>
      <p:sp>
        <p:nvSpPr>
          <p:cNvPr id="30" name="文本1"/>
          <p:cNvSpPr>
            <a:spLocks noChangeArrowheads="1"/>
          </p:cNvSpPr>
          <p:nvPr/>
        </p:nvSpPr>
        <p:spPr bwMode="gray">
          <a:xfrm>
            <a:off x="3577146" y="1833768"/>
            <a:ext cx="6104145" cy="1195991"/>
          </a:xfrm>
          <a:prstGeom prst="roundRect">
            <a:avLst>
              <a:gd name="adj" fmla="val 11505"/>
            </a:avLst>
          </a:prstGeom>
          <a:noFill/>
          <a:ln w="15875" cap="flat" cmpd="sng" algn="ctr">
            <a:solidFill>
              <a:schemeClr val="tx1">
                <a:lumMod val="50000"/>
                <a:lumOff val="50000"/>
              </a:schemeClr>
            </a:solidFill>
            <a:prstDash val="solid"/>
          </a:ln>
          <a:effectLst/>
          <a:ex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 altLang="zh-CN" sz="1600" dirty="0">
                <a:solidFill>
                  <a:schemeClr val="tx1">
                    <a:lumMod val="75000"/>
                    <a:lumOff val="25000"/>
                  </a:schemeClr>
                </a:solidFill>
                <a:latin typeface="微软雅黑" pitchFamily="34" charset="-122"/>
                <a:ea typeface="微软雅黑" pitchFamily="34" charset="-122"/>
              </a:rPr>
              <a:t>Spike</a:t>
            </a:r>
            <a:r>
              <a:rPr lang="zh-CN" altLang="en-US" sz="1600" dirty="0">
                <a:solidFill>
                  <a:schemeClr val="tx1">
                    <a:lumMod val="75000"/>
                    <a:lumOff val="25000"/>
                  </a:schemeClr>
                </a:solidFill>
                <a:latin typeface="微软雅黑" pitchFamily="34" charset="-122"/>
                <a:ea typeface="微软雅黑" pitchFamily="34" charset="-122"/>
              </a:rPr>
              <a:t>是一个</a:t>
            </a:r>
            <a:r>
              <a:rPr lang="zh-CN" altLang="en-US" sz="1600" dirty="0">
                <a:solidFill>
                  <a:srgbClr val="FF0000"/>
                </a:solidFill>
                <a:latin typeface="微软雅黑" pitchFamily="34" charset="-122"/>
                <a:ea typeface="微软雅黑" pitchFamily="34" charset="-122"/>
              </a:rPr>
              <a:t>模糊测试器创建</a:t>
            </a:r>
            <a:r>
              <a:rPr lang="zh-CN" altLang="en-US" sz="1600" dirty="0">
                <a:solidFill>
                  <a:schemeClr val="tx1">
                    <a:lumMod val="75000"/>
                    <a:lumOff val="25000"/>
                  </a:schemeClr>
                </a:solidFill>
                <a:latin typeface="微软雅黑" pitchFamily="34" charset="-122"/>
                <a:ea typeface="微软雅黑" pitchFamily="34" charset="-122"/>
              </a:rPr>
              <a:t>工具包，它提供了</a:t>
            </a:r>
            <a:r>
              <a:rPr lang="en" altLang="zh-CN" sz="1600" dirty="0">
                <a:solidFill>
                  <a:schemeClr val="tx1">
                    <a:lumMod val="75000"/>
                    <a:lumOff val="25000"/>
                  </a:schemeClr>
                </a:solidFill>
                <a:latin typeface="微软雅黑" pitchFamily="34" charset="-122"/>
                <a:ea typeface="微软雅黑" pitchFamily="34" charset="-122"/>
              </a:rPr>
              <a:t>API</a:t>
            </a:r>
            <a:r>
              <a:rPr lang="zh-CN" altLang="en" sz="1600" dirty="0">
                <a:solidFill>
                  <a:schemeClr val="tx1">
                    <a:lumMod val="75000"/>
                    <a:lumOff val="25000"/>
                  </a:schemeClr>
                </a:solidFill>
                <a:latin typeface="微软雅黑" pitchFamily="34" charset="-122"/>
                <a:ea typeface="微软雅黑" pitchFamily="34" charset="-122"/>
              </a:rPr>
              <a:t>，</a:t>
            </a:r>
            <a:r>
              <a:rPr lang="zh-CN" altLang="en-US" sz="1600" dirty="0">
                <a:solidFill>
                  <a:schemeClr val="tx1">
                    <a:lumMod val="75000"/>
                    <a:lumOff val="25000"/>
                  </a:schemeClr>
                </a:solidFill>
                <a:latin typeface="微软雅黑" pitchFamily="34" charset="-122"/>
                <a:ea typeface="微软雅黑" pitchFamily="34" charset="-122"/>
              </a:rPr>
              <a:t>允许用户基于网络的协议来创建自己的</a:t>
            </a:r>
            <a:r>
              <a:rPr lang="en" altLang="zh-CN" sz="1600" dirty="0" err="1">
                <a:solidFill>
                  <a:schemeClr val="tx1">
                    <a:lumMod val="75000"/>
                    <a:lumOff val="25000"/>
                  </a:schemeClr>
                </a:solidFill>
                <a:latin typeface="微软雅黑" pitchFamily="34" charset="-122"/>
                <a:ea typeface="微软雅黑" pitchFamily="34" charset="-122"/>
              </a:rPr>
              <a:t>fuzzer</a:t>
            </a:r>
            <a:r>
              <a:rPr lang="zh-CN" altLang="en" sz="1600" dirty="0">
                <a:solidFill>
                  <a:schemeClr val="tx1">
                    <a:lumMod val="75000"/>
                    <a:lumOff val="25000"/>
                  </a:schemeClr>
                </a:solidFill>
                <a:latin typeface="微软雅黑" pitchFamily="34" charset="-122"/>
                <a:ea typeface="微软雅黑" pitchFamily="34" charset="-122"/>
              </a:rPr>
              <a:t>。</a:t>
            </a:r>
            <a:r>
              <a:rPr lang="zh-CN" altLang="en-US" sz="1600" dirty="0">
                <a:solidFill>
                  <a:schemeClr val="tx1">
                    <a:lumMod val="75000"/>
                    <a:lumOff val="25000"/>
                  </a:schemeClr>
                </a:solidFill>
                <a:latin typeface="微软雅黑" pitchFamily="34" charset="-122"/>
                <a:ea typeface="微软雅黑" pitchFamily="34" charset="-122"/>
              </a:rPr>
              <a:t>其中包含一些通用的模糊测试器。</a:t>
            </a:r>
          </a:p>
        </p:txBody>
      </p:sp>
      <p:sp>
        <p:nvSpPr>
          <p:cNvPr id="31" name="标题1"/>
          <p:cNvSpPr>
            <a:spLocks noChangeArrowheads="1"/>
          </p:cNvSpPr>
          <p:nvPr/>
        </p:nvSpPr>
        <p:spPr bwMode="gray">
          <a:xfrm>
            <a:off x="2142519" y="1827647"/>
            <a:ext cx="1242605" cy="120211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 altLang="zh-CN" sz="1867" dirty="0">
                <a:solidFill>
                  <a:schemeClr val="bg1"/>
                </a:solidFill>
                <a:latin typeface="微软雅黑" pitchFamily="34" charset="-122"/>
                <a:ea typeface="微软雅黑" pitchFamily="34" charset="-122"/>
              </a:rPr>
              <a:t>Spike</a:t>
            </a:r>
          </a:p>
          <a:p>
            <a:pPr algn="ctr" fontAlgn="base">
              <a:lnSpc>
                <a:spcPct val="120000"/>
              </a:lnSpc>
              <a:spcBef>
                <a:spcPct val="0"/>
              </a:spcBef>
              <a:spcAft>
                <a:spcPct val="0"/>
              </a:spcAft>
              <a:defRPr/>
            </a:pPr>
            <a:r>
              <a:rPr lang="zh-CN" altLang="en-US" sz="1867" dirty="0">
                <a:solidFill>
                  <a:schemeClr val="bg1"/>
                </a:solidFill>
                <a:latin typeface="微软雅黑" pitchFamily="34" charset="-122"/>
                <a:ea typeface="微软雅黑" pitchFamily="34" charset="-122"/>
              </a:rPr>
              <a:t>框架</a:t>
            </a:r>
          </a:p>
        </p:txBody>
      </p:sp>
      <p:sp>
        <p:nvSpPr>
          <p:cNvPr id="32" name="文本2"/>
          <p:cNvSpPr>
            <a:spLocks noChangeArrowheads="1"/>
          </p:cNvSpPr>
          <p:nvPr/>
        </p:nvSpPr>
        <p:spPr bwMode="gray">
          <a:xfrm>
            <a:off x="3587420" y="4150175"/>
            <a:ext cx="6104145" cy="1192036"/>
          </a:xfrm>
          <a:prstGeom prst="roundRect">
            <a:avLst>
              <a:gd name="adj" fmla="val 11505"/>
            </a:avLst>
          </a:prstGeom>
          <a:noFill/>
          <a:ln w="15875" cap="flat" cmpd="sng" algn="ctr">
            <a:solidFill>
              <a:schemeClr val="tx1">
                <a:lumMod val="50000"/>
                <a:lumOff val="50000"/>
              </a:schemeClr>
            </a:solidFill>
            <a:prstDash val="solid"/>
          </a:ln>
          <a:effectLst/>
          <a:ex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600" dirty="0">
                <a:solidFill>
                  <a:schemeClr val="tx1">
                    <a:lumMod val="75000"/>
                    <a:lumOff val="25000"/>
                  </a:schemeClr>
                </a:solidFill>
                <a:latin typeface="微软雅黑" pitchFamily="34" charset="-122"/>
                <a:ea typeface="微软雅黑" pitchFamily="34" charset="-122"/>
              </a:rPr>
              <a:t>对网络协议进行模糊测试也需要识别出</a:t>
            </a:r>
            <a:r>
              <a:rPr lang="zh-CN" altLang="en-US" sz="1600" dirty="0">
                <a:solidFill>
                  <a:srgbClr val="FF0000"/>
                </a:solidFill>
                <a:latin typeface="微软雅黑" pitchFamily="34" charset="-122"/>
                <a:ea typeface="微软雅黑" pitchFamily="34" charset="-122"/>
              </a:rPr>
              <a:t>可被攻击的接口</a:t>
            </a:r>
            <a:r>
              <a:rPr lang="zh-CN" altLang="en-US" sz="1600" dirty="0">
                <a:solidFill>
                  <a:schemeClr val="tx1">
                    <a:lumMod val="75000"/>
                    <a:lumOff val="25000"/>
                  </a:schemeClr>
                </a:solidFill>
                <a:latin typeface="微软雅黑" pitchFamily="34" charset="-122"/>
                <a:ea typeface="微软雅黑" pitchFamily="34" charset="-122"/>
              </a:rPr>
              <a:t>，通过变异或生成方式得到能够触发错误的</a:t>
            </a:r>
            <a:r>
              <a:rPr lang="zh-CN" altLang="en-US" sz="1600" dirty="0">
                <a:solidFill>
                  <a:srgbClr val="FF0000"/>
                </a:solidFill>
                <a:latin typeface="微软雅黑" pitchFamily="34" charset="-122"/>
                <a:ea typeface="微软雅黑" pitchFamily="34" charset="-122"/>
              </a:rPr>
              <a:t>模糊测试值</a:t>
            </a:r>
            <a:r>
              <a:rPr lang="zh-CN" altLang="en-US" sz="1600" dirty="0">
                <a:solidFill>
                  <a:schemeClr val="tx1">
                    <a:lumMod val="75000"/>
                    <a:lumOff val="25000"/>
                  </a:schemeClr>
                </a:solidFill>
                <a:latin typeface="微软雅黑" pitchFamily="34" charset="-122"/>
                <a:ea typeface="微软雅黑" pitchFamily="34" charset="-122"/>
              </a:rPr>
              <a:t>，然后将这些模糊测试值</a:t>
            </a:r>
            <a:r>
              <a:rPr lang="zh-CN" altLang="en-US" sz="1600" dirty="0">
                <a:solidFill>
                  <a:srgbClr val="FF0000"/>
                </a:solidFill>
                <a:latin typeface="微软雅黑" pitchFamily="34" charset="-122"/>
                <a:ea typeface="微软雅黑" pitchFamily="34" charset="-122"/>
              </a:rPr>
              <a:t>发送给目标应用</a:t>
            </a:r>
            <a:r>
              <a:rPr lang="zh-CN" altLang="en-US" sz="1600" dirty="0">
                <a:solidFill>
                  <a:schemeClr val="tx1">
                    <a:lumMod val="75000"/>
                    <a:lumOff val="25000"/>
                  </a:schemeClr>
                </a:solidFill>
                <a:latin typeface="微软雅黑" pitchFamily="34" charset="-122"/>
                <a:ea typeface="微软雅黑" pitchFamily="34" charset="-122"/>
              </a:rPr>
              <a:t>，</a:t>
            </a:r>
            <a:r>
              <a:rPr lang="zh-CN" altLang="en-US" sz="1600" dirty="0">
                <a:solidFill>
                  <a:srgbClr val="FF0000"/>
                </a:solidFill>
                <a:latin typeface="微软雅黑" pitchFamily="34" charset="-122"/>
                <a:ea typeface="微软雅黑" pitchFamily="34" charset="-122"/>
              </a:rPr>
              <a:t>监视目标应用的错误</a:t>
            </a:r>
            <a:r>
              <a:rPr lang="zh-CN" altLang="en-US" sz="1600" dirty="0">
                <a:solidFill>
                  <a:schemeClr val="tx1">
                    <a:lumMod val="75000"/>
                    <a:lumOff val="25000"/>
                  </a:schemeClr>
                </a:solidFill>
                <a:latin typeface="微软雅黑" pitchFamily="34" charset="-122"/>
                <a:ea typeface="微软雅黑" pitchFamily="34" charset="-122"/>
              </a:rPr>
              <a:t>。</a:t>
            </a:r>
            <a:endParaRPr lang="zh-CN" altLang="zh-CN" sz="1600" dirty="0">
              <a:solidFill>
                <a:schemeClr val="tx1">
                  <a:lumMod val="75000"/>
                  <a:lumOff val="25000"/>
                </a:schemeClr>
              </a:solidFill>
              <a:latin typeface="微软雅黑" pitchFamily="34" charset="-122"/>
              <a:ea typeface="微软雅黑" pitchFamily="34" charset="-122"/>
            </a:endParaRPr>
          </a:p>
        </p:txBody>
      </p:sp>
      <p:sp>
        <p:nvSpPr>
          <p:cNvPr id="33" name="标题2"/>
          <p:cNvSpPr>
            <a:spLocks noChangeArrowheads="1"/>
          </p:cNvSpPr>
          <p:nvPr/>
        </p:nvSpPr>
        <p:spPr bwMode="gray">
          <a:xfrm>
            <a:off x="2152793" y="4150175"/>
            <a:ext cx="1242607" cy="1192036"/>
          </a:xfrm>
          <a:prstGeom prst="roundRect">
            <a:avLst>
              <a:gd name="adj" fmla="val 11921"/>
            </a:avLst>
          </a:prstGeom>
          <a:solidFill>
            <a:schemeClr val="accent3"/>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867" dirty="0">
                <a:solidFill>
                  <a:schemeClr val="bg1"/>
                </a:solidFill>
                <a:latin typeface="微软雅黑" pitchFamily="34" charset="-122"/>
                <a:ea typeface="微软雅黑" pitchFamily="34" charset="-122"/>
              </a:rPr>
              <a:t>网络协议模糊测试</a:t>
            </a:r>
            <a:endParaRPr lang="zh-CN" altLang="zh-CN" sz="1867"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85137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20788" y="347366"/>
            <a:ext cx="1550424"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基本流程</a:t>
            </a:r>
          </a:p>
        </p:txBody>
      </p:sp>
      <p:grpSp>
        <p:nvGrpSpPr>
          <p:cNvPr id="15" name="组合 14">
            <a:extLst>
              <a:ext uri="{FF2B5EF4-FFF2-40B4-BE49-F238E27FC236}">
                <a16:creationId xmlns:a16="http://schemas.microsoft.com/office/drawing/2014/main" id="{5BD08E36-44C4-C74D-932B-2545392A0F73}"/>
              </a:ext>
            </a:extLst>
          </p:cNvPr>
          <p:cNvGrpSpPr/>
          <p:nvPr/>
        </p:nvGrpSpPr>
        <p:grpSpPr>
          <a:xfrm>
            <a:off x="2401152" y="1346828"/>
            <a:ext cx="6871352" cy="465118"/>
            <a:chOff x="3002037" y="1465798"/>
            <a:chExt cx="7067433" cy="369332"/>
          </a:xfrm>
          <a:solidFill>
            <a:schemeClr val="accent2">
              <a:lumMod val="75000"/>
            </a:schemeClr>
          </a:solidFill>
        </p:grpSpPr>
        <p:sp>
          <p:nvSpPr>
            <p:cNvPr id="16" name="矩形 15">
              <a:extLst>
                <a:ext uri="{FF2B5EF4-FFF2-40B4-BE49-F238E27FC236}">
                  <a16:creationId xmlns:a16="http://schemas.microsoft.com/office/drawing/2014/main" id="{0BEF5FB7-3881-2145-A77C-0A2ED0C9244B}"/>
                </a:ext>
              </a:extLst>
            </p:cNvPr>
            <p:cNvSpPr/>
            <p:nvPr/>
          </p:nvSpPr>
          <p:spPr bwMode="auto">
            <a:xfrm>
              <a:off x="3002037" y="1465798"/>
              <a:ext cx="7067433" cy="369332"/>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18" name="TextBox 4">
              <a:extLst>
                <a:ext uri="{FF2B5EF4-FFF2-40B4-BE49-F238E27FC236}">
                  <a16:creationId xmlns:a16="http://schemas.microsoft.com/office/drawing/2014/main" id="{4FC39F92-C0DE-7F4E-8109-7329AE2E3268}"/>
                </a:ext>
              </a:extLst>
            </p:cNvPr>
            <p:cNvSpPr txBox="1"/>
            <p:nvPr/>
          </p:nvSpPr>
          <p:spPr>
            <a:xfrm>
              <a:off x="3033222" y="1474123"/>
              <a:ext cx="5688632" cy="333953"/>
            </a:xfrm>
            <a:prstGeom prst="rect">
              <a:avLst/>
            </a:prstGeom>
            <a:noFill/>
          </p:spPr>
          <p:txBody>
            <a:bodyPr wrap="square" rtlCol="0">
              <a:spAutoFit/>
            </a:bodyPr>
            <a:lstStyle/>
            <a:p>
              <a:r>
                <a:rPr lang="en-US" altLang="zh-CN" sz="2133" dirty="0">
                  <a:solidFill>
                    <a:srgbClr val="F8F8F8"/>
                  </a:solidFill>
                  <a:latin typeface="微软雅黑" pitchFamily="34" charset="-122"/>
                  <a:ea typeface="微软雅黑" pitchFamily="34" charset="-122"/>
                </a:rPr>
                <a:t>			</a:t>
              </a:r>
              <a:r>
                <a:rPr lang="zh-CN" altLang="en-US" sz="2133" dirty="0">
                  <a:solidFill>
                    <a:srgbClr val="F8F8F8"/>
                  </a:solidFill>
                  <a:latin typeface="微软雅黑" pitchFamily="34" charset="-122"/>
                  <a:ea typeface="微软雅黑" pitchFamily="34" charset="-122"/>
                </a:rPr>
                <a:t>确定测试目标</a:t>
              </a:r>
            </a:p>
          </p:txBody>
        </p:sp>
      </p:grpSp>
      <p:grpSp>
        <p:nvGrpSpPr>
          <p:cNvPr id="19" name="组合 18">
            <a:extLst>
              <a:ext uri="{FF2B5EF4-FFF2-40B4-BE49-F238E27FC236}">
                <a16:creationId xmlns:a16="http://schemas.microsoft.com/office/drawing/2014/main" id="{0E28758D-8319-A443-A21A-3432DA52C8BE}"/>
              </a:ext>
            </a:extLst>
          </p:cNvPr>
          <p:cNvGrpSpPr/>
          <p:nvPr/>
        </p:nvGrpSpPr>
        <p:grpSpPr>
          <a:xfrm>
            <a:off x="2401152" y="2254834"/>
            <a:ext cx="6871352" cy="465118"/>
            <a:chOff x="3002037" y="1465798"/>
            <a:chExt cx="7067433" cy="369332"/>
          </a:xfrm>
          <a:solidFill>
            <a:schemeClr val="accent2">
              <a:lumMod val="75000"/>
            </a:schemeClr>
          </a:solidFill>
        </p:grpSpPr>
        <p:sp>
          <p:nvSpPr>
            <p:cNvPr id="20" name="矩形 19">
              <a:extLst>
                <a:ext uri="{FF2B5EF4-FFF2-40B4-BE49-F238E27FC236}">
                  <a16:creationId xmlns:a16="http://schemas.microsoft.com/office/drawing/2014/main" id="{019F7A8D-6838-274D-A82E-54ED599F4B25}"/>
                </a:ext>
              </a:extLst>
            </p:cNvPr>
            <p:cNvSpPr/>
            <p:nvPr/>
          </p:nvSpPr>
          <p:spPr bwMode="auto">
            <a:xfrm>
              <a:off x="3002037" y="1465798"/>
              <a:ext cx="7067433" cy="369332"/>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21" name="TextBox 4">
              <a:extLst>
                <a:ext uri="{FF2B5EF4-FFF2-40B4-BE49-F238E27FC236}">
                  <a16:creationId xmlns:a16="http://schemas.microsoft.com/office/drawing/2014/main" id="{1EEF0E11-CBA3-7B4D-95AE-73C5219AF5E5}"/>
                </a:ext>
              </a:extLst>
            </p:cNvPr>
            <p:cNvSpPr txBox="1"/>
            <p:nvPr/>
          </p:nvSpPr>
          <p:spPr>
            <a:xfrm>
              <a:off x="3033222" y="1474123"/>
              <a:ext cx="5688632" cy="333953"/>
            </a:xfrm>
            <a:prstGeom prst="rect">
              <a:avLst/>
            </a:prstGeom>
            <a:noFill/>
          </p:spPr>
          <p:txBody>
            <a:bodyPr wrap="square" rtlCol="0">
              <a:spAutoFit/>
            </a:bodyPr>
            <a:lstStyle/>
            <a:p>
              <a:r>
                <a:rPr lang="en-US" altLang="zh-CN" sz="2133" dirty="0">
                  <a:solidFill>
                    <a:srgbClr val="F8F8F8"/>
                  </a:solidFill>
                  <a:latin typeface="微软雅黑" pitchFamily="34" charset="-122"/>
                  <a:ea typeface="微软雅黑" pitchFamily="34" charset="-122"/>
                </a:rPr>
                <a:t>			</a:t>
              </a:r>
              <a:r>
                <a:rPr lang="zh-CN" altLang="en-US" sz="2133" dirty="0">
                  <a:solidFill>
                    <a:srgbClr val="F8F8F8"/>
                  </a:solidFill>
                  <a:latin typeface="微软雅黑" pitchFamily="34" charset="-122"/>
                  <a:ea typeface="微软雅黑" pitchFamily="34" charset="-122"/>
                </a:rPr>
                <a:t>确定输入向量</a:t>
              </a:r>
            </a:p>
          </p:txBody>
        </p:sp>
      </p:grpSp>
      <p:grpSp>
        <p:nvGrpSpPr>
          <p:cNvPr id="22" name="组合 21">
            <a:extLst>
              <a:ext uri="{FF2B5EF4-FFF2-40B4-BE49-F238E27FC236}">
                <a16:creationId xmlns:a16="http://schemas.microsoft.com/office/drawing/2014/main" id="{6CF9F2AA-ACE5-E844-BD3A-FA7400C82021}"/>
              </a:ext>
            </a:extLst>
          </p:cNvPr>
          <p:cNvGrpSpPr/>
          <p:nvPr/>
        </p:nvGrpSpPr>
        <p:grpSpPr>
          <a:xfrm>
            <a:off x="2401152" y="3224484"/>
            <a:ext cx="6871352" cy="465118"/>
            <a:chOff x="3002037" y="1465798"/>
            <a:chExt cx="7067433" cy="369332"/>
          </a:xfrm>
          <a:solidFill>
            <a:schemeClr val="accent2">
              <a:lumMod val="75000"/>
            </a:schemeClr>
          </a:solidFill>
        </p:grpSpPr>
        <p:sp>
          <p:nvSpPr>
            <p:cNvPr id="23" name="矩形 22">
              <a:extLst>
                <a:ext uri="{FF2B5EF4-FFF2-40B4-BE49-F238E27FC236}">
                  <a16:creationId xmlns:a16="http://schemas.microsoft.com/office/drawing/2014/main" id="{853D0D94-2A75-B044-BA9F-4CDACA70A415}"/>
                </a:ext>
              </a:extLst>
            </p:cNvPr>
            <p:cNvSpPr/>
            <p:nvPr/>
          </p:nvSpPr>
          <p:spPr bwMode="auto">
            <a:xfrm>
              <a:off x="3002037" y="1465798"/>
              <a:ext cx="7067433" cy="369332"/>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24" name="TextBox 4">
              <a:extLst>
                <a:ext uri="{FF2B5EF4-FFF2-40B4-BE49-F238E27FC236}">
                  <a16:creationId xmlns:a16="http://schemas.microsoft.com/office/drawing/2014/main" id="{AB952432-1B23-1146-97C9-7692C145A39F}"/>
                </a:ext>
              </a:extLst>
            </p:cNvPr>
            <p:cNvSpPr txBox="1"/>
            <p:nvPr/>
          </p:nvSpPr>
          <p:spPr>
            <a:xfrm>
              <a:off x="3033222" y="1474123"/>
              <a:ext cx="5688632" cy="333953"/>
            </a:xfrm>
            <a:prstGeom prst="rect">
              <a:avLst/>
            </a:prstGeom>
            <a:noFill/>
          </p:spPr>
          <p:txBody>
            <a:bodyPr wrap="square" rtlCol="0">
              <a:spAutoFit/>
            </a:bodyPr>
            <a:lstStyle/>
            <a:p>
              <a:r>
                <a:rPr lang="en-US" altLang="zh-CN" sz="2133" dirty="0">
                  <a:solidFill>
                    <a:srgbClr val="F8F8F8"/>
                  </a:solidFill>
                  <a:latin typeface="微软雅黑" pitchFamily="34" charset="-122"/>
                  <a:ea typeface="微软雅黑" pitchFamily="34" charset="-122"/>
                </a:rPr>
                <a:t>			</a:t>
              </a:r>
              <a:r>
                <a:rPr lang="zh-CN" altLang="en-US" sz="2133" dirty="0">
                  <a:solidFill>
                    <a:srgbClr val="F8F8F8"/>
                  </a:solidFill>
                  <a:latin typeface="微软雅黑" pitchFamily="34" charset="-122"/>
                  <a:ea typeface="微软雅黑" pitchFamily="34" charset="-122"/>
                </a:rPr>
                <a:t>生成测试数据</a:t>
              </a:r>
            </a:p>
          </p:txBody>
        </p:sp>
      </p:grpSp>
      <p:grpSp>
        <p:nvGrpSpPr>
          <p:cNvPr id="44" name="组合 43">
            <a:extLst>
              <a:ext uri="{FF2B5EF4-FFF2-40B4-BE49-F238E27FC236}">
                <a16:creationId xmlns:a16="http://schemas.microsoft.com/office/drawing/2014/main" id="{A9B3CEE0-B484-2D4E-8D62-CCCE210162AD}"/>
              </a:ext>
            </a:extLst>
          </p:cNvPr>
          <p:cNvGrpSpPr/>
          <p:nvPr/>
        </p:nvGrpSpPr>
        <p:grpSpPr>
          <a:xfrm>
            <a:off x="2401152" y="4098590"/>
            <a:ext cx="6871352" cy="465118"/>
            <a:chOff x="3002037" y="1465798"/>
            <a:chExt cx="7067433" cy="369332"/>
          </a:xfrm>
          <a:solidFill>
            <a:schemeClr val="accent2">
              <a:lumMod val="75000"/>
            </a:schemeClr>
          </a:solidFill>
        </p:grpSpPr>
        <p:sp>
          <p:nvSpPr>
            <p:cNvPr id="45" name="矩形 44">
              <a:extLst>
                <a:ext uri="{FF2B5EF4-FFF2-40B4-BE49-F238E27FC236}">
                  <a16:creationId xmlns:a16="http://schemas.microsoft.com/office/drawing/2014/main" id="{723570AF-FCBD-4C44-9054-EAB99A15C9F5}"/>
                </a:ext>
              </a:extLst>
            </p:cNvPr>
            <p:cNvSpPr/>
            <p:nvPr/>
          </p:nvSpPr>
          <p:spPr bwMode="auto">
            <a:xfrm>
              <a:off x="3002037" y="1465798"/>
              <a:ext cx="7067433" cy="369332"/>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46" name="TextBox 4">
              <a:extLst>
                <a:ext uri="{FF2B5EF4-FFF2-40B4-BE49-F238E27FC236}">
                  <a16:creationId xmlns:a16="http://schemas.microsoft.com/office/drawing/2014/main" id="{B0AA99EF-9366-4741-A3F9-8E4791060D1C}"/>
                </a:ext>
              </a:extLst>
            </p:cNvPr>
            <p:cNvSpPr txBox="1"/>
            <p:nvPr/>
          </p:nvSpPr>
          <p:spPr>
            <a:xfrm>
              <a:off x="3033222" y="1474123"/>
              <a:ext cx="5688632" cy="333953"/>
            </a:xfrm>
            <a:prstGeom prst="rect">
              <a:avLst/>
            </a:prstGeom>
            <a:noFill/>
          </p:spPr>
          <p:txBody>
            <a:bodyPr wrap="square" rtlCol="0">
              <a:spAutoFit/>
            </a:bodyPr>
            <a:lstStyle/>
            <a:p>
              <a:r>
                <a:rPr lang="en-US" altLang="zh-CN" sz="2133" dirty="0">
                  <a:solidFill>
                    <a:srgbClr val="F8F8F8"/>
                  </a:solidFill>
                  <a:latin typeface="微软雅黑" pitchFamily="34" charset="-122"/>
                  <a:ea typeface="微软雅黑" pitchFamily="34" charset="-122"/>
                </a:rPr>
                <a:t>			</a:t>
              </a:r>
              <a:r>
                <a:rPr lang="zh-CN" altLang="en-US" sz="2133" dirty="0">
                  <a:solidFill>
                    <a:srgbClr val="F8F8F8"/>
                  </a:solidFill>
                  <a:latin typeface="微软雅黑" pitchFamily="34" charset="-122"/>
                  <a:ea typeface="微软雅黑" pitchFamily="34" charset="-122"/>
                </a:rPr>
                <a:t>执行模糊测试</a:t>
              </a:r>
            </a:p>
          </p:txBody>
        </p:sp>
      </p:grpSp>
      <p:grpSp>
        <p:nvGrpSpPr>
          <p:cNvPr id="47" name="组合 46">
            <a:extLst>
              <a:ext uri="{FF2B5EF4-FFF2-40B4-BE49-F238E27FC236}">
                <a16:creationId xmlns:a16="http://schemas.microsoft.com/office/drawing/2014/main" id="{C04C9169-0814-A846-BFC1-5A623534AACD}"/>
              </a:ext>
            </a:extLst>
          </p:cNvPr>
          <p:cNvGrpSpPr/>
          <p:nvPr/>
        </p:nvGrpSpPr>
        <p:grpSpPr>
          <a:xfrm>
            <a:off x="2401152" y="5027144"/>
            <a:ext cx="6871352" cy="465118"/>
            <a:chOff x="3002037" y="1465798"/>
            <a:chExt cx="7067433" cy="369332"/>
          </a:xfrm>
          <a:solidFill>
            <a:schemeClr val="accent2">
              <a:lumMod val="75000"/>
            </a:schemeClr>
          </a:solidFill>
        </p:grpSpPr>
        <p:sp>
          <p:nvSpPr>
            <p:cNvPr id="48" name="矩形 47">
              <a:extLst>
                <a:ext uri="{FF2B5EF4-FFF2-40B4-BE49-F238E27FC236}">
                  <a16:creationId xmlns:a16="http://schemas.microsoft.com/office/drawing/2014/main" id="{2A62A400-26A0-2845-874F-41C25FA7CB46}"/>
                </a:ext>
              </a:extLst>
            </p:cNvPr>
            <p:cNvSpPr/>
            <p:nvPr/>
          </p:nvSpPr>
          <p:spPr bwMode="auto">
            <a:xfrm>
              <a:off x="3002037" y="1465798"/>
              <a:ext cx="7067433" cy="369332"/>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49" name="TextBox 4">
              <a:extLst>
                <a:ext uri="{FF2B5EF4-FFF2-40B4-BE49-F238E27FC236}">
                  <a16:creationId xmlns:a16="http://schemas.microsoft.com/office/drawing/2014/main" id="{207F493C-A82D-CC4B-AF66-39D059562D81}"/>
                </a:ext>
              </a:extLst>
            </p:cNvPr>
            <p:cNvSpPr txBox="1"/>
            <p:nvPr/>
          </p:nvSpPr>
          <p:spPr>
            <a:xfrm>
              <a:off x="3033222" y="1474123"/>
              <a:ext cx="5688632" cy="333953"/>
            </a:xfrm>
            <a:prstGeom prst="rect">
              <a:avLst/>
            </a:prstGeom>
            <a:noFill/>
          </p:spPr>
          <p:txBody>
            <a:bodyPr wrap="square" rtlCol="0">
              <a:spAutoFit/>
            </a:bodyPr>
            <a:lstStyle/>
            <a:p>
              <a:r>
                <a:rPr lang="en-US" altLang="zh-CN" sz="2133" dirty="0">
                  <a:solidFill>
                    <a:srgbClr val="F8F8F8"/>
                  </a:solidFill>
                  <a:latin typeface="微软雅黑" pitchFamily="34" charset="-122"/>
                  <a:ea typeface="微软雅黑" pitchFamily="34" charset="-122"/>
                </a:rPr>
                <a:t>			</a:t>
              </a:r>
              <a:r>
                <a:rPr lang="zh-CN" altLang="en-US" sz="2133" dirty="0">
                  <a:solidFill>
                    <a:srgbClr val="F8F8F8"/>
                  </a:solidFill>
                  <a:latin typeface="微软雅黑" pitchFamily="34" charset="-122"/>
                  <a:ea typeface="微软雅黑" pitchFamily="34" charset="-122"/>
                </a:rPr>
                <a:t>监视异常状态</a:t>
              </a:r>
            </a:p>
          </p:txBody>
        </p:sp>
      </p:grpSp>
      <p:grpSp>
        <p:nvGrpSpPr>
          <p:cNvPr id="50" name="组合 49">
            <a:extLst>
              <a:ext uri="{FF2B5EF4-FFF2-40B4-BE49-F238E27FC236}">
                <a16:creationId xmlns:a16="http://schemas.microsoft.com/office/drawing/2014/main" id="{2B714550-3123-E043-BB2E-518FC274EA23}"/>
              </a:ext>
            </a:extLst>
          </p:cNvPr>
          <p:cNvGrpSpPr/>
          <p:nvPr/>
        </p:nvGrpSpPr>
        <p:grpSpPr>
          <a:xfrm>
            <a:off x="2401152" y="5976246"/>
            <a:ext cx="6871352" cy="465118"/>
            <a:chOff x="3002037" y="1465798"/>
            <a:chExt cx="7067433" cy="369332"/>
          </a:xfrm>
          <a:solidFill>
            <a:schemeClr val="accent2">
              <a:lumMod val="75000"/>
            </a:schemeClr>
          </a:solidFill>
        </p:grpSpPr>
        <p:sp>
          <p:nvSpPr>
            <p:cNvPr id="51" name="矩形 50">
              <a:extLst>
                <a:ext uri="{FF2B5EF4-FFF2-40B4-BE49-F238E27FC236}">
                  <a16:creationId xmlns:a16="http://schemas.microsoft.com/office/drawing/2014/main" id="{9A2CFDEC-E836-9E4A-801F-80385D0FC23D}"/>
                </a:ext>
              </a:extLst>
            </p:cNvPr>
            <p:cNvSpPr/>
            <p:nvPr/>
          </p:nvSpPr>
          <p:spPr bwMode="auto">
            <a:xfrm>
              <a:off x="3002037" y="1465798"/>
              <a:ext cx="7067433" cy="369332"/>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52" name="TextBox 4">
              <a:extLst>
                <a:ext uri="{FF2B5EF4-FFF2-40B4-BE49-F238E27FC236}">
                  <a16:creationId xmlns:a16="http://schemas.microsoft.com/office/drawing/2014/main" id="{DE3DEA09-7B34-154E-9969-C7B760241691}"/>
                </a:ext>
              </a:extLst>
            </p:cNvPr>
            <p:cNvSpPr txBox="1"/>
            <p:nvPr/>
          </p:nvSpPr>
          <p:spPr>
            <a:xfrm>
              <a:off x="3033222" y="1474123"/>
              <a:ext cx="5688632" cy="333953"/>
            </a:xfrm>
            <a:prstGeom prst="rect">
              <a:avLst/>
            </a:prstGeom>
            <a:noFill/>
          </p:spPr>
          <p:txBody>
            <a:bodyPr wrap="square" rtlCol="0">
              <a:spAutoFit/>
            </a:bodyPr>
            <a:lstStyle/>
            <a:p>
              <a:r>
                <a:rPr lang="en-US" altLang="zh-CN" sz="2133" dirty="0">
                  <a:solidFill>
                    <a:srgbClr val="F8F8F8"/>
                  </a:solidFill>
                  <a:latin typeface="微软雅黑" pitchFamily="34" charset="-122"/>
                  <a:ea typeface="微软雅黑" pitchFamily="34" charset="-122"/>
                </a:rPr>
                <a:t>		</a:t>
              </a:r>
              <a:r>
                <a:rPr lang="zh-CN" altLang="en-US" sz="2133" dirty="0">
                  <a:solidFill>
                    <a:srgbClr val="F8F8F8"/>
                  </a:solidFill>
                  <a:latin typeface="微软雅黑" pitchFamily="34" charset="-122"/>
                  <a:ea typeface="微软雅黑" pitchFamily="34" charset="-122"/>
                </a:rPr>
                <a:t>        判断漏洞能否利用</a:t>
              </a:r>
            </a:p>
          </p:txBody>
        </p:sp>
      </p:grpSp>
    </p:spTree>
    <p:extLst>
      <p:ext uri="{BB962C8B-B14F-4D97-AF65-F5344CB8AC3E}">
        <p14:creationId xmlns:p14="http://schemas.microsoft.com/office/powerpoint/2010/main" val="58768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000"/>
                                        <p:tgtEl>
                                          <p:spTgt spid="19"/>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000"/>
                                        <p:tgtEl>
                                          <p:spTgt spid="22"/>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1000"/>
                                        <p:tgtEl>
                                          <p:spTgt spid="44"/>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1000"/>
                                        <p:tgtEl>
                                          <p:spTgt spid="47"/>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49117" y="1796816"/>
            <a:ext cx="6871352" cy="465118"/>
            <a:chOff x="3002037" y="1465798"/>
            <a:chExt cx="7067433" cy="369332"/>
          </a:xfrm>
          <a:solidFill>
            <a:schemeClr val="accent2">
              <a:lumMod val="75000"/>
            </a:schemeClr>
          </a:solidFill>
        </p:grpSpPr>
        <p:sp>
          <p:nvSpPr>
            <p:cNvPr id="4" name="矩形 3"/>
            <p:cNvSpPr/>
            <p:nvPr/>
          </p:nvSpPr>
          <p:spPr bwMode="auto">
            <a:xfrm>
              <a:off x="3002037" y="1465798"/>
              <a:ext cx="7067433" cy="369332"/>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5" name="TextBox 4"/>
            <p:cNvSpPr txBox="1"/>
            <p:nvPr/>
          </p:nvSpPr>
          <p:spPr>
            <a:xfrm>
              <a:off x="3033222" y="1474123"/>
              <a:ext cx="5688632" cy="333953"/>
            </a:xfrm>
            <a:prstGeom prst="rect">
              <a:avLst/>
            </a:prstGeom>
            <a:noFill/>
          </p:spPr>
          <p:txBody>
            <a:bodyPr wrap="square" rtlCol="0">
              <a:spAutoFit/>
            </a:bodyPr>
            <a:lstStyle/>
            <a:p>
              <a:r>
                <a:rPr lang="zh-CN" altLang="en-US" sz="2133" dirty="0">
                  <a:solidFill>
                    <a:srgbClr val="F8F8F8"/>
                  </a:solidFill>
                  <a:latin typeface="微软雅黑" pitchFamily="34" charset="-122"/>
                  <a:ea typeface="微软雅黑" pitchFamily="34" charset="-122"/>
                </a:rPr>
                <a:t>基于</a:t>
              </a:r>
              <a:r>
                <a:rPr lang="zh-CN" altLang="en-US" sz="2133" dirty="0">
                  <a:solidFill>
                    <a:srgbClr val="FD554F"/>
                  </a:solidFill>
                  <a:latin typeface="微软雅黑" pitchFamily="34" charset="-122"/>
                  <a:ea typeface="微软雅黑" pitchFamily="34" charset="-122"/>
                </a:rPr>
                <a:t>变异</a:t>
              </a:r>
              <a:r>
                <a:rPr lang="zh-CN" altLang="en-US" sz="2133" dirty="0">
                  <a:solidFill>
                    <a:srgbClr val="F8F8F8"/>
                  </a:solidFill>
                  <a:latin typeface="微软雅黑" pitchFamily="34" charset="-122"/>
                  <a:ea typeface="微软雅黑" pitchFamily="34" charset="-122"/>
                </a:rPr>
                <a:t>的模糊测试</a:t>
              </a:r>
            </a:p>
          </p:txBody>
        </p:sp>
      </p:grpSp>
      <p:grpSp>
        <p:nvGrpSpPr>
          <p:cNvPr id="6" name="组合 5"/>
          <p:cNvGrpSpPr/>
          <p:nvPr/>
        </p:nvGrpSpPr>
        <p:grpSpPr>
          <a:xfrm>
            <a:off x="3449117" y="4061241"/>
            <a:ext cx="6871352" cy="465119"/>
            <a:chOff x="3002037" y="3922395"/>
            <a:chExt cx="7067433" cy="369332"/>
          </a:xfrm>
          <a:solidFill>
            <a:schemeClr val="accent2">
              <a:lumMod val="75000"/>
            </a:schemeClr>
          </a:solidFill>
        </p:grpSpPr>
        <p:sp>
          <p:nvSpPr>
            <p:cNvPr id="7" name="矩形 6"/>
            <p:cNvSpPr/>
            <p:nvPr/>
          </p:nvSpPr>
          <p:spPr bwMode="auto">
            <a:xfrm>
              <a:off x="3002037" y="3922395"/>
              <a:ext cx="7067433" cy="369332"/>
            </a:xfrm>
            <a:prstGeom prst="rect">
              <a:avLst/>
            </a:prstGeom>
            <a:solidFill>
              <a:schemeClr val="accent2"/>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121920" tIns="60960" rIns="121920" bIns="60960" numCol="1" rtlCol="0" anchor="t" anchorCtr="0" compatLnSpc="1">
              <a:prstTxWarp prst="textNoShape">
                <a:avLst/>
              </a:prstTxWarp>
            </a:bodyPr>
            <a:lstStyle/>
            <a:p>
              <a:pPr fontAlgn="base">
                <a:spcBef>
                  <a:spcPct val="0"/>
                </a:spcBef>
                <a:spcAft>
                  <a:spcPct val="0"/>
                </a:spcAft>
              </a:pPr>
              <a:endParaRPr lang="zh-CN" altLang="en-US" sz="2133">
                <a:latin typeface="微软雅黑" pitchFamily="34" charset="-122"/>
                <a:ea typeface="微软雅黑" pitchFamily="34" charset="-122"/>
              </a:endParaRPr>
            </a:p>
          </p:txBody>
        </p:sp>
        <p:sp>
          <p:nvSpPr>
            <p:cNvPr id="9" name="TextBox 8"/>
            <p:cNvSpPr txBox="1"/>
            <p:nvPr/>
          </p:nvSpPr>
          <p:spPr>
            <a:xfrm>
              <a:off x="3023808" y="3939647"/>
              <a:ext cx="4085844" cy="333953"/>
            </a:xfrm>
            <a:prstGeom prst="rect">
              <a:avLst/>
            </a:prstGeom>
            <a:noFill/>
          </p:spPr>
          <p:txBody>
            <a:bodyPr wrap="square" rtlCol="0">
              <a:spAutoFit/>
            </a:bodyPr>
            <a:lstStyle/>
            <a:p>
              <a:r>
                <a:rPr lang="zh-CN" altLang="en-US" sz="2133" dirty="0">
                  <a:solidFill>
                    <a:srgbClr val="F8F8F8"/>
                  </a:solidFill>
                  <a:latin typeface="微软雅黑" pitchFamily="34" charset="-122"/>
                  <a:ea typeface="微软雅黑" pitchFamily="34" charset="-122"/>
                </a:rPr>
                <a:t>基于</a:t>
              </a:r>
              <a:r>
                <a:rPr lang="zh-CN" altLang="en-US" sz="2133" dirty="0">
                  <a:solidFill>
                    <a:srgbClr val="FD554F"/>
                  </a:solidFill>
                  <a:latin typeface="微软雅黑" pitchFamily="34" charset="-122"/>
                  <a:ea typeface="微软雅黑" pitchFamily="34" charset="-122"/>
                </a:rPr>
                <a:t>生成</a:t>
              </a:r>
              <a:r>
                <a:rPr lang="zh-CN" altLang="en-US" sz="2133" dirty="0">
                  <a:solidFill>
                    <a:srgbClr val="F8F8F8"/>
                  </a:solidFill>
                  <a:latin typeface="微软雅黑" pitchFamily="34" charset="-122"/>
                  <a:ea typeface="微软雅黑" pitchFamily="34" charset="-122"/>
                </a:rPr>
                <a:t>的模糊测试</a:t>
              </a:r>
            </a:p>
          </p:txBody>
        </p:sp>
      </p:grpSp>
      <p:sp>
        <p:nvSpPr>
          <p:cNvPr id="10" name="TextBox 9"/>
          <p:cNvSpPr txBox="1"/>
          <p:nvPr/>
        </p:nvSpPr>
        <p:spPr>
          <a:xfrm>
            <a:off x="3449117" y="2505825"/>
            <a:ext cx="6871352" cy="1399742"/>
          </a:xfrm>
          <a:prstGeom prst="rect">
            <a:avLst/>
          </a:prstGeom>
          <a:noFill/>
        </p:spPr>
        <p:txBody>
          <a:bodyPr wrap="square" lIns="91440" tIns="45720" rIns="91440" bIns="45720" rtlCol="0">
            <a:spAutoFit/>
          </a:bodyPr>
          <a:lstStyle/>
          <a:p>
            <a:pPr>
              <a:lnSpc>
                <a:spcPct val="130000"/>
              </a:lnSpc>
            </a:pPr>
            <a:r>
              <a:rPr lang="zh-CN" altLang="en-US" sz="1333" dirty="0">
                <a:latin typeface="微软雅黑" pitchFamily="34" charset="-122"/>
                <a:ea typeface="微软雅黑" pitchFamily="34" charset="-122"/>
              </a:rPr>
              <a:t>简而言之就是正常调用协议，抓包，然后混淆数据包达到生成异常数据包的结果，从而进行测试。</a:t>
            </a:r>
            <a:endParaRPr lang="en-US" altLang="zh-CN" sz="1333" dirty="0">
              <a:latin typeface="微软雅黑" pitchFamily="34" charset="-122"/>
              <a:ea typeface="微软雅黑" pitchFamily="34" charset="-122"/>
            </a:endParaRPr>
          </a:p>
          <a:p>
            <a:pPr>
              <a:lnSpc>
                <a:spcPct val="130000"/>
              </a:lnSpc>
            </a:pPr>
            <a:r>
              <a:rPr lang="zh-CN" altLang="en-US" sz="1333" dirty="0">
                <a:latin typeface="微软雅黑" pitchFamily="34" charset="-122"/>
                <a:ea typeface="微软雅黑" pitchFamily="34" charset="-122"/>
              </a:rPr>
              <a:t>特征：这种方法对已有的正常数据集依赖较高。需要有足够丰富的合法输入从而产生足够丰富的测试类型。</a:t>
            </a:r>
          </a:p>
          <a:p>
            <a:pPr>
              <a:lnSpc>
                <a:spcPct val="130000"/>
              </a:lnSpc>
            </a:pPr>
            <a:endParaRPr lang="zh-CN" altLang="en-US" sz="1333" dirty="0">
              <a:latin typeface="微软雅黑" pitchFamily="34" charset="-122"/>
              <a:ea typeface="微软雅黑" pitchFamily="34" charset="-122"/>
            </a:endParaRPr>
          </a:p>
        </p:txBody>
      </p:sp>
      <p:sp>
        <p:nvSpPr>
          <p:cNvPr id="11" name="TextBox 10"/>
          <p:cNvSpPr txBox="1"/>
          <p:nvPr/>
        </p:nvSpPr>
        <p:spPr>
          <a:xfrm>
            <a:off x="3449117" y="4733943"/>
            <a:ext cx="6871352" cy="599716"/>
          </a:xfrm>
          <a:prstGeom prst="rect">
            <a:avLst/>
          </a:prstGeom>
          <a:noFill/>
        </p:spPr>
        <p:txBody>
          <a:bodyPr wrap="square" lIns="91440" tIns="45720" rIns="91440" bIns="45720" rtlCol="0">
            <a:spAutoFit/>
          </a:bodyPr>
          <a:lstStyle/>
          <a:p>
            <a:pPr>
              <a:lnSpc>
                <a:spcPct val="130000"/>
              </a:lnSpc>
            </a:pPr>
            <a:r>
              <a:rPr lang="zh-CN" altLang="en-US" sz="1333" dirty="0">
                <a:latin typeface="微软雅黑" pitchFamily="34" charset="-122"/>
                <a:ea typeface="微软雅黑" pitchFamily="34" charset="-122"/>
              </a:rPr>
              <a:t>简而言之就是理解协议规约定义，创建文法自动生成动态模糊的测试用例。</a:t>
            </a:r>
          </a:p>
          <a:p>
            <a:pPr>
              <a:lnSpc>
                <a:spcPct val="130000"/>
              </a:lnSpc>
            </a:pPr>
            <a:r>
              <a:rPr lang="zh-CN" altLang="en-US" sz="1333" dirty="0">
                <a:latin typeface="微软雅黑" pitchFamily="34" charset="-122"/>
                <a:ea typeface="微软雅黑" pitchFamily="34" charset="-122"/>
              </a:rPr>
              <a:t>特征：这种方法对协议的理解掌握程度需求更高。难度更大。</a:t>
            </a:r>
          </a:p>
        </p:txBody>
      </p:sp>
      <p:sp>
        <p:nvSpPr>
          <p:cNvPr id="12" name="等腰三角形 2"/>
          <p:cNvSpPr/>
          <p:nvPr/>
        </p:nvSpPr>
        <p:spPr bwMode="auto">
          <a:xfrm rot="2747878">
            <a:off x="1837315" y="1644325"/>
            <a:ext cx="1323028" cy="15308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76200">
            <a:solidFill>
              <a:schemeClr val="bg1"/>
            </a:solidFill>
          </a:ln>
          <a:effectLst>
            <a:outerShdw blurRad="50800" dist="38100" dir="5400000" algn="t" rotWithShape="0">
              <a:prstClr val="black">
                <a:alpha val="40000"/>
              </a:prstClr>
            </a:outerShdw>
          </a:effectLst>
          <a:extLst/>
        </p:spPr>
        <p:txBody>
          <a:bodyPr wrap="none" lIns="91440" tIns="45720" rIns="91440" bIns="45720" anchor="ctr"/>
          <a:lstStyle/>
          <a:p>
            <a:pPr algn="ctr"/>
            <a:endParaRPr lang="zh-CN" altLang="en-US" sz="1467" kern="0" dirty="0">
              <a:solidFill>
                <a:srgbClr val="FFFFFF"/>
              </a:solidFill>
              <a:latin typeface="微软雅黑" pitchFamily="34" charset="-122"/>
              <a:ea typeface="微软雅黑" pitchFamily="34" charset="-122"/>
            </a:endParaRPr>
          </a:p>
        </p:txBody>
      </p:sp>
      <p:sp>
        <p:nvSpPr>
          <p:cNvPr id="13" name="TextBox 12"/>
          <p:cNvSpPr txBox="1"/>
          <p:nvPr/>
        </p:nvSpPr>
        <p:spPr>
          <a:xfrm>
            <a:off x="1978947" y="2232671"/>
            <a:ext cx="858447" cy="492344"/>
          </a:xfrm>
          <a:prstGeom prst="rect">
            <a:avLst/>
          </a:prstGeom>
          <a:noFill/>
          <a:ln>
            <a:noFill/>
          </a:ln>
        </p:spPr>
        <p:txBody>
          <a:bodyPr wrap="none" lIns="91440" tIns="45720" rIns="91440" bIns="45720"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sz="2667" b="1" dirty="0"/>
              <a:t>一</a:t>
            </a:r>
          </a:p>
        </p:txBody>
      </p:sp>
      <p:sp>
        <p:nvSpPr>
          <p:cNvPr id="14" name="等腰三角形 2"/>
          <p:cNvSpPr/>
          <p:nvPr/>
        </p:nvSpPr>
        <p:spPr bwMode="auto">
          <a:xfrm rot="3036074">
            <a:off x="1837314" y="3970848"/>
            <a:ext cx="1323031" cy="1530816"/>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w="76200">
            <a:solidFill>
              <a:schemeClr val="bg1"/>
            </a:solidFill>
          </a:ln>
          <a:effectLst>
            <a:outerShdw blurRad="50800" dist="38100" dir="5400000" algn="t" rotWithShape="0">
              <a:prstClr val="black">
                <a:alpha val="40000"/>
              </a:prstClr>
            </a:outerShdw>
          </a:effectLst>
          <a:extLst/>
        </p:spPr>
        <p:txBody>
          <a:bodyPr wrap="none" lIns="91440" tIns="45720" rIns="91440" bIns="45720" anchor="ctr"/>
          <a:lstStyle/>
          <a:p>
            <a:pPr algn="ctr"/>
            <a:endParaRPr lang="zh-CN" altLang="en-US" sz="1467" kern="0">
              <a:solidFill>
                <a:srgbClr val="FFFFFF"/>
              </a:solidFill>
              <a:latin typeface="微软雅黑" pitchFamily="34" charset="-122"/>
              <a:ea typeface="微软雅黑" pitchFamily="34" charset="-122"/>
            </a:endParaRPr>
          </a:p>
        </p:txBody>
      </p:sp>
      <p:sp>
        <p:nvSpPr>
          <p:cNvPr id="15" name="TextBox 14"/>
          <p:cNvSpPr txBox="1"/>
          <p:nvPr/>
        </p:nvSpPr>
        <p:spPr>
          <a:xfrm>
            <a:off x="1978950" y="4550929"/>
            <a:ext cx="858447" cy="492344"/>
          </a:xfrm>
          <a:prstGeom prst="rect">
            <a:avLst/>
          </a:prstGeom>
          <a:noFill/>
          <a:ln>
            <a:noFill/>
          </a:ln>
        </p:spPr>
        <p:txBody>
          <a:bodyPr wrap="none" lIns="91440" tIns="45720" rIns="91440" bIns="45720"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sz="2667" b="1" dirty="0"/>
              <a:t>二</a:t>
            </a:r>
          </a:p>
        </p:txBody>
      </p:sp>
      <p:sp>
        <p:nvSpPr>
          <p:cNvPr id="18" name="TextBox 17"/>
          <p:cNvSpPr txBox="1"/>
          <p:nvPr/>
        </p:nvSpPr>
        <p:spPr>
          <a:xfrm>
            <a:off x="4979348" y="341505"/>
            <a:ext cx="2233304"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测试方法分类</a:t>
            </a:r>
          </a:p>
        </p:txBody>
      </p:sp>
    </p:spTree>
    <p:extLst>
      <p:ext uri="{BB962C8B-B14F-4D97-AF65-F5344CB8AC3E}">
        <p14:creationId xmlns:p14="http://schemas.microsoft.com/office/powerpoint/2010/main" val="614646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290">
                                          <p:stCondLst>
                                            <p:cond delay="0"/>
                                          </p:stCondLst>
                                        </p:cTn>
                                        <p:tgtEl>
                                          <p:spTgt spid="12"/>
                                        </p:tgtEl>
                                      </p:cBhvr>
                                    </p:animEffect>
                                    <p:anim calcmode="lin" valueType="num">
                                      <p:cBhvr>
                                        <p:cTn id="24"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9" dur="13">
                                          <p:stCondLst>
                                            <p:cond delay="325"/>
                                          </p:stCondLst>
                                        </p:cTn>
                                        <p:tgtEl>
                                          <p:spTgt spid="12"/>
                                        </p:tgtEl>
                                      </p:cBhvr>
                                      <p:to x="100000" y="60000"/>
                                    </p:animScale>
                                    <p:animScale>
                                      <p:cBhvr>
                                        <p:cTn id="30" dur="83" decel="50000">
                                          <p:stCondLst>
                                            <p:cond delay="338"/>
                                          </p:stCondLst>
                                        </p:cTn>
                                        <p:tgtEl>
                                          <p:spTgt spid="12"/>
                                        </p:tgtEl>
                                      </p:cBhvr>
                                      <p:to x="100000" y="100000"/>
                                    </p:animScale>
                                    <p:animScale>
                                      <p:cBhvr>
                                        <p:cTn id="31" dur="13">
                                          <p:stCondLst>
                                            <p:cond delay="656"/>
                                          </p:stCondLst>
                                        </p:cTn>
                                        <p:tgtEl>
                                          <p:spTgt spid="12"/>
                                        </p:tgtEl>
                                      </p:cBhvr>
                                      <p:to x="100000" y="80000"/>
                                    </p:animScale>
                                    <p:animScale>
                                      <p:cBhvr>
                                        <p:cTn id="32" dur="83" decel="50000">
                                          <p:stCondLst>
                                            <p:cond delay="669"/>
                                          </p:stCondLst>
                                        </p:cTn>
                                        <p:tgtEl>
                                          <p:spTgt spid="12"/>
                                        </p:tgtEl>
                                      </p:cBhvr>
                                      <p:to x="100000" y="100000"/>
                                    </p:animScale>
                                    <p:animScale>
                                      <p:cBhvr>
                                        <p:cTn id="33" dur="13">
                                          <p:stCondLst>
                                            <p:cond delay="821"/>
                                          </p:stCondLst>
                                        </p:cTn>
                                        <p:tgtEl>
                                          <p:spTgt spid="12"/>
                                        </p:tgtEl>
                                      </p:cBhvr>
                                      <p:to x="100000" y="90000"/>
                                    </p:animScale>
                                    <p:animScale>
                                      <p:cBhvr>
                                        <p:cTn id="34" dur="83" decel="50000">
                                          <p:stCondLst>
                                            <p:cond delay="834"/>
                                          </p:stCondLst>
                                        </p:cTn>
                                        <p:tgtEl>
                                          <p:spTgt spid="12"/>
                                        </p:tgtEl>
                                      </p:cBhvr>
                                      <p:to x="100000" y="100000"/>
                                    </p:animScale>
                                    <p:animScale>
                                      <p:cBhvr>
                                        <p:cTn id="35" dur="13">
                                          <p:stCondLst>
                                            <p:cond delay="904"/>
                                          </p:stCondLst>
                                        </p:cTn>
                                        <p:tgtEl>
                                          <p:spTgt spid="12"/>
                                        </p:tgtEl>
                                      </p:cBhvr>
                                      <p:to x="100000" y="95000"/>
                                    </p:animScale>
                                    <p:animScale>
                                      <p:cBhvr>
                                        <p:cTn id="36" dur="83" decel="50000">
                                          <p:stCondLst>
                                            <p:cond delay="917"/>
                                          </p:stCondLst>
                                        </p:cTn>
                                        <p:tgtEl>
                                          <p:spTgt spid="12"/>
                                        </p:tgtEl>
                                      </p:cBhvr>
                                      <p:to x="100000" y="100000"/>
                                    </p:animScale>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1000"/>
                                        <p:tgtEl>
                                          <p:spTgt spid="3"/>
                                        </p:tgtEl>
                                      </p:cBhvr>
                                    </p:animEffect>
                                  </p:childTnLst>
                                </p:cTn>
                              </p:par>
                            </p:childTnLst>
                          </p:cTn>
                        </p:par>
                        <p:par>
                          <p:cTn id="41" fill="hold">
                            <p:stCondLst>
                              <p:cond delay="2000"/>
                            </p:stCondLst>
                            <p:childTnLst>
                              <p:par>
                                <p:cTn id="42" presetID="12" presetClass="entr" presetSubtype="4" fill="hold" grpId="0" nodeType="afterEffect">
                                  <p:stCondLst>
                                    <p:cond delay="0"/>
                                  </p:stCondLst>
                                  <p:iterate type="lt">
                                    <p:tmPct val="5983"/>
                                  </p:iterate>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300"/>
                                        <p:tgtEl>
                                          <p:spTgt spid="10"/>
                                        </p:tgtEl>
                                        <p:attrNameLst>
                                          <p:attrName>ppt_y</p:attrName>
                                        </p:attrNameLst>
                                      </p:cBhvr>
                                      <p:tavLst>
                                        <p:tav tm="0">
                                          <p:val>
                                            <p:strVal val="#ppt_y+#ppt_h*1.125000"/>
                                          </p:val>
                                        </p:tav>
                                        <p:tav tm="100000">
                                          <p:val>
                                            <p:strVal val="#ppt_y"/>
                                          </p:val>
                                        </p:tav>
                                      </p:tavLst>
                                    </p:anim>
                                    <p:animEffect transition="in" filter="wipe(up)">
                                      <p:cBhvr>
                                        <p:cTn id="45" dur="300"/>
                                        <p:tgtEl>
                                          <p:spTgt spid="10"/>
                                        </p:tgtEl>
                                      </p:cBhvr>
                                    </p:animEffect>
                                  </p:childTnLst>
                                </p:cTn>
                              </p:par>
                            </p:childTnLst>
                          </p:cTn>
                        </p:par>
                        <p:par>
                          <p:cTn id="46" fill="hold">
                            <p:stCondLst>
                              <p:cond delay="3897"/>
                            </p:stCondLst>
                            <p:childTnLst>
                              <p:par>
                                <p:cTn id="47" presetID="26"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290">
                                          <p:stCondLst>
                                            <p:cond delay="0"/>
                                          </p:stCondLst>
                                        </p:cTn>
                                        <p:tgtEl>
                                          <p:spTgt spid="15"/>
                                        </p:tgtEl>
                                      </p:cBhvr>
                                    </p:animEffect>
                                    <p:anim calcmode="lin" valueType="num">
                                      <p:cBhvr>
                                        <p:cTn id="50"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55" dur="13">
                                          <p:stCondLst>
                                            <p:cond delay="325"/>
                                          </p:stCondLst>
                                        </p:cTn>
                                        <p:tgtEl>
                                          <p:spTgt spid="15"/>
                                        </p:tgtEl>
                                      </p:cBhvr>
                                      <p:to x="100000" y="60000"/>
                                    </p:animScale>
                                    <p:animScale>
                                      <p:cBhvr>
                                        <p:cTn id="56" dur="83" decel="50000">
                                          <p:stCondLst>
                                            <p:cond delay="338"/>
                                          </p:stCondLst>
                                        </p:cTn>
                                        <p:tgtEl>
                                          <p:spTgt spid="15"/>
                                        </p:tgtEl>
                                      </p:cBhvr>
                                      <p:to x="100000" y="100000"/>
                                    </p:animScale>
                                    <p:animScale>
                                      <p:cBhvr>
                                        <p:cTn id="57" dur="13">
                                          <p:stCondLst>
                                            <p:cond delay="656"/>
                                          </p:stCondLst>
                                        </p:cTn>
                                        <p:tgtEl>
                                          <p:spTgt spid="15"/>
                                        </p:tgtEl>
                                      </p:cBhvr>
                                      <p:to x="100000" y="80000"/>
                                    </p:animScale>
                                    <p:animScale>
                                      <p:cBhvr>
                                        <p:cTn id="58" dur="83" decel="50000">
                                          <p:stCondLst>
                                            <p:cond delay="669"/>
                                          </p:stCondLst>
                                        </p:cTn>
                                        <p:tgtEl>
                                          <p:spTgt spid="15"/>
                                        </p:tgtEl>
                                      </p:cBhvr>
                                      <p:to x="100000" y="100000"/>
                                    </p:animScale>
                                    <p:animScale>
                                      <p:cBhvr>
                                        <p:cTn id="59" dur="13">
                                          <p:stCondLst>
                                            <p:cond delay="821"/>
                                          </p:stCondLst>
                                        </p:cTn>
                                        <p:tgtEl>
                                          <p:spTgt spid="15"/>
                                        </p:tgtEl>
                                      </p:cBhvr>
                                      <p:to x="100000" y="90000"/>
                                    </p:animScale>
                                    <p:animScale>
                                      <p:cBhvr>
                                        <p:cTn id="60" dur="83" decel="50000">
                                          <p:stCondLst>
                                            <p:cond delay="834"/>
                                          </p:stCondLst>
                                        </p:cTn>
                                        <p:tgtEl>
                                          <p:spTgt spid="15"/>
                                        </p:tgtEl>
                                      </p:cBhvr>
                                      <p:to x="100000" y="100000"/>
                                    </p:animScale>
                                    <p:animScale>
                                      <p:cBhvr>
                                        <p:cTn id="61" dur="13">
                                          <p:stCondLst>
                                            <p:cond delay="904"/>
                                          </p:stCondLst>
                                        </p:cTn>
                                        <p:tgtEl>
                                          <p:spTgt spid="15"/>
                                        </p:tgtEl>
                                      </p:cBhvr>
                                      <p:to x="100000" y="95000"/>
                                    </p:animScale>
                                    <p:animScale>
                                      <p:cBhvr>
                                        <p:cTn id="62" dur="83" decel="50000">
                                          <p:stCondLst>
                                            <p:cond delay="917"/>
                                          </p:stCondLst>
                                        </p:cTn>
                                        <p:tgtEl>
                                          <p:spTgt spid="15"/>
                                        </p:tgtEl>
                                      </p:cBhvr>
                                      <p:to x="100000" y="100000"/>
                                    </p:animScale>
                                  </p:childTnLst>
                                </p:cTn>
                              </p:par>
                              <p:par>
                                <p:cTn id="63" presetID="26"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down)">
                                      <p:cBhvr>
                                        <p:cTn id="65" dur="290">
                                          <p:stCondLst>
                                            <p:cond delay="0"/>
                                          </p:stCondLst>
                                        </p:cTn>
                                        <p:tgtEl>
                                          <p:spTgt spid="14"/>
                                        </p:tgtEl>
                                      </p:cBhvr>
                                    </p:animEffect>
                                    <p:anim calcmode="lin" valueType="num">
                                      <p:cBhvr>
                                        <p:cTn id="66"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7"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8"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69"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70"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71" dur="13">
                                          <p:stCondLst>
                                            <p:cond delay="325"/>
                                          </p:stCondLst>
                                        </p:cTn>
                                        <p:tgtEl>
                                          <p:spTgt spid="14"/>
                                        </p:tgtEl>
                                      </p:cBhvr>
                                      <p:to x="100000" y="60000"/>
                                    </p:animScale>
                                    <p:animScale>
                                      <p:cBhvr>
                                        <p:cTn id="72" dur="83" decel="50000">
                                          <p:stCondLst>
                                            <p:cond delay="338"/>
                                          </p:stCondLst>
                                        </p:cTn>
                                        <p:tgtEl>
                                          <p:spTgt spid="14"/>
                                        </p:tgtEl>
                                      </p:cBhvr>
                                      <p:to x="100000" y="100000"/>
                                    </p:animScale>
                                    <p:animScale>
                                      <p:cBhvr>
                                        <p:cTn id="73" dur="13">
                                          <p:stCondLst>
                                            <p:cond delay="656"/>
                                          </p:stCondLst>
                                        </p:cTn>
                                        <p:tgtEl>
                                          <p:spTgt spid="14"/>
                                        </p:tgtEl>
                                      </p:cBhvr>
                                      <p:to x="100000" y="80000"/>
                                    </p:animScale>
                                    <p:animScale>
                                      <p:cBhvr>
                                        <p:cTn id="74" dur="83" decel="50000">
                                          <p:stCondLst>
                                            <p:cond delay="669"/>
                                          </p:stCondLst>
                                        </p:cTn>
                                        <p:tgtEl>
                                          <p:spTgt spid="14"/>
                                        </p:tgtEl>
                                      </p:cBhvr>
                                      <p:to x="100000" y="100000"/>
                                    </p:animScale>
                                    <p:animScale>
                                      <p:cBhvr>
                                        <p:cTn id="75" dur="13">
                                          <p:stCondLst>
                                            <p:cond delay="821"/>
                                          </p:stCondLst>
                                        </p:cTn>
                                        <p:tgtEl>
                                          <p:spTgt spid="14"/>
                                        </p:tgtEl>
                                      </p:cBhvr>
                                      <p:to x="100000" y="90000"/>
                                    </p:animScale>
                                    <p:animScale>
                                      <p:cBhvr>
                                        <p:cTn id="76" dur="83" decel="50000">
                                          <p:stCondLst>
                                            <p:cond delay="834"/>
                                          </p:stCondLst>
                                        </p:cTn>
                                        <p:tgtEl>
                                          <p:spTgt spid="14"/>
                                        </p:tgtEl>
                                      </p:cBhvr>
                                      <p:to x="100000" y="100000"/>
                                    </p:animScale>
                                    <p:animScale>
                                      <p:cBhvr>
                                        <p:cTn id="77" dur="13">
                                          <p:stCondLst>
                                            <p:cond delay="904"/>
                                          </p:stCondLst>
                                        </p:cTn>
                                        <p:tgtEl>
                                          <p:spTgt spid="14"/>
                                        </p:tgtEl>
                                      </p:cBhvr>
                                      <p:to x="100000" y="95000"/>
                                    </p:animScale>
                                    <p:animScale>
                                      <p:cBhvr>
                                        <p:cTn id="78" dur="83" decel="50000">
                                          <p:stCondLst>
                                            <p:cond delay="917"/>
                                          </p:stCondLst>
                                        </p:cTn>
                                        <p:tgtEl>
                                          <p:spTgt spid="14"/>
                                        </p:tgtEl>
                                      </p:cBhvr>
                                      <p:to x="100000" y="100000"/>
                                    </p:animScale>
                                  </p:childTnLst>
                                </p:cTn>
                              </p:par>
                              <p:par>
                                <p:cTn id="79" presetID="22" presetClass="entr" presetSubtype="8" fill="hold" nodeType="withEffect">
                                  <p:stCondLst>
                                    <p:cond delay="100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1000"/>
                                        <p:tgtEl>
                                          <p:spTgt spid="6"/>
                                        </p:tgtEl>
                                      </p:cBhvr>
                                    </p:animEffect>
                                  </p:childTnLst>
                                </p:cTn>
                              </p:par>
                            </p:childTnLst>
                          </p:cTn>
                        </p:par>
                        <p:par>
                          <p:cTn id="82" fill="hold">
                            <p:stCondLst>
                              <p:cond delay="5897"/>
                            </p:stCondLst>
                            <p:childTnLst>
                              <p:par>
                                <p:cTn id="83" presetID="12" presetClass="entr" presetSubtype="4" fill="hold" grpId="0" nodeType="afterEffect">
                                  <p:stCondLst>
                                    <p:cond delay="0"/>
                                  </p:stCondLst>
                                  <p:iterate type="lt">
                                    <p:tmPct val="5983"/>
                                  </p:iterate>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300"/>
                                        <p:tgtEl>
                                          <p:spTgt spid="11"/>
                                        </p:tgtEl>
                                        <p:attrNameLst>
                                          <p:attrName>ppt_y</p:attrName>
                                        </p:attrNameLst>
                                      </p:cBhvr>
                                      <p:tavLst>
                                        <p:tav tm="0">
                                          <p:val>
                                            <p:strVal val="#ppt_y+#ppt_h*1.125000"/>
                                          </p:val>
                                        </p:tav>
                                        <p:tav tm="100000">
                                          <p:val>
                                            <p:strVal val="#ppt_y"/>
                                          </p:val>
                                        </p:tav>
                                      </p:tavLst>
                                    </p:anim>
                                    <p:animEffect transition="in" filter="wipe(up)">
                                      <p:cBhvr>
                                        <p:cTn id="86"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467188" y="356045"/>
            <a:ext cx="3257623"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基于变异的模糊测试</a:t>
            </a:r>
          </a:p>
        </p:txBody>
      </p:sp>
      <p:pic>
        <p:nvPicPr>
          <p:cNvPr id="3" name="图片 2">
            <a:extLst>
              <a:ext uri="{FF2B5EF4-FFF2-40B4-BE49-F238E27FC236}">
                <a16:creationId xmlns:a16="http://schemas.microsoft.com/office/drawing/2014/main" id="{C98BE8A9-60F7-9948-A6D3-EEE5D1E4DD40}"/>
              </a:ext>
            </a:extLst>
          </p:cNvPr>
          <p:cNvPicPr>
            <a:picLocks noChangeAspect="1"/>
          </p:cNvPicPr>
          <p:nvPr/>
        </p:nvPicPr>
        <p:blipFill rotWithShape="1">
          <a:blip r:embed="rId3">
            <a:extLst>
              <a:ext uri="{28A0092B-C50C-407E-A947-70E740481C1C}">
                <a14:useLocalDpi xmlns:a14="http://schemas.microsoft.com/office/drawing/2010/main" val="0"/>
              </a:ext>
            </a:extLst>
          </a:blip>
          <a:srcRect l="14457" b="-233"/>
          <a:stretch/>
        </p:blipFill>
        <p:spPr>
          <a:xfrm>
            <a:off x="881268" y="1561863"/>
            <a:ext cx="10429461" cy="2042727"/>
          </a:xfrm>
          <a:prstGeom prst="rect">
            <a:avLst/>
          </a:prstGeom>
        </p:spPr>
      </p:pic>
      <p:sp>
        <p:nvSpPr>
          <p:cNvPr id="23" name="文本1">
            <a:extLst>
              <a:ext uri="{FF2B5EF4-FFF2-40B4-BE49-F238E27FC236}">
                <a16:creationId xmlns:a16="http://schemas.microsoft.com/office/drawing/2014/main" id="{A6664F03-863E-9948-823E-200DB77DB096}"/>
              </a:ext>
            </a:extLst>
          </p:cNvPr>
          <p:cNvSpPr>
            <a:spLocks noChangeArrowheads="1"/>
          </p:cNvSpPr>
          <p:nvPr/>
        </p:nvSpPr>
        <p:spPr bwMode="gray">
          <a:xfrm>
            <a:off x="1907372" y="4100146"/>
            <a:ext cx="8164280" cy="2042727"/>
          </a:xfrm>
          <a:prstGeom prst="roundRect">
            <a:avLst>
              <a:gd name="adj" fmla="val 11505"/>
            </a:avLst>
          </a:prstGeom>
          <a:noFill/>
          <a:ln w="15875" cap="flat" cmpd="sng" algn="ctr">
            <a:solidFill>
              <a:schemeClr val="tx1">
                <a:lumMod val="50000"/>
                <a:lumOff val="50000"/>
              </a:schemeClr>
            </a:solidFill>
            <a:prstDash val="solid"/>
          </a:ln>
          <a:effectLst/>
          <a:ex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dirty="0"/>
              <a:t>一个</a:t>
            </a:r>
            <a:r>
              <a:rPr lang="en" altLang="zh-CN" dirty="0"/>
              <a:t>PNG</a:t>
            </a:r>
            <a:r>
              <a:rPr lang="zh-CN" altLang="en-US" dirty="0"/>
              <a:t>的图片总是以上述的一串固定字节开始的。文件中剩余的部分由</a:t>
            </a:r>
            <a:r>
              <a:rPr lang="en-US" altLang="zh-CN" dirty="0"/>
              <a:t>3</a:t>
            </a:r>
            <a:r>
              <a:rPr lang="zh-CN" altLang="en-US" dirty="0"/>
              <a:t>个以上的</a:t>
            </a:r>
            <a:r>
              <a:rPr lang="en" altLang="zh-CN" dirty="0"/>
              <a:t>PNG</a:t>
            </a:r>
            <a:r>
              <a:rPr lang="zh-CN" altLang="en-US" dirty="0"/>
              <a:t>的数据块（</a:t>
            </a:r>
            <a:r>
              <a:rPr lang="en" altLang="zh-CN" dirty="0"/>
              <a:t>Chunk</a:t>
            </a:r>
            <a:r>
              <a:rPr lang="zh-CN" altLang="en" dirty="0"/>
              <a:t>）</a:t>
            </a:r>
            <a:r>
              <a:rPr lang="zh-CN" altLang="en-US" dirty="0"/>
              <a:t>按照特定的顺序组成。</a:t>
            </a:r>
            <a:br>
              <a:rPr lang="zh-CN" altLang="en-US" sz="1600" dirty="0"/>
            </a:br>
            <a:r>
              <a:rPr lang="zh-CN" altLang="en-US" dirty="0"/>
              <a:t>在拿到了多张合法的</a:t>
            </a:r>
            <a:r>
              <a:rPr lang="en" altLang="zh-CN" dirty="0"/>
              <a:t>PNG</a:t>
            </a:r>
            <a:r>
              <a:rPr lang="zh-CN" altLang="en-US" dirty="0"/>
              <a:t>图片之后，一种最简单的变种方式就是随机置换模式（</a:t>
            </a:r>
            <a:r>
              <a:rPr lang="en" altLang="zh-CN" dirty="0"/>
              <a:t>random</a:t>
            </a:r>
            <a:r>
              <a:rPr lang="zh-CN" altLang="en" dirty="0"/>
              <a:t>）。</a:t>
            </a:r>
            <a:r>
              <a:rPr lang="zh-CN" altLang="en-US" dirty="0"/>
              <a:t>即，将除了头部</a:t>
            </a:r>
            <a:r>
              <a:rPr lang="en" altLang="zh-CN" dirty="0"/>
              <a:t>PNG</a:t>
            </a:r>
            <a:r>
              <a:rPr lang="zh-CN" altLang="en-US" dirty="0"/>
              <a:t>标志以外的数据，将其他位置的数据进行随机的变换。</a:t>
            </a:r>
            <a:endParaRPr lang="zh-CN" altLang="en-US" sz="16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92045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467188" y="356045"/>
            <a:ext cx="3257623" cy="502766"/>
          </a:xfrm>
          <a:prstGeom prst="rect">
            <a:avLst/>
          </a:prstGeom>
          <a:noFill/>
        </p:spPr>
        <p:txBody>
          <a:bodyPr wrap="none" rtlCol="0">
            <a:spAutoFit/>
          </a:bodyPr>
          <a:lstStyle/>
          <a:p>
            <a:r>
              <a:rPr lang="zh-CN" altLang="en-US" sz="2667" dirty="0">
                <a:solidFill>
                  <a:srgbClr val="304860"/>
                </a:solidFill>
                <a:latin typeface="微软雅黑" pitchFamily="34" charset="-122"/>
                <a:ea typeface="微软雅黑" pitchFamily="34" charset="-122"/>
              </a:rPr>
              <a:t>基于变异的模糊测试</a:t>
            </a:r>
          </a:p>
        </p:txBody>
      </p:sp>
      <p:sp>
        <p:nvSpPr>
          <p:cNvPr id="23" name="文本1">
            <a:extLst>
              <a:ext uri="{FF2B5EF4-FFF2-40B4-BE49-F238E27FC236}">
                <a16:creationId xmlns:a16="http://schemas.microsoft.com/office/drawing/2014/main" id="{A6664F03-863E-9948-823E-200DB77DB096}"/>
              </a:ext>
            </a:extLst>
          </p:cNvPr>
          <p:cNvSpPr>
            <a:spLocks noChangeArrowheads="1"/>
          </p:cNvSpPr>
          <p:nvPr/>
        </p:nvSpPr>
        <p:spPr bwMode="gray">
          <a:xfrm>
            <a:off x="1788573" y="4742473"/>
            <a:ext cx="8614854" cy="1386254"/>
          </a:xfrm>
          <a:prstGeom prst="roundRect">
            <a:avLst>
              <a:gd name="adj" fmla="val 11505"/>
            </a:avLst>
          </a:prstGeom>
          <a:noFill/>
          <a:ln w="15875" cap="flat" cmpd="sng" algn="ctr">
            <a:solidFill>
              <a:schemeClr val="tx1">
                <a:lumMod val="50000"/>
                <a:lumOff val="50000"/>
              </a:schemeClr>
            </a:solidFill>
            <a:prstDash val="solid"/>
          </a:ln>
          <a:effectLst/>
          <a:ex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dirty="0"/>
              <a:t>根据上面分析的潜在的</a:t>
            </a:r>
            <a:r>
              <a:rPr lang="en" altLang="zh-CN" dirty="0"/>
              <a:t>fuzz</a:t>
            </a:r>
            <a:r>
              <a:rPr lang="zh-CN" altLang="en-US" dirty="0"/>
              <a:t>输入点，可以利用</a:t>
            </a:r>
            <a:r>
              <a:rPr lang="en" altLang="zh-CN" dirty="0"/>
              <a:t>SPIKE</a:t>
            </a:r>
            <a:r>
              <a:rPr lang="zh-CN" altLang="en-US" dirty="0"/>
              <a:t>构造测试脚本。</a:t>
            </a:r>
            <a:endParaRPr lang="en-US" altLang="zh-CN" dirty="0"/>
          </a:p>
          <a:p>
            <a:pPr fontAlgn="base">
              <a:lnSpc>
                <a:spcPct val="120000"/>
              </a:lnSpc>
              <a:spcBef>
                <a:spcPct val="0"/>
              </a:spcBef>
              <a:spcAft>
                <a:spcPct val="0"/>
              </a:spcAft>
              <a:defRPr/>
            </a:pPr>
            <a:r>
              <a:rPr lang="zh-CN" altLang="en-US" dirty="0"/>
              <a:t>接着，通过造成崩溃的数据包，来逆推造成程序崩溃的输入。再利用调试工具来确认出现漏洞的实际位置，从而分析原因。</a:t>
            </a:r>
            <a:endParaRPr lang="zh-CN" altLang="en-US" sz="1600" dirty="0">
              <a:solidFill>
                <a:schemeClr val="tx1">
                  <a:lumMod val="75000"/>
                  <a:lumOff val="25000"/>
                </a:schemeClr>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6E5ED839-E237-6D41-8D5B-8B0CAB209798}"/>
              </a:ext>
            </a:extLst>
          </p:cNvPr>
          <p:cNvPicPr>
            <a:picLocks noChangeAspect="1"/>
          </p:cNvPicPr>
          <p:nvPr/>
        </p:nvPicPr>
        <p:blipFill>
          <a:blip r:embed="rId3"/>
          <a:stretch>
            <a:fillRect/>
          </a:stretch>
        </p:blipFill>
        <p:spPr>
          <a:xfrm>
            <a:off x="1372524" y="1422400"/>
            <a:ext cx="4330700" cy="2006600"/>
          </a:xfrm>
          <a:prstGeom prst="rect">
            <a:avLst/>
          </a:prstGeom>
        </p:spPr>
      </p:pic>
      <p:pic>
        <p:nvPicPr>
          <p:cNvPr id="5" name="图片 4">
            <a:extLst>
              <a:ext uri="{FF2B5EF4-FFF2-40B4-BE49-F238E27FC236}">
                <a16:creationId xmlns:a16="http://schemas.microsoft.com/office/drawing/2014/main" id="{D27EC677-DC4D-5243-9077-D5E4A48D59F5}"/>
              </a:ext>
            </a:extLst>
          </p:cNvPr>
          <p:cNvPicPr>
            <a:picLocks noChangeAspect="1"/>
          </p:cNvPicPr>
          <p:nvPr/>
        </p:nvPicPr>
        <p:blipFill>
          <a:blip r:embed="rId4"/>
          <a:stretch>
            <a:fillRect/>
          </a:stretch>
        </p:blipFill>
        <p:spPr>
          <a:xfrm>
            <a:off x="6555504" y="1371600"/>
            <a:ext cx="4178300" cy="2057400"/>
          </a:xfrm>
          <a:prstGeom prst="rect">
            <a:avLst/>
          </a:prstGeom>
        </p:spPr>
      </p:pic>
      <p:sp>
        <p:nvSpPr>
          <p:cNvPr id="6" name="文本框 5">
            <a:extLst>
              <a:ext uri="{FF2B5EF4-FFF2-40B4-BE49-F238E27FC236}">
                <a16:creationId xmlns:a16="http://schemas.microsoft.com/office/drawing/2014/main" id="{7C8E1F6A-E362-F249-8228-7488DE002D70}"/>
              </a:ext>
            </a:extLst>
          </p:cNvPr>
          <p:cNvSpPr txBox="1"/>
          <p:nvPr/>
        </p:nvSpPr>
        <p:spPr>
          <a:xfrm>
            <a:off x="2479922" y="3705414"/>
            <a:ext cx="3405809" cy="369332"/>
          </a:xfrm>
          <a:prstGeom prst="rect">
            <a:avLst/>
          </a:prstGeom>
          <a:noFill/>
        </p:spPr>
        <p:txBody>
          <a:bodyPr wrap="square" rtlCol="0">
            <a:spAutoFit/>
          </a:bodyPr>
          <a:lstStyle/>
          <a:p>
            <a:r>
              <a:rPr kumimoji="1" lang="zh-CN" altLang="en-US" dirty="0"/>
              <a:t>典型</a:t>
            </a:r>
            <a:r>
              <a:rPr kumimoji="1" lang="en-US" altLang="zh-CN" dirty="0"/>
              <a:t>POST</a:t>
            </a:r>
            <a:r>
              <a:rPr kumimoji="1" lang="zh-CN" altLang="en-US" dirty="0"/>
              <a:t>请求</a:t>
            </a:r>
          </a:p>
        </p:txBody>
      </p:sp>
      <p:sp>
        <p:nvSpPr>
          <p:cNvPr id="9" name="文本框 8">
            <a:extLst>
              <a:ext uri="{FF2B5EF4-FFF2-40B4-BE49-F238E27FC236}">
                <a16:creationId xmlns:a16="http://schemas.microsoft.com/office/drawing/2014/main" id="{0AA422E2-C832-6B47-A4BB-05336AA6F4CD}"/>
              </a:ext>
            </a:extLst>
          </p:cNvPr>
          <p:cNvSpPr txBox="1"/>
          <p:nvPr/>
        </p:nvSpPr>
        <p:spPr>
          <a:xfrm>
            <a:off x="7630575" y="3705414"/>
            <a:ext cx="3405809" cy="369332"/>
          </a:xfrm>
          <a:prstGeom prst="rect">
            <a:avLst/>
          </a:prstGeom>
          <a:noFill/>
        </p:spPr>
        <p:txBody>
          <a:bodyPr wrap="square" rtlCol="0">
            <a:spAutoFit/>
          </a:bodyPr>
          <a:lstStyle/>
          <a:p>
            <a:r>
              <a:rPr kumimoji="1" lang="en-US" altLang="zh-CN" dirty="0"/>
              <a:t>POST</a:t>
            </a:r>
            <a:r>
              <a:rPr kumimoji="1" lang="zh-CN" altLang="en-US" dirty="0"/>
              <a:t>请求</a:t>
            </a:r>
            <a:r>
              <a:rPr kumimoji="1" lang="en-US" altLang="zh-CN" dirty="0"/>
              <a:t>fuzz</a:t>
            </a:r>
            <a:r>
              <a:rPr kumimoji="1" lang="zh-CN" altLang="en-US" dirty="0"/>
              <a:t>点</a:t>
            </a:r>
          </a:p>
        </p:txBody>
      </p:sp>
    </p:spTree>
    <p:extLst>
      <p:ext uri="{BB962C8B-B14F-4D97-AF65-F5344CB8AC3E}">
        <p14:creationId xmlns:p14="http://schemas.microsoft.com/office/powerpoint/2010/main" val="656282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6"/>
</p:tagLst>
</file>

<file path=ppt/theme/theme1.xml><?xml version="1.0" encoding="utf-8"?>
<a:theme xmlns:a="http://schemas.openxmlformats.org/drawingml/2006/main" name="Office 主题">
  <a:themeElements>
    <a:clrScheme name="我的主题色">
      <a:dk1>
        <a:sysClr val="windowText" lastClr="000000"/>
      </a:dk1>
      <a:lt1>
        <a:sysClr val="window" lastClr="FFFFFF"/>
      </a:lt1>
      <a:dk2>
        <a:srgbClr val="0C0C0C"/>
      </a:dk2>
      <a:lt2>
        <a:srgbClr val="FFFFFF"/>
      </a:lt2>
      <a:accent1>
        <a:srgbClr val="4A5F74"/>
      </a:accent1>
      <a:accent2>
        <a:srgbClr val="304860"/>
      </a:accent2>
      <a:accent3>
        <a:srgbClr val="4A5F74"/>
      </a:accent3>
      <a:accent4>
        <a:srgbClr val="304860"/>
      </a:accent4>
      <a:accent5>
        <a:srgbClr val="4A5F74"/>
      </a:accent5>
      <a:accent6>
        <a:srgbClr val="304860"/>
      </a:accent6>
      <a:hlink>
        <a:srgbClr val="4A5F74"/>
      </a:hlink>
      <a:folHlink>
        <a:srgbClr val="30486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482</Words>
  <Application>Microsoft Macintosh PowerPoint</Application>
  <PresentationFormat>宽屏</PresentationFormat>
  <Paragraphs>48</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keywords/>
  <dc:description>http://www.ypppt.com/</dc:description>
  <cp:lastModifiedBy>Microsoft Office User</cp:lastModifiedBy>
  <cp:revision>9</cp:revision>
  <dcterms:created xsi:type="dcterms:W3CDTF">2016-03-31T10:58:08Z</dcterms:created>
  <dcterms:modified xsi:type="dcterms:W3CDTF">2020-07-30T16:16:31Z</dcterms:modified>
</cp:coreProperties>
</file>