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83" r:id="rId3"/>
    <p:sldId id="284" r:id="rId4"/>
    <p:sldId id="290" r:id="rId5"/>
    <p:sldId id="293" r:id="rId6"/>
    <p:sldId id="292" r:id="rId7"/>
    <p:sldId id="285" r:id="rId8"/>
    <p:sldId id="295" r:id="rId9"/>
    <p:sldId id="296" r:id="rId10"/>
    <p:sldId id="297" r:id="rId11"/>
    <p:sldId id="286" r:id="rId12"/>
    <p:sldId id="298" r:id="rId13"/>
    <p:sldId id="299" r:id="rId14"/>
    <p:sldId id="300" r:id="rId15"/>
    <p:sldId id="301" r:id="rId16"/>
    <p:sldId id="302" r:id="rId17"/>
    <p:sldId id="287" r:id="rId18"/>
    <p:sldId id="303" r:id="rId19"/>
    <p:sldId id="304" r:id="rId20"/>
    <p:sldId id="305" r:id="rId21"/>
    <p:sldId id="306" r:id="rId22"/>
    <p:sldId id="307" r:id="rId23"/>
    <p:sldId id="308" r:id="rId24"/>
    <p:sldId id="289" r:id="rId25"/>
    <p:sldId id="309" r:id="rId26"/>
    <p:sldId id="257"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CD5"/>
    <a:srgbClr val="FFC100"/>
    <a:srgbClr val="5ABB93"/>
    <a:srgbClr val="756271"/>
    <a:srgbClr val="F2B973"/>
    <a:srgbClr val="EF5B43"/>
    <a:srgbClr val="858976"/>
    <a:srgbClr val="EBEA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908" autoAdjust="0"/>
    <p:restoredTop sz="94660"/>
  </p:normalViewPr>
  <p:slideViewPr>
    <p:cSldViewPr snapToGrid="0">
      <p:cViewPr varScale="1">
        <p:scale>
          <a:sx n="73" d="100"/>
          <a:sy n="73" d="100"/>
        </p:scale>
        <p:origin x="216" y="20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7EC95207-2905-4C76-99C8-EBCC5A929AC2}" type="datetimeFigureOut">
              <a:rPr lang="zh-CN" altLang="en-US" smtClean="0"/>
              <a:pPr/>
              <a:t>2021/4/20</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FFF16FC0-CA49-47D6-AC8D-5A2A6DC11E89}" type="slidenum">
              <a:rPr lang="zh-CN" altLang="en-US" smtClean="0"/>
              <a:pPr/>
              <a:t>‹#›</a:t>
            </a:fld>
            <a:endParaRPr lang="zh-CN" altLang="en-US" dirty="0"/>
          </a:p>
        </p:txBody>
      </p:sp>
    </p:spTree>
    <p:extLst>
      <p:ext uri="{BB962C8B-B14F-4D97-AF65-F5344CB8AC3E}">
        <p14:creationId xmlns:p14="http://schemas.microsoft.com/office/powerpoint/2010/main" val="4185439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1</a:t>
            </a:fld>
            <a:endParaRPr lang="zh-CN" altLang="en-US"/>
          </a:p>
        </p:txBody>
      </p:sp>
    </p:spTree>
    <p:extLst>
      <p:ext uri="{BB962C8B-B14F-4D97-AF65-F5344CB8AC3E}">
        <p14:creationId xmlns:p14="http://schemas.microsoft.com/office/powerpoint/2010/main" val="1402086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10</a:t>
            </a:fld>
            <a:endParaRPr lang="zh-CN" altLang="en-US" dirty="0"/>
          </a:p>
        </p:txBody>
      </p:sp>
    </p:spTree>
    <p:extLst>
      <p:ext uri="{BB962C8B-B14F-4D97-AF65-F5344CB8AC3E}">
        <p14:creationId xmlns:p14="http://schemas.microsoft.com/office/powerpoint/2010/main" val="340566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11</a:t>
            </a:fld>
            <a:endParaRPr lang="zh-CN" altLang="en-US"/>
          </a:p>
        </p:txBody>
      </p:sp>
    </p:spTree>
    <p:extLst>
      <p:ext uri="{BB962C8B-B14F-4D97-AF65-F5344CB8AC3E}">
        <p14:creationId xmlns:p14="http://schemas.microsoft.com/office/powerpoint/2010/main" val="2912463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12</a:t>
            </a:fld>
            <a:endParaRPr lang="zh-CN" altLang="en-US" dirty="0"/>
          </a:p>
        </p:txBody>
      </p:sp>
    </p:spTree>
    <p:extLst>
      <p:ext uri="{BB962C8B-B14F-4D97-AF65-F5344CB8AC3E}">
        <p14:creationId xmlns:p14="http://schemas.microsoft.com/office/powerpoint/2010/main" val="156801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13</a:t>
            </a:fld>
            <a:endParaRPr lang="zh-CN" altLang="en-US" dirty="0"/>
          </a:p>
        </p:txBody>
      </p:sp>
    </p:spTree>
    <p:extLst>
      <p:ext uri="{BB962C8B-B14F-4D97-AF65-F5344CB8AC3E}">
        <p14:creationId xmlns:p14="http://schemas.microsoft.com/office/powerpoint/2010/main" val="4104554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14</a:t>
            </a:fld>
            <a:endParaRPr lang="zh-CN" altLang="en-US" dirty="0"/>
          </a:p>
        </p:txBody>
      </p:sp>
    </p:spTree>
    <p:extLst>
      <p:ext uri="{BB962C8B-B14F-4D97-AF65-F5344CB8AC3E}">
        <p14:creationId xmlns:p14="http://schemas.microsoft.com/office/powerpoint/2010/main" val="3097822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15</a:t>
            </a:fld>
            <a:endParaRPr lang="zh-CN" altLang="en-US" dirty="0"/>
          </a:p>
        </p:txBody>
      </p:sp>
    </p:spTree>
    <p:extLst>
      <p:ext uri="{BB962C8B-B14F-4D97-AF65-F5344CB8AC3E}">
        <p14:creationId xmlns:p14="http://schemas.microsoft.com/office/powerpoint/2010/main" val="42456532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16</a:t>
            </a:fld>
            <a:endParaRPr lang="zh-CN" altLang="en-US" dirty="0"/>
          </a:p>
        </p:txBody>
      </p:sp>
    </p:spTree>
    <p:extLst>
      <p:ext uri="{BB962C8B-B14F-4D97-AF65-F5344CB8AC3E}">
        <p14:creationId xmlns:p14="http://schemas.microsoft.com/office/powerpoint/2010/main" val="1256473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17</a:t>
            </a:fld>
            <a:endParaRPr lang="zh-CN" altLang="en-US"/>
          </a:p>
        </p:txBody>
      </p:sp>
    </p:spTree>
    <p:extLst>
      <p:ext uri="{BB962C8B-B14F-4D97-AF65-F5344CB8AC3E}">
        <p14:creationId xmlns:p14="http://schemas.microsoft.com/office/powerpoint/2010/main" val="2577072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18</a:t>
            </a:fld>
            <a:endParaRPr lang="zh-CN" altLang="en-US" dirty="0"/>
          </a:p>
        </p:txBody>
      </p:sp>
    </p:spTree>
    <p:extLst>
      <p:ext uri="{BB962C8B-B14F-4D97-AF65-F5344CB8AC3E}">
        <p14:creationId xmlns:p14="http://schemas.microsoft.com/office/powerpoint/2010/main" val="3442101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19</a:t>
            </a:fld>
            <a:endParaRPr lang="zh-CN" altLang="en-US" dirty="0"/>
          </a:p>
        </p:txBody>
      </p:sp>
    </p:spTree>
    <p:extLst>
      <p:ext uri="{BB962C8B-B14F-4D97-AF65-F5344CB8AC3E}">
        <p14:creationId xmlns:p14="http://schemas.microsoft.com/office/powerpoint/2010/main" val="577312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2</a:t>
            </a:fld>
            <a:endParaRPr lang="zh-CN" altLang="en-US"/>
          </a:p>
        </p:txBody>
      </p:sp>
    </p:spTree>
    <p:extLst>
      <p:ext uri="{BB962C8B-B14F-4D97-AF65-F5344CB8AC3E}">
        <p14:creationId xmlns:p14="http://schemas.microsoft.com/office/powerpoint/2010/main" val="16722551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20</a:t>
            </a:fld>
            <a:endParaRPr lang="zh-CN" altLang="en-US" dirty="0"/>
          </a:p>
        </p:txBody>
      </p:sp>
    </p:spTree>
    <p:extLst>
      <p:ext uri="{BB962C8B-B14F-4D97-AF65-F5344CB8AC3E}">
        <p14:creationId xmlns:p14="http://schemas.microsoft.com/office/powerpoint/2010/main" val="10896256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21</a:t>
            </a:fld>
            <a:endParaRPr lang="zh-CN" altLang="en-US" dirty="0"/>
          </a:p>
        </p:txBody>
      </p:sp>
    </p:spTree>
    <p:extLst>
      <p:ext uri="{BB962C8B-B14F-4D97-AF65-F5344CB8AC3E}">
        <p14:creationId xmlns:p14="http://schemas.microsoft.com/office/powerpoint/2010/main" val="423153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22</a:t>
            </a:fld>
            <a:endParaRPr lang="zh-CN" altLang="en-US" dirty="0"/>
          </a:p>
        </p:txBody>
      </p:sp>
    </p:spTree>
    <p:extLst>
      <p:ext uri="{BB962C8B-B14F-4D97-AF65-F5344CB8AC3E}">
        <p14:creationId xmlns:p14="http://schemas.microsoft.com/office/powerpoint/2010/main" val="11966907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23</a:t>
            </a:fld>
            <a:endParaRPr lang="zh-CN" altLang="en-US" dirty="0"/>
          </a:p>
        </p:txBody>
      </p:sp>
    </p:spTree>
    <p:extLst>
      <p:ext uri="{BB962C8B-B14F-4D97-AF65-F5344CB8AC3E}">
        <p14:creationId xmlns:p14="http://schemas.microsoft.com/office/powerpoint/2010/main" val="23942353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24</a:t>
            </a:fld>
            <a:endParaRPr lang="zh-CN" altLang="en-US"/>
          </a:p>
        </p:txBody>
      </p:sp>
    </p:spTree>
    <p:extLst>
      <p:ext uri="{BB962C8B-B14F-4D97-AF65-F5344CB8AC3E}">
        <p14:creationId xmlns:p14="http://schemas.microsoft.com/office/powerpoint/2010/main" val="4481229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25</a:t>
            </a:fld>
            <a:endParaRPr lang="zh-CN" altLang="en-US" dirty="0"/>
          </a:p>
        </p:txBody>
      </p:sp>
    </p:spTree>
    <p:extLst>
      <p:ext uri="{BB962C8B-B14F-4D97-AF65-F5344CB8AC3E}">
        <p14:creationId xmlns:p14="http://schemas.microsoft.com/office/powerpoint/2010/main" val="1312603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26</a:t>
            </a:fld>
            <a:endParaRPr lang="zh-CN" altLang="en-US"/>
          </a:p>
        </p:txBody>
      </p:sp>
    </p:spTree>
    <p:extLst>
      <p:ext uri="{BB962C8B-B14F-4D97-AF65-F5344CB8AC3E}">
        <p14:creationId xmlns:p14="http://schemas.microsoft.com/office/powerpoint/2010/main" val="3186667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3</a:t>
            </a:fld>
            <a:endParaRPr lang="zh-CN" altLang="en-US"/>
          </a:p>
        </p:txBody>
      </p:sp>
    </p:spTree>
    <p:extLst>
      <p:ext uri="{BB962C8B-B14F-4D97-AF65-F5344CB8AC3E}">
        <p14:creationId xmlns:p14="http://schemas.microsoft.com/office/powerpoint/2010/main" val="265437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4</a:t>
            </a:fld>
            <a:endParaRPr lang="zh-CN" altLang="en-US" dirty="0"/>
          </a:p>
        </p:txBody>
      </p:sp>
    </p:spTree>
    <p:extLst>
      <p:ext uri="{BB962C8B-B14F-4D97-AF65-F5344CB8AC3E}">
        <p14:creationId xmlns:p14="http://schemas.microsoft.com/office/powerpoint/2010/main" val="105836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5</a:t>
            </a:fld>
            <a:endParaRPr lang="zh-CN" altLang="en-US" dirty="0"/>
          </a:p>
        </p:txBody>
      </p:sp>
    </p:spTree>
    <p:extLst>
      <p:ext uri="{BB962C8B-B14F-4D97-AF65-F5344CB8AC3E}">
        <p14:creationId xmlns:p14="http://schemas.microsoft.com/office/powerpoint/2010/main" val="989844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6</a:t>
            </a:fld>
            <a:endParaRPr lang="zh-CN" altLang="en-US" dirty="0"/>
          </a:p>
        </p:txBody>
      </p:sp>
    </p:spTree>
    <p:extLst>
      <p:ext uri="{BB962C8B-B14F-4D97-AF65-F5344CB8AC3E}">
        <p14:creationId xmlns:p14="http://schemas.microsoft.com/office/powerpoint/2010/main" val="2912111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7</a:t>
            </a:fld>
            <a:endParaRPr lang="zh-CN" altLang="en-US"/>
          </a:p>
        </p:txBody>
      </p:sp>
    </p:spTree>
    <p:extLst>
      <p:ext uri="{BB962C8B-B14F-4D97-AF65-F5344CB8AC3E}">
        <p14:creationId xmlns:p14="http://schemas.microsoft.com/office/powerpoint/2010/main" val="4171054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8</a:t>
            </a:fld>
            <a:endParaRPr lang="zh-CN" altLang="en-US" dirty="0"/>
          </a:p>
        </p:txBody>
      </p:sp>
    </p:spTree>
    <p:extLst>
      <p:ext uri="{BB962C8B-B14F-4D97-AF65-F5344CB8AC3E}">
        <p14:creationId xmlns:p14="http://schemas.microsoft.com/office/powerpoint/2010/main" val="229905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9</a:t>
            </a:fld>
            <a:endParaRPr lang="zh-CN" altLang="en-US" dirty="0"/>
          </a:p>
        </p:txBody>
      </p:sp>
    </p:spTree>
    <p:extLst>
      <p:ext uri="{BB962C8B-B14F-4D97-AF65-F5344CB8AC3E}">
        <p14:creationId xmlns:p14="http://schemas.microsoft.com/office/powerpoint/2010/main" val="1537978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B8F712C-13B4-48BC-9639-10A619B18608}" type="datetimeFigureOut">
              <a:rPr lang="zh-CN" altLang="en-US" smtClean="0"/>
              <a:t>2021/4/20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4280171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8F712C-13B4-48BC-9639-10A619B18608}" type="datetimeFigureOut">
              <a:rPr lang="zh-CN" altLang="en-US" smtClean="0"/>
              <a:t>2021/4/20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2590949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8F712C-13B4-48BC-9639-10A619B18608}" type="datetimeFigureOut">
              <a:rPr lang="zh-CN" altLang="en-US" smtClean="0"/>
              <a:t>2021/4/20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296252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93836362"/>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06522272"/>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508414768"/>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79314366"/>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8F712C-13B4-48BC-9639-10A619B18608}" type="datetimeFigureOut">
              <a:rPr lang="zh-CN" altLang="en-US" smtClean="0"/>
              <a:t>2021/4/20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1170317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B8F712C-13B4-48BC-9639-10A619B18608}" type="datetimeFigureOut">
              <a:rPr lang="zh-CN" altLang="en-US" smtClean="0"/>
              <a:t>2021/4/20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3924782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B8F712C-13B4-48BC-9639-10A619B18608}" type="datetimeFigureOut">
              <a:rPr lang="zh-CN" altLang="en-US" smtClean="0"/>
              <a:t>2021/4/20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3751051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B8F712C-13B4-48BC-9639-10A619B18608}" type="datetimeFigureOut">
              <a:rPr lang="zh-CN" altLang="en-US" smtClean="0"/>
              <a:t>2021/4/20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155105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B8F712C-13B4-48BC-9639-10A619B18608}" type="datetimeFigureOut">
              <a:rPr lang="zh-CN" altLang="en-US" smtClean="0"/>
              <a:t>2021/4/20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2143053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B8F712C-13B4-48BC-9639-10A619B18608}" type="datetimeFigureOut">
              <a:rPr lang="zh-CN" altLang="en-US" smtClean="0"/>
              <a:t>2021/4/20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268812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B8F712C-13B4-48BC-9639-10A619B18608}" type="datetimeFigureOut">
              <a:rPr lang="zh-CN" altLang="en-US" smtClean="0"/>
              <a:t>2021/4/20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67737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B8F712C-13B4-48BC-9639-10A619B18608}" type="datetimeFigureOut">
              <a:rPr lang="zh-CN" altLang="en-US" smtClean="0"/>
              <a:t>2021/4/20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1476144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AE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BB8F712C-13B4-48BC-9639-10A619B18608}" type="datetimeFigureOut">
              <a:rPr lang="zh-CN" altLang="en-US" smtClean="0"/>
              <a:pPr/>
              <a:t>2021/4/20</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A3BD52BC-4BCA-490D-94CE-02C0A355447E}" type="slidenum">
              <a:rPr lang="zh-CN" altLang="en-US" smtClean="0"/>
              <a:pPr/>
              <a:t>‹#›</a:t>
            </a:fld>
            <a:endParaRPr lang="zh-CN" altLang="en-US" dirty="0"/>
          </a:p>
        </p:txBody>
      </p:sp>
    </p:spTree>
    <p:extLst>
      <p:ext uri="{BB962C8B-B14F-4D97-AF65-F5344CB8AC3E}">
        <p14:creationId xmlns:p14="http://schemas.microsoft.com/office/powerpoint/2010/main" val="1816899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6" r:id="rId12"/>
    <p:sldLayoutId id="2147483669" r:id="rId13"/>
    <p:sldLayoutId id="2147483681" r:id="rId14"/>
    <p:sldLayoutId id="2147483683" r:id="rId15"/>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1" y="0"/>
            <a:ext cx="1162754" cy="68580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任意多边形 4"/>
          <p:cNvSpPr/>
          <p:nvPr/>
        </p:nvSpPr>
        <p:spPr>
          <a:xfrm>
            <a:off x="1160944" y="0"/>
            <a:ext cx="1162754" cy="6858000"/>
          </a:xfrm>
          <a:custGeom>
            <a:avLst/>
            <a:gdLst>
              <a:gd name="connsiteX0" fmla="*/ 0 w 1162754"/>
              <a:gd name="connsiteY0" fmla="*/ 0 h 6858000"/>
              <a:gd name="connsiteX1" fmla="*/ 1162754 w 1162754"/>
              <a:gd name="connsiteY1" fmla="*/ 0 h 6858000"/>
              <a:gd name="connsiteX2" fmla="*/ 1162754 w 1162754"/>
              <a:gd name="connsiteY2" fmla="*/ 2553053 h 6858000"/>
              <a:gd name="connsiteX3" fmla="*/ 1108498 w 1162754"/>
              <a:gd name="connsiteY3" fmla="*/ 2625608 h 6858000"/>
              <a:gd name="connsiteX4" fmla="*/ 863096 w 1162754"/>
              <a:gd name="connsiteY4" fmla="*/ 3429000 h 6858000"/>
              <a:gd name="connsiteX5" fmla="*/ 1108498 w 1162754"/>
              <a:gd name="connsiteY5" fmla="*/ 4232393 h 6858000"/>
              <a:gd name="connsiteX6" fmla="*/ 1162754 w 1162754"/>
              <a:gd name="connsiteY6" fmla="*/ 4304948 h 6858000"/>
              <a:gd name="connsiteX7" fmla="*/ 1162754 w 1162754"/>
              <a:gd name="connsiteY7" fmla="*/ 6858000 h 6858000"/>
              <a:gd name="connsiteX8" fmla="*/ 0 w 1162754"/>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754" h="6858000">
                <a:moveTo>
                  <a:pt x="0" y="0"/>
                </a:moveTo>
                <a:lnTo>
                  <a:pt x="1162754" y="0"/>
                </a:lnTo>
                <a:lnTo>
                  <a:pt x="1162754" y="2553053"/>
                </a:lnTo>
                <a:lnTo>
                  <a:pt x="1108498" y="2625608"/>
                </a:lnTo>
                <a:cubicBezTo>
                  <a:pt x="953564" y="2854941"/>
                  <a:pt x="863096" y="3131405"/>
                  <a:pt x="863096" y="3429000"/>
                </a:cubicBezTo>
                <a:cubicBezTo>
                  <a:pt x="863096" y="3726595"/>
                  <a:pt x="953564" y="4003060"/>
                  <a:pt x="1108498" y="4232393"/>
                </a:cubicBezTo>
                <a:lnTo>
                  <a:pt x="1162754" y="4304948"/>
                </a:lnTo>
                <a:lnTo>
                  <a:pt x="1162754" y="6858000"/>
                </a:lnTo>
                <a:lnTo>
                  <a:pt x="0" y="6858000"/>
                </a:lnTo>
                <a:close/>
              </a:path>
            </a:pathLst>
          </a:cu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6" name="任意多边形 5"/>
          <p:cNvSpPr/>
          <p:nvPr/>
        </p:nvSpPr>
        <p:spPr>
          <a:xfrm>
            <a:off x="2320537" y="0"/>
            <a:ext cx="1162754" cy="6858000"/>
          </a:xfrm>
          <a:custGeom>
            <a:avLst/>
            <a:gdLst>
              <a:gd name="connsiteX0" fmla="*/ 0 w 1162754"/>
              <a:gd name="connsiteY0" fmla="*/ 4300721 h 6858000"/>
              <a:gd name="connsiteX1" fmla="*/ 31624 w 1162754"/>
              <a:gd name="connsiteY1" fmla="*/ 4343011 h 6858000"/>
              <a:gd name="connsiteX2" fmla="*/ 1140417 w 1162754"/>
              <a:gd name="connsiteY2" fmla="*/ 4865914 h 6858000"/>
              <a:gd name="connsiteX3" fmla="*/ 1162754 w 1162754"/>
              <a:gd name="connsiteY3" fmla="*/ 4863662 h 6858000"/>
              <a:gd name="connsiteX4" fmla="*/ 1162754 w 1162754"/>
              <a:gd name="connsiteY4" fmla="*/ 6858000 h 6858000"/>
              <a:gd name="connsiteX5" fmla="*/ 0 w 1162754"/>
              <a:gd name="connsiteY5" fmla="*/ 6858000 h 6858000"/>
              <a:gd name="connsiteX6" fmla="*/ 0 w 1162754"/>
              <a:gd name="connsiteY6" fmla="*/ 0 h 6858000"/>
              <a:gd name="connsiteX7" fmla="*/ 1162754 w 1162754"/>
              <a:gd name="connsiteY7" fmla="*/ 0 h 6858000"/>
              <a:gd name="connsiteX8" fmla="*/ 1162754 w 1162754"/>
              <a:gd name="connsiteY8" fmla="*/ 1994338 h 6858000"/>
              <a:gd name="connsiteX9" fmla="*/ 1140417 w 1162754"/>
              <a:gd name="connsiteY9" fmla="*/ 1992086 h 6858000"/>
              <a:gd name="connsiteX10" fmla="*/ 31624 w 1162754"/>
              <a:gd name="connsiteY10" fmla="*/ 2514989 h 6858000"/>
              <a:gd name="connsiteX11" fmla="*/ 0 w 1162754"/>
              <a:gd name="connsiteY11" fmla="*/ 25572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2754" h="6858000">
                <a:moveTo>
                  <a:pt x="0" y="4300721"/>
                </a:moveTo>
                <a:lnTo>
                  <a:pt x="31624" y="4343011"/>
                </a:lnTo>
                <a:cubicBezTo>
                  <a:pt x="295175" y="4662361"/>
                  <a:pt x="694025" y="4865914"/>
                  <a:pt x="1140417" y="4865914"/>
                </a:cubicBezTo>
                <a:lnTo>
                  <a:pt x="1162754" y="4863662"/>
                </a:lnTo>
                <a:lnTo>
                  <a:pt x="1162754" y="6858000"/>
                </a:lnTo>
                <a:lnTo>
                  <a:pt x="0" y="6858000"/>
                </a:lnTo>
                <a:close/>
                <a:moveTo>
                  <a:pt x="0" y="0"/>
                </a:moveTo>
                <a:lnTo>
                  <a:pt x="1162754" y="0"/>
                </a:lnTo>
                <a:lnTo>
                  <a:pt x="1162754" y="1994338"/>
                </a:lnTo>
                <a:lnTo>
                  <a:pt x="1140417" y="1992086"/>
                </a:lnTo>
                <a:cubicBezTo>
                  <a:pt x="694025" y="1992086"/>
                  <a:pt x="295175" y="2195639"/>
                  <a:pt x="31624" y="2514989"/>
                </a:cubicBezTo>
                <a:lnTo>
                  <a:pt x="0" y="2557280"/>
                </a:lnTo>
                <a:close/>
              </a:path>
            </a:pathLst>
          </a:cu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7" name="任意多边形 6"/>
          <p:cNvSpPr/>
          <p:nvPr/>
        </p:nvSpPr>
        <p:spPr>
          <a:xfrm>
            <a:off x="3474560" y="0"/>
            <a:ext cx="1162754" cy="6858000"/>
          </a:xfrm>
          <a:custGeom>
            <a:avLst/>
            <a:gdLst>
              <a:gd name="connsiteX0" fmla="*/ 1162754 w 1162754"/>
              <a:gd name="connsiteY0" fmla="*/ 4252655 h 6858000"/>
              <a:gd name="connsiteX1" fmla="*/ 1162754 w 1162754"/>
              <a:gd name="connsiteY1" fmla="*/ 6858000 h 6858000"/>
              <a:gd name="connsiteX2" fmla="*/ 0 w 1162754"/>
              <a:gd name="connsiteY2" fmla="*/ 6858000 h 6858000"/>
              <a:gd name="connsiteX3" fmla="*/ 0 w 1162754"/>
              <a:gd name="connsiteY3" fmla="*/ 4864543 h 6858000"/>
              <a:gd name="connsiteX4" fmla="*/ 275983 w 1162754"/>
              <a:gd name="connsiteY4" fmla="*/ 4836721 h 6858000"/>
              <a:gd name="connsiteX5" fmla="*/ 1095187 w 1162754"/>
              <a:gd name="connsiteY5" fmla="*/ 4343011 h 6858000"/>
              <a:gd name="connsiteX6" fmla="*/ 0 w 1162754"/>
              <a:gd name="connsiteY6" fmla="*/ 0 h 6858000"/>
              <a:gd name="connsiteX7" fmla="*/ 1162754 w 1162754"/>
              <a:gd name="connsiteY7" fmla="*/ 0 h 6858000"/>
              <a:gd name="connsiteX8" fmla="*/ 1162754 w 1162754"/>
              <a:gd name="connsiteY8" fmla="*/ 2605346 h 6858000"/>
              <a:gd name="connsiteX9" fmla="*/ 1095187 w 1162754"/>
              <a:gd name="connsiteY9" fmla="*/ 2514989 h 6858000"/>
              <a:gd name="connsiteX10" fmla="*/ 275983 w 1162754"/>
              <a:gd name="connsiteY10" fmla="*/ 2021279 h 6858000"/>
              <a:gd name="connsiteX11" fmla="*/ 0 w 1162754"/>
              <a:gd name="connsiteY11" fmla="*/ 199345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2754" h="6858000">
                <a:moveTo>
                  <a:pt x="1162754" y="4252655"/>
                </a:moveTo>
                <a:lnTo>
                  <a:pt x="1162754" y="6858000"/>
                </a:lnTo>
                <a:lnTo>
                  <a:pt x="0" y="6858000"/>
                </a:lnTo>
                <a:lnTo>
                  <a:pt x="0" y="4864543"/>
                </a:lnTo>
                <a:lnTo>
                  <a:pt x="275983" y="4836721"/>
                </a:lnTo>
                <a:cubicBezTo>
                  <a:pt x="603371" y="4769728"/>
                  <a:pt x="890203" y="4591395"/>
                  <a:pt x="1095187" y="4343011"/>
                </a:cubicBezTo>
                <a:close/>
                <a:moveTo>
                  <a:pt x="0" y="0"/>
                </a:moveTo>
                <a:lnTo>
                  <a:pt x="1162754" y="0"/>
                </a:lnTo>
                <a:lnTo>
                  <a:pt x="1162754" y="2605346"/>
                </a:lnTo>
                <a:lnTo>
                  <a:pt x="1095187" y="2514989"/>
                </a:lnTo>
                <a:cubicBezTo>
                  <a:pt x="890203" y="2266606"/>
                  <a:pt x="603371" y="2088273"/>
                  <a:pt x="275983" y="2021279"/>
                </a:cubicBezTo>
                <a:lnTo>
                  <a:pt x="0" y="1993458"/>
                </a:lnTo>
                <a:close/>
              </a:path>
            </a:pathLst>
          </a:cu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nvGrpSpPr>
          <p:cNvPr id="20" name="组合 19"/>
          <p:cNvGrpSpPr/>
          <p:nvPr/>
        </p:nvGrpSpPr>
        <p:grpSpPr>
          <a:xfrm>
            <a:off x="5795337" y="3587185"/>
            <a:ext cx="5580000" cy="72000"/>
            <a:chOff x="5604327" y="1072832"/>
            <a:chExt cx="3149600" cy="1117600"/>
          </a:xfrm>
        </p:grpSpPr>
        <p:sp>
          <p:nvSpPr>
            <p:cNvPr id="21" name="矩形 20"/>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矩形 21"/>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矩形 22"/>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4" name="矩形 23"/>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8" name="椭圆 7"/>
          <p:cNvSpPr/>
          <p:nvPr/>
        </p:nvSpPr>
        <p:spPr>
          <a:xfrm>
            <a:off x="2174817" y="2145091"/>
            <a:ext cx="2567818" cy="2567818"/>
          </a:xfrm>
          <a:prstGeom prst="ellipse">
            <a:avLst/>
          </a:prstGeom>
          <a:noFill/>
          <a:ln w="63500">
            <a:solidFill>
              <a:srgbClr val="8589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文本框 27"/>
          <p:cNvSpPr txBox="1"/>
          <p:nvPr/>
        </p:nvSpPr>
        <p:spPr>
          <a:xfrm>
            <a:off x="6219151" y="2268589"/>
            <a:ext cx="5032147" cy="923330"/>
          </a:xfrm>
          <a:prstGeom prst="rect">
            <a:avLst/>
          </a:prstGeom>
          <a:noFill/>
          <a:effectLst/>
        </p:spPr>
        <p:txBody>
          <a:bodyPr wrap="none" rtlCol="0">
            <a:spAutoFit/>
          </a:bodyPr>
          <a:lstStyle/>
          <a:p>
            <a:r>
              <a:rPr lang="zh-CN" altLang="en-US" sz="5400" dirty="0">
                <a:solidFill>
                  <a:srgbClr val="858976"/>
                </a:solidFill>
                <a:latin typeface="微软雅黑" panose="020B0503020204020204" pitchFamily="34" charset="-122"/>
                <a:ea typeface="微软雅黑" panose="020B0503020204020204" pitchFamily="34" charset="-122"/>
              </a:rPr>
              <a:t>多模态智慧网络</a:t>
            </a:r>
            <a:endParaRPr lang="en-US" altLang="zh-CN" sz="5400" dirty="0">
              <a:solidFill>
                <a:srgbClr val="858976"/>
              </a:solidFill>
              <a:latin typeface="微软雅黑" panose="020B0503020204020204" pitchFamily="34" charset="-122"/>
              <a:ea typeface="微软雅黑" panose="020B0503020204020204" pitchFamily="34" charset="-122"/>
            </a:endParaRPr>
          </a:p>
        </p:txBody>
      </p:sp>
      <p:sp>
        <p:nvSpPr>
          <p:cNvPr id="31" name="Freeform 26">
            <a:extLst>
              <a:ext uri="{FF2B5EF4-FFF2-40B4-BE49-F238E27FC236}">
                <a16:creationId xmlns:a16="http://schemas.microsoft.com/office/drawing/2014/main" id="{B89D98FF-97F9-7149-8BEC-4A60B4BF412B}"/>
              </a:ext>
            </a:extLst>
          </p:cNvPr>
          <p:cNvSpPr>
            <a:spLocks noEditPoints="1"/>
          </p:cNvSpPr>
          <p:nvPr/>
        </p:nvSpPr>
        <p:spPr bwMode="auto">
          <a:xfrm>
            <a:off x="2638829" y="2593394"/>
            <a:ext cx="1632150" cy="1515569"/>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rgbClr val="756271"/>
          </a:solidFill>
          <a:ln>
            <a:noFill/>
          </a:ln>
        </p:spPr>
        <p:txBody>
          <a:bodyPr vert="horz" wrap="square" lIns="91392" tIns="45696" rIns="91392" bIns="45696" numCol="1" anchor="t" anchorCtr="0" compatLnSpc="1"/>
          <a:lstStyle/>
          <a:p>
            <a:endParaRPr lang="zh-CN" altLang="en-US" sz="1799"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92633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383788" y="1077416"/>
            <a:ext cx="2788945" cy="801314"/>
            <a:chOff x="1315773" y="4029370"/>
            <a:chExt cx="2788945" cy="801314"/>
          </a:xfrm>
        </p:grpSpPr>
        <p:sp>
          <p:nvSpPr>
            <p:cNvPr id="20" name="右箭头 13"/>
            <p:cNvSpPr/>
            <p:nvPr/>
          </p:nvSpPr>
          <p:spPr bwMode="auto">
            <a:xfrm>
              <a:off x="3528654" y="4230739"/>
              <a:ext cx="576064" cy="461820"/>
            </a:xfrm>
            <a:prstGeom prst="rightArrow">
              <a:avLst/>
            </a:prstGeom>
            <a:solidFill>
              <a:srgbClr val="EF5B4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p:txBody>
        </p:sp>
        <p:sp>
          <p:nvSpPr>
            <p:cNvPr id="21" name="矩形 20"/>
            <p:cNvSpPr/>
            <p:nvPr/>
          </p:nvSpPr>
          <p:spPr bwMode="auto">
            <a:xfrm>
              <a:off x="1315773" y="4029370"/>
              <a:ext cx="2481545" cy="801314"/>
            </a:xfrm>
            <a:prstGeom prst="rect">
              <a:avLst/>
            </a:prstGeom>
            <a:solidFill>
              <a:srgbClr val="EF5B43"/>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0" name="TextBox 22"/>
            <p:cNvSpPr txBox="1"/>
            <p:nvPr/>
          </p:nvSpPr>
          <p:spPr>
            <a:xfrm>
              <a:off x="1420711" y="4230739"/>
              <a:ext cx="2362472" cy="400110"/>
            </a:xfrm>
            <a:prstGeom prst="rect">
              <a:avLst/>
            </a:prstGeom>
            <a:noFill/>
          </p:spPr>
          <p:txBody>
            <a:bodyPr wrap="square" rtlCol="0">
              <a:spAutoFit/>
            </a:bodyPr>
            <a:lstStyle>
              <a:defPPr>
                <a:defRPr lang="zh-CN"/>
              </a:defPPr>
              <a:lvl1pPr algn="ctr">
                <a:defRPr sz="2400">
                  <a:solidFill>
                    <a:schemeClr val="accent3"/>
                  </a:solidFill>
                  <a:latin typeface="+mj-ea"/>
                  <a:ea typeface="+mj-ea"/>
                </a:defRPr>
              </a:lvl1pPr>
            </a:lstStyle>
            <a:p>
              <a:r>
                <a:rPr lang="zh-CN" altLang="en-US" sz="2000" dirty="0">
                  <a:solidFill>
                    <a:schemeClr val="bg2"/>
                  </a:solidFill>
                  <a:latin typeface="微软雅黑" panose="020B0503020204020204" pitchFamily="34" charset="-122"/>
                  <a:ea typeface="微软雅黑" panose="020B0503020204020204" pitchFamily="34" charset="-122"/>
                </a:rPr>
                <a:t>全业务承载</a:t>
              </a:r>
            </a:p>
          </p:txBody>
        </p:sp>
      </p:grpSp>
      <p:grpSp>
        <p:nvGrpSpPr>
          <p:cNvPr id="35" name="组合 34"/>
          <p:cNvGrpSpPr/>
          <p:nvPr/>
        </p:nvGrpSpPr>
        <p:grpSpPr>
          <a:xfrm>
            <a:off x="2818268" y="1077415"/>
            <a:ext cx="8989943" cy="1720251"/>
            <a:chOff x="3750254" y="4029369"/>
            <a:chExt cx="7852672" cy="1720251"/>
          </a:xfrm>
        </p:grpSpPr>
        <p:sp>
          <p:nvSpPr>
            <p:cNvPr id="19" name="矩形 18"/>
            <p:cNvSpPr/>
            <p:nvPr/>
          </p:nvSpPr>
          <p:spPr bwMode="auto">
            <a:xfrm>
              <a:off x="3750254" y="4029369"/>
              <a:ext cx="7852672" cy="1720251"/>
            </a:xfrm>
            <a:prstGeom prst="rect">
              <a:avLst/>
            </a:prstGeom>
            <a:noFill/>
            <a:ln w="9525" cap="flat" cmpd="sng" algn="ctr">
              <a:solidFill>
                <a:srgbClr val="EF5B43"/>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1" name="TextBox 23"/>
            <p:cNvSpPr txBox="1"/>
            <p:nvPr/>
          </p:nvSpPr>
          <p:spPr>
            <a:xfrm>
              <a:off x="4186361" y="4076083"/>
              <a:ext cx="7200800" cy="1631216"/>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针对工业控制、远程医疗、智能家居等新兴产业发展需求，通过网络功能要素的全方位解构，以网元设备、协议控制、承载方式、网络接口等全要素开放和结构定义，极大增强网络对于上层业务需求的适应能力，通过各种网络元素的灵活组合最终实现对具有高可靠低时延、全息信息传送、大容量巨连接等</a:t>
              </a:r>
              <a:r>
                <a:rPr lang="zh-CN" altLang="en-US" sz="2000" dirty="0">
                  <a:solidFill>
                    <a:srgbClr val="C00000"/>
                  </a:solidFill>
                  <a:latin typeface="微软雅黑" panose="020B0503020204020204" pitchFamily="34" charset="-122"/>
                  <a:ea typeface="微软雅黑" panose="020B0503020204020204" pitchFamily="34" charset="-122"/>
                </a:rPr>
                <a:t>全业务承载</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accent5">
                      <a:lumMod val="75000"/>
                    </a:schemeClr>
                  </a:solidFill>
                  <a:latin typeface="微软雅黑" panose="020B0503020204020204" pitchFamily="34" charset="-122"/>
                  <a:ea typeface="微软雅黑" panose="020B0503020204020204" pitchFamily="34" charset="-122"/>
                </a:rPr>
                <a:t>（适应各种产业）</a:t>
              </a:r>
            </a:p>
          </p:txBody>
        </p:sp>
      </p:grpSp>
      <p:grpSp>
        <p:nvGrpSpPr>
          <p:cNvPr id="5" name="组合 4"/>
          <p:cNvGrpSpPr/>
          <p:nvPr/>
        </p:nvGrpSpPr>
        <p:grpSpPr>
          <a:xfrm>
            <a:off x="383788" y="2897731"/>
            <a:ext cx="2788945" cy="801314"/>
            <a:chOff x="1315773" y="5166655"/>
            <a:chExt cx="2788945" cy="801314"/>
          </a:xfrm>
        </p:grpSpPr>
        <p:sp>
          <p:nvSpPr>
            <p:cNvPr id="23" name="右箭头 16"/>
            <p:cNvSpPr/>
            <p:nvPr/>
          </p:nvSpPr>
          <p:spPr bwMode="auto">
            <a:xfrm>
              <a:off x="3528654" y="5368024"/>
              <a:ext cx="576064" cy="461820"/>
            </a:xfrm>
            <a:prstGeom prst="rightArrow">
              <a:avLst/>
            </a:prstGeom>
            <a:solidFill>
              <a:srgbClr val="85897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p:txBody>
        </p:sp>
        <p:sp>
          <p:nvSpPr>
            <p:cNvPr id="24" name="矩形 23"/>
            <p:cNvSpPr/>
            <p:nvPr/>
          </p:nvSpPr>
          <p:spPr bwMode="auto">
            <a:xfrm>
              <a:off x="1315773" y="5166655"/>
              <a:ext cx="2481545" cy="801314"/>
            </a:xfrm>
            <a:prstGeom prst="rect">
              <a:avLst/>
            </a:prstGeom>
            <a:solidFill>
              <a:srgbClr val="858976"/>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TextBox 24"/>
            <p:cNvSpPr txBox="1"/>
            <p:nvPr/>
          </p:nvSpPr>
          <p:spPr>
            <a:xfrm>
              <a:off x="1420711" y="5367570"/>
              <a:ext cx="2362472" cy="400110"/>
            </a:xfrm>
            <a:prstGeom prst="rect">
              <a:avLst/>
            </a:prstGeom>
            <a:noFill/>
          </p:spPr>
          <p:txBody>
            <a:bodyPr wrap="square" rtlCol="0">
              <a:spAutoFit/>
            </a:bodyPr>
            <a:lstStyle>
              <a:defPPr>
                <a:defRPr lang="zh-CN"/>
              </a:defPPr>
              <a:lvl1pPr algn="ctr">
                <a:defRPr sz="2400">
                  <a:solidFill>
                    <a:schemeClr val="accent3"/>
                  </a:solidFill>
                  <a:latin typeface="+mj-ea"/>
                  <a:ea typeface="+mj-ea"/>
                </a:defRPr>
              </a:lvl1pPr>
            </a:lstStyle>
            <a:p>
              <a:r>
                <a:rPr lang="zh-CN" altLang="en-US" sz="2000" dirty="0">
                  <a:solidFill>
                    <a:schemeClr val="bg2"/>
                  </a:solidFill>
                  <a:latin typeface="微软雅黑" panose="020B0503020204020204" pitchFamily="34" charset="-122"/>
                  <a:ea typeface="微软雅黑" panose="020B0503020204020204" pitchFamily="34" charset="-122"/>
                </a:rPr>
                <a:t>智慧化管理控制</a:t>
              </a:r>
            </a:p>
          </p:txBody>
        </p:sp>
      </p:grpSp>
      <p:grpSp>
        <p:nvGrpSpPr>
          <p:cNvPr id="36" name="组合 35"/>
          <p:cNvGrpSpPr/>
          <p:nvPr/>
        </p:nvGrpSpPr>
        <p:grpSpPr>
          <a:xfrm>
            <a:off x="2818268" y="2897731"/>
            <a:ext cx="8989943" cy="2122860"/>
            <a:chOff x="3750254" y="5166655"/>
            <a:chExt cx="7852672" cy="2122860"/>
          </a:xfrm>
        </p:grpSpPr>
        <p:sp>
          <p:nvSpPr>
            <p:cNvPr id="22" name="矩形 21"/>
            <p:cNvSpPr/>
            <p:nvPr/>
          </p:nvSpPr>
          <p:spPr bwMode="auto">
            <a:xfrm>
              <a:off x="3750254" y="5166655"/>
              <a:ext cx="7852672" cy="2122860"/>
            </a:xfrm>
            <a:prstGeom prst="rect">
              <a:avLst/>
            </a:prstGeom>
            <a:noFill/>
            <a:ln w="9525" cap="flat" cmpd="sng" algn="ctr">
              <a:solidFill>
                <a:srgbClr val="858976"/>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TextBox 25"/>
            <p:cNvSpPr txBox="1"/>
            <p:nvPr/>
          </p:nvSpPr>
          <p:spPr>
            <a:xfrm>
              <a:off x="4186361" y="5208977"/>
              <a:ext cx="7200800" cy="1938992"/>
            </a:xfrm>
            <a:prstGeom prst="rect">
              <a:avLst/>
            </a:prstGeom>
            <a:noFill/>
          </p:spPr>
          <p:txBody>
            <a:bodyPr wrap="square" rtlCol="0">
              <a:spAutoFit/>
            </a:bodyPr>
            <a:lstStyle/>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网络功能的不断丰富化、多样化为网络管理和网络运维带来巨大挑战。通过引入网络智慧化管理控制机制，一方面可以减少网络对人工管理的依赖，灵活高效地实现全维可定义网络的</a:t>
              </a:r>
              <a:r>
                <a:rPr lang="zh-CN" altLang="en-US" sz="2000" dirty="0">
                  <a:solidFill>
                    <a:srgbClr val="C00000"/>
                  </a:solidFill>
                  <a:latin typeface="微软雅黑" panose="020B0503020204020204" pitchFamily="34" charset="-122"/>
                  <a:ea typeface="微软雅黑" panose="020B0503020204020204" pitchFamily="34" charset="-122"/>
                </a:rPr>
                <a:t>自动化功能定义及资源规划</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，提高网络运维效率；另一方面，网络智慧化也可以基于人工智能等技术发现网络的</a:t>
              </a:r>
              <a:r>
                <a:rPr lang="zh-CN" altLang="en-US" sz="2000" dirty="0">
                  <a:solidFill>
                    <a:srgbClr val="C00000"/>
                  </a:solidFill>
                  <a:latin typeface="微软雅黑" panose="020B0503020204020204" pitchFamily="34" charset="-122"/>
                  <a:ea typeface="微软雅黑" panose="020B0503020204020204" pitchFamily="34" charset="-122"/>
                </a:rPr>
                <a:t>最优化资源配置和运维策略</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，突破传统算法局限性，提高网络资源利用率和服务效率。</a:t>
              </a:r>
            </a:p>
          </p:txBody>
        </p:sp>
      </p:grpSp>
      <p:sp>
        <p:nvSpPr>
          <p:cNvPr id="34" name="TextBox 42"/>
          <p:cNvSpPr txBox="1"/>
          <p:nvPr/>
        </p:nvSpPr>
        <p:spPr>
          <a:xfrm>
            <a:off x="1568394" y="3105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2 </a:t>
            </a:r>
            <a:r>
              <a:rPr lang="zh-CN" altLang="en-US" b="0" dirty="0">
                <a:solidFill>
                  <a:srgbClr val="756271"/>
                </a:solidFill>
              </a:rPr>
              <a:t>愿景与目标</a:t>
            </a:r>
          </a:p>
        </p:txBody>
      </p:sp>
      <p:grpSp>
        <p:nvGrpSpPr>
          <p:cNvPr id="41" name="组合 40">
            <a:extLst>
              <a:ext uri="{FF2B5EF4-FFF2-40B4-BE49-F238E27FC236}">
                <a16:creationId xmlns:a16="http://schemas.microsoft.com/office/drawing/2014/main" id="{39926E7C-C7AD-D140-A748-5B3A28333F7B}"/>
              </a:ext>
            </a:extLst>
          </p:cNvPr>
          <p:cNvGrpSpPr/>
          <p:nvPr/>
        </p:nvGrpSpPr>
        <p:grpSpPr>
          <a:xfrm>
            <a:off x="2818268" y="5178558"/>
            <a:ext cx="8989943" cy="1521180"/>
            <a:chOff x="3750254" y="5166655"/>
            <a:chExt cx="7852672" cy="1521180"/>
          </a:xfrm>
        </p:grpSpPr>
        <p:sp>
          <p:nvSpPr>
            <p:cNvPr id="42" name="矩形 41">
              <a:extLst>
                <a:ext uri="{FF2B5EF4-FFF2-40B4-BE49-F238E27FC236}">
                  <a16:creationId xmlns:a16="http://schemas.microsoft.com/office/drawing/2014/main" id="{E5BE825D-46B1-3F4A-A29A-763609A8898B}"/>
                </a:ext>
              </a:extLst>
            </p:cNvPr>
            <p:cNvSpPr/>
            <p:nvPr/>
          </p:nvSpPr>
          <p:spPr bwMode="auto">
            <a:xfrm>
              <a:off x="3750254" y="5166655"/>
              <a:ext cx="7852672" cy="1521180"/>
            </a:xfrm>
            <a:prstGeom prst="rect">
              <a:avLst/>
            </a:prstGeom>
            <a:noFill/>
            <a:ln w="9525" cap="flat" cmpd="sng" algn="ctr">
              <a:solidFill>
                <a:srgbClr val="858976"/>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3" name="TextBox 25">
              <a:extLst>
                <a:ext uri="{FF2B5EF4-FFF2-40B4-BE49-F238E27FC236}">
                  <a16:creationId xmlns:a16="http://schemas.microsoft.com/office/drawing/2014/main" id="{60DCE20F-4103-FF48-A846-CC3279ADE3AD}"/>
                </a:ext>
              </a:extLst>
            </p:cNvPr>
            <p:cNvSpPr txBox="1"/>
            <p:nvPr/>
          </p:nvSpPr>
          <p:spPr>
            <a:xfrm>
              <a:off x="4186361" y="5208977"/>
              <a:ext cx="7200800" cy="1323439"/>
            </a:xfrm>
            <a:prstGeom prst="rect">
              <a:avLst/>
            </a:prstGeom>
            <a:noFill/>
          </p:spPr>
          <p:txBody>
            <a:bodyPr wrap="square" rtlCol="0">
              <a:spAutoFit/>
            </a:bodyPr>
            <a:lstStyle/>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网络的内生安全性能够以</a:t>
              </a:r>
              <a:r>
                <a:rPr lang="zh-CN" altLang="en-US" sz="2000" dirty="0">
                  <a:solidFill>
                    <a:srgbClr val="C00000"/>
                  </a:solidFill>
                  <a:latin typeface="微软雅黑" panose="020B0503020204020204" pitchFamily="34" charset="-122"/>
                  <a:ea typeface="微软雅黑" panose="020B0503020204020204" pitchFamily="34" charset="-122"/>
                </a:rPr>
                <a:t>内生防御的网络构造机制</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应对网络中软硬件设计过程中不可避免的安全漏洞及后门等安全威胁，</a:t>
              </a:r>
              <a:r>
                <a:rPr lang="zh-CN" altLang="en-US" sz="2000" dirty="0">
                  <a:solidFill>
                    <a:srgbClr val="C00000"/>
                  </a:solidFill>
                  <a:latin typeface="微软雅黑" panose="020B0503020204020204" pitchFamily="34" charset="-122"/>
                  <a:ea typeface="微软雅黑" panose="020B0503020204020204" pitchFamily="34" charset="-122"/>
                </a:rPr>
                <a:t>从网络构造层面将传统网络的附加式安全模块替代为网络内生性安全能力</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，实现“高可信、高可用、高可靠”三位一体的网络安全服务。</a:t>
              </a:r>
            </a:p>
          </p:txBody>
        </p:sp>
      </p:grpSp>
      <p:grpSp>
        <p:nvGrpSpPr>
          <p:cNvPr id="37" name="组合 36">
            <a:extLst>
              <a:ext uri="{FF2B5EF4-FFF2-40B4-BE49-F238E27FC236}">
                <a16:creationId xmlns:a16="http://schemas.microsoft.com/office/drawing/2014/main" id="{AA474811-D984-3344-B59F-52BB902A062E}"/>
              </a:ext>
            </a:extLst>
          </p:cNvPr>
          <p:cNvGrpSpPr/>
          <p:nvPr/>
        </p:nvGrpSpPr>
        <p:grpSpPr>
          <a:xfrm>
            <a:off x="383788" y="5178558"/>
            <a:ext cx="2788945" cy="801314"/>
            <a:chOff x="1315773" y="5166655"/>
            <a:chExt cx="2788945" cy="801314"/>
          </a:xfrm>
        </p:grpSpPr>
        <p:sp>
          <p:nvSpPr>
            <p:cNvPr id="38" name="右箭头 16">
              <a:extLst>
                <a:ext uri="{FF2B5EF4-FFF2-40B4-BE49-F238E27FC236}">
                  <a16:creationId xmlns:a16="http://schemas.microsoft.com/office/drawing/2014/main" id="{41A401A9-0D9B-3E46-ADE2-184B9AC003FD}"/>
                </a:ext>
              </a:extLst>
            </p:cNvPr>
            <p:cNvSpPr/>
            <p:nvPr/>
          </p:nvSpPr>
          <p:spPr bwMode="auto">
            <a:xfrm>
              <a:off x="3528654" y="5368024"/>
              <a:ext cx="576064" cy="461820"/>
            </a:xfrm>
            <a:prstGeom prst="rightArrow">
              <a:avLst/>
            </a:prstGeom>
            <a:solidFill>
              <a:srgbClr val="5B9CD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p:txBody>
        </p:sp>
        <p:sp>
          <p:nvSpPr>
            <p:cNvPr id="39" name="矩形 38">
              <a:extLst>
                <a:ext uri="{FF2B5EF4-FFF2-40B4-BE49-F238E27FC236}">
                  <a16:creationId xmlns:a16="http://schemas.microsoft.com/office/drawing/2014/main" id="{FA09FF36-BA41-9C41-B435-709A6BBF0E81}"/>
                </a:ext>
              </a:extLst>
            </p:cNvPr>
            <p:cNvSpPr/>
            <p:nvPr/>
          </p:nvSpPr>
          <p:spPr bwMode="auto">
            <a:xfrm>
              <a:off x="1315773" y="5166655"/>
              <a:ext cx="2481545" cy="801314"/>
            </a:xfrm>
            <a:prstGeom prst="rect">
              <a:avLst/>
            </a:prstGeom>
            <a:solidFill>
              <a:srgbClr val="5B9CD5"/>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0" name="TextBox 24">
              <a:extLst>
                <a:ext uri="{FF2B5EF4-FFF2-40B4-BE49-F238E27FC236}">
                  <a16:creationId xmlns:a16="http://schemas.microsoft.com/office/drawing/2014/main" id="{2D14E662-39D0-9C4D-9ABF-199AB4A4F60F}"/>
                </a:ext>
              </a:extLst>
            </p:cNvPr>
            <p:cNvSpPr txBox="1"/>
            <p:nvPr/>
          </p:nvSpPr>
          <p:spPr>
            <a:xfrm>
              <a:off x="1420711" y="5367570"/>
              <a:ext cx="2362472" cy="400110"/>
            </a:xfrm>
            <a:prstGeom prst="rect">
              <a:avLst/>
            </a:prstGeom>
            <a:noFill/>
          </p:spPr>
          <p:txBody>
            <a:bodyPr wrap="square" rtlCol="0">
              <a:spAutoFit/>
            </a:bodyPr>
            <a:lstStyle>
              <a:defPPr>
                <a:defRPr lang="zh-CN"/>
              </a:defPPr>
              <a:lvl1pPr algn="ctr">
                <a:defRPr sz="2400">
                  <a:solidFill>
                    <a:schemeClr val="accent3"/>
                  </a:solidFill>
                  <a:latin typeface="+mj-ea"/>
                  <a:ea typeface="+mj-ea"/>
                </a:defRPr>
              </a:lvl1pPr>
            </a:lstStyle>
            <a:p>
              <a:r>
                <a:rPr lang="zh-CN" altLang="en-US" sz="2000" dirty="0">
                  <a:solidFill>
                    <a:schemeClr val="bg2"/>
                  </a:solidFill>
                  <a:latin typeface="微软雅黑" panose="020B0503020204020204" pitchFamily="34" charset="-122"/>
                  <a:ea typeface="微软雅黑" panose="020B0503020204020204" pitchFamily="34" charset="-122"/>
                </a:rPr>
                <a:t>内生安全</a:t>
              </a:r>
            </a:p>
          </p:txBody>
        </p:sp>
      </p:grpSp>
    </p:spTree>
    <p:extLst>
      <p:ext uri="{BB962C8B-B14F-4D97-AF65-F5344CB8AC3E}">
        <p14:creationId xmlns:p14="http://schemas.microsoft.com/office/powerpoint/2010/main" val="39845460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97197" y="2374494"/>
            <a:ext cx="6489833" cy="2180035"/>
          </a:xfrm>
          <a:prstGeom prst="rect">
            <a:avLst/>
          </a:prstGeom>
          <a:noFill/>
          <a:ln w="63500">
            <a:solidFill>
              <a:srgbClr val="F2B9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9922463" y="2374494"/>
            <a:ext cx="221227" cy="2182761"/>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4" name="Group 4"/>
          <p:cNvGrpSpPr>
            <a:grpSpLocks noChangeAspect="1"/>
          </p:cNvGrpSpPr>
          <p:nvPr/>
        </p:nvGrpSpPr>
        <p:grpSpPr bwMode="auto">
          <a:xfrm rot="19764056">
            <a:off x="2096300" y="1371843"/>
            <a:ext cx="2026436" cy="1887315"/>
            <a:chOff x="1164" y="687"/>
            <a:chExt cx="3219" cy="2998"/>
          </a:xfrm>
          <a:solidFill>
            <a:srgbClr val="F2B973"/>
          </a:solidFill>
          <a:effectLst/>
        </p:grpSpPr>
        <p:sp>
          <p:nvSpPr>
            <p:cNvPr id="5"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sp>
          <p:nvSpPr>
            <p:cNvPr id="6"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grpSp>
      <p:sp>
        <p:nvSpPr>
          <p:cNvPr id="7" name="文本框 6"/>
          <p:cNvSpPr txBox="1"/>
          <p:nvPr/>
        </p:nvSpPr>
        <p:spPr>
          <a:xfrm>
            <a:off x="4657009" y="2910513"/>
            <a:ext cx="3570208" cy="1107996"/>
          </a:xfrm>
          <a:prstGeom prst="rect">
            <a:avLst/>
          </a:prstGeom>
          <a:noFill/>
        </p:spPr>
        <p:txBody>
          <a:bodyPr wrap="none" rtlCol="0">
            <a:spAutoFit/>
          </a:bodyPr>
          <a:lstStyle/>
          <a:p>
            <a:r>
              <a:rPr lang="zh-CN" altLang="en-US" sz="6600" b="1" dirty="0">
                <a:solidFill>
                  <a:srgbClr val="F2B973"/>
                </a:solidFill>
                <a:latin typeface="微软雅黑" panose="020B0503020204020204" pitchFamily="34" charset="-122"/>
                <a:ea typeface="微软雅黑" panose="020B0503020204020204" pitchFamily="34" charset="-122"/>
              </a:rPr>
              <a:t>体系结构</a:t>
            </a:r>
          </a:p>
        </p:txBody>
      </p:sp>
      <p:grpSp>
        <p:nvGrpSpPr>
          <p:cNvPr id="8" name="组合 7"/>
          <p:cNvGrpSpPr/>
          <p:nvPr/>
        </p:nvGrpSpPr>
        <p:grpSpPr>
          <a:xfrm rot="5400000">
            <a:off x="-1825395" y="2343771"/>
            <a:ext cx="2270025" cy="902459"/>
            <a:chOff x="5604327" y="1072832"/>
            <a:chExt cx="3149600" cy="1117600"/>
          </a:xfrm>
        </p:grpSpPr>
        <p:sp>
          <p:nvSpPr>
            <p:cNvPr id="9" name="矩形 8"/>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996932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矩形 7"/>
          <p:cNvSpPr/>
          <p:nvPr/>
        </p:nvSpPr>
        <p:spPr bwMode="auto">
          <a:xfrm>
            <a:off x="482782" y="1020088"/>
            <a:ext cx="11123064" cy="5512639"/>
          </a:xfrm>
          <a:prstGeom prst="rect">
            <a:avLst/>
          </a:prstGeom>
          <a:solidFill>
            <a:schemeClr val="bg2">
              <a:lumMod val="95000"/>
            </a:schemeClr>
          </a:solidFill>
          <a:ln>
            <a:solidFill>
              <a:schemeClr val="bg2">
                <a:lumMod val="85000"/>
              </a:schemeClr>
            </a:solid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3" name="TextBox 42"/>
          <p:cNvSpPr txBox="1"/>
          <p:nvPr/>
        </p:nvSpPr>
        <p:spPr>
          <a:xfrm>
            <a:off x="1245265" y="325272"/>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3.1</a:t>
            </a:r>
            <a:r>
              <a:rPr lang="zh-CN" altLang="en-US" b="0" dirty="0">
                <a:solidFill>
                  <a:srgbClr val="756271"/>
                </a:solidFill>
              </a:rPr>
              <a:t> </a:t>
            </a:r>
            <a:r>
              <a:rPr lang="en-US" altLang="zh-CN" b="0" dirty="0" err="1">
                <a:solidFill>
                  <a:srgbClr val="756271"/>
                </a:solidFill>
              </a:rPr>
              <a:t>PINet</a:t>
            </a:r>
            <a:endParaRPr lang="zh-CN" altLang="en-US" b="0" dirty="0">
              <a:solidFill>
                <a:srgbClr val="756271"/>
              </a:solidFill>
            </a:endParaRPr>
          </a:p>
        </p:txBody>
      </p:sp>
      <p:sp>
        <p:nvSpPr>
          <p:cNvPr id="24" name="TextBox 10">
            <a:extLst>
              <a:ext uri="{FF2B5EF4-FFF2-40B4-BE49-F238E27FC236}">
                <a16:creationId xmlns:a16="http://schemas.microsoft.com/office/drawing/2014/main" id="{9E8CBAA5-127C-7340-9296-892B3E2A2C8C}"/>
              </a:ext>
            </a:extLst>
          </p:cNvPr>
          <p:cNvSpPr txBox="1"/>
          <p:nvPr/>
        </p:nvSpPr>
        <p:spPr>
          <a:xfrm>
            <a:off x="586154" y="1659285"/>
            <a:ext cx="10639081" cy="3539430"/>
          </a:xfrm>
          <a:prstGeom prst="rect">
            <a:avLst/>
          </a:prstGeom>
          <a:noFill/>
        </p:spPr>
        <p:txBody>
          <a:bodyPr wrap="square" rtlCol="0">
            <a:spAutoFit/>
          </a:bodyPr>
          <a:lstStyle/>
          <a:p>
            <a:pPr algn="just"/>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以网络结构全维可定义为基础，提出了一种网络各层功能多模态呈现的网络架构：</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2800" dirty="0">
                <a:solidFill>
                  <a:srgbClr val="C00000"/>
                </a:solidFill>
                <a:latin typeface="微软雅黑" panose="020B0503020204020204" pitchFamily="34" charset="-122"/>
                <a:ea typeface="微软雅黑" panose="020B0503020204020204" pitchFamily="34" charset="-122"/>
              </a:rPr>
              <a:t>全维可定义的多模态智慧网络</a:t>
            </a:r>
            <a:endParaRPr lang="en-US" altLang="zh-CN" sz="2800" dirty="0">
              <a:solidFill>
                <a:srgbClr val="C00000"/>
              </a:solidFill>
              <a:latin typeface="微软雅黑" panose="020B0503020204020204" pitchFamily="34" charset="-122"/>
              <a:ea typeface="微软雅黑" panose="020B0503020204020204" pitchFamily="34" charset="-122"/>
            </a:endParaRPr>
          </a:p>
          <a:p>
            <a:r>
              <a:rPr lang="zh-CN" altLang="en-US" sz="2800" dirty="0">
                <a:solidFill>
                  <a:srgbClr val="C00000"/>
                </a:solidFill>
                <a:latin typeface="微软雅黑" panose="020B0503020204020204" pitchFamily="34" charset="-122"/>
                <a:ea typeface="微软雅黑" panose="020B0503020204020204" pitchFamily="34" charset="-122"/>
              </a:rPr>
              <a:t>（</a:t>
            </a:r>
            <a:r>
              <a:rPr lang="en" altLang="zh-CN" sz="2800" dirty="0" err="1">
                <a:solidFill>
                  <a:srgbClr val="C00000"/>
                </a:solidFill>
                <a:latin typeface="微软雅黑" panose="020B0503020204020204" pitchFamily="34" charset="-122"/>
                <a:ea typeface="微软雅黑" panose="020B0503020204020204" pitchFamily="34" charset="-122"/>
              </a:rPr>
              <a:t>PINet,full</a:t>
            </a:r>
            <a:r>
              <a:rPr lang="en-US" altLang="zh-CN" sz="2800" dirty="0">
                <a:solidFill>
                  <a:srgbClr val="C00000"/>
                </a:solidFill>
                <a:latin typeface="微软雅黑" panose="020B0503020204020204" pitchFamily="34" charset="-122"/>
                <a:ea typeface="微软雅黑" panose="020B0503020204020204" pitchFamily="34" charset="-122"/>
              </a:rPr>
              <a:t>-</a:t>
            </a:r>
            <a:r>
              <a:rPr lang="en" altLang="zh-CN" sz="2800" dirty="0" err="1">
                <a:solidFill>
                  <a:srgbClr val="C00000"/>
                </a:solidFill>
                <a:latin typeface="微软雅黑" panose="020B0503020204020204" pitchFamily="34" charset="-122"/>
                <a:ea typeface="微软雅黑" panose="020B0503020204020204" pitchFamily="34" charset="-122"/>
              </a:rPr>
              <a:t>dimensionaldefinedpolymorphicsmartnetwork</a:t>
            </a:r>
            <a:r>
              <a:rPr lang="zh-CN" altLang="en" sz="2800" dirty="0">
                <a:solidFill>
                  <a:srgbClr val="C00000"/>
                </a:solidFill>
                <a:latin typeface="微软雅黑" panose="020B0503020204020204" pitchFamily="34" charset="-122"/>
                <a:ea typeface="微软雅黑" panose="020B0503020204020204" pitchFamily="34" charset="-122"/>
              </a:rPr>
              <a:t>）</a:t>
            </a:r>
            <a:endParaRPr lang="en-US" altLang="zh-CN" sz="2800" dirty="0">
              <a:solidFill>
                <a:srgbClr val="C00000"/>
              </a:solidFill>
              <a:latin typeface="微软雅黑" panose="020B0503020204020204" pitchFamily="34" charset="-122"/>
              <a:ea typeface="微软雅黑" panose="020B0503020204020204" pitchFamily="34" charset="-122"/>
            </a:endParaRPr>
          </a:p>
          <a:p>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支持寻址路由、交换模式、互连方式、网元形态、传输协议等的全维度定义和多模态呈现，支持互联网的演进式发展，从根本上满足网络智慧化、多元化、个性化、高顽健、高效能的业务需求。</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39096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3" name="TextBox 42"/>
          <p:cNvSpPr txBox="1"/>
          <p:nvPr/>
        </p:nvSpPr>
        <p:spPr>
          <a:xfrm>
            <a:off x="1245265" y="325272"/>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3.2</a:t>
            </a:r>
            <a:r>
              <a:rPr lang="zh-CN" altLang="en-US" b="0" dirty="0">
                <a:solidFill>
                  <a:srgbClr val="756271"/>
                </a:solidFill>
              </a:rPr>
              <a:t> 层次参考模型</a:t>
            </a:r>
          </a:p>
        </p:txBody>
      </p:sp>
      <p:sp>
        <p:nvSpPr>
          <p:cNvPr id="9" name="矩形 8">
            <a:extLst>
              <a:ext uri="{FF2B5EF4-FFF2-40B4-BE49-F238E27FC236}">
                <a16:creationId xmlns:a16="http://schemas.microsoft.com/office/drawing/2014/main" id="{4EB514D1-F308-7749-9D7B-31CAF21686F4}"/>
              </a:ext>
            </a:extLst>
          </p:cNvPr>
          <p:cNvSpPr/>
          <p:nvPr/>
        </p:nvSpPr>
        <p:spPr bwMode="auto">
          <a:xfrm>
            <a:off x="96904" y="984694"/>
            <a:ext cx="5523576" cy="5548034"/>
          </a:xfrm>
          <a:prstGeom prst="rect">
            <a:avLst/>
          </a:prstGeom>
          <a:solidFill>
            <a:schemeClr val="bg2">
              <a:lumMod val="95000"/>
            </a:schemeClr>
          </a:solidFill>
          <a:ln w="14288" cap="flat">
            <a:solidFill>
              <a:srgbClr val="B3B3B3"/>
            </a:solidFill>
            <a:prstDash val="solid"/>
            <a:miter lim="800000"/>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A096703F-019A-4049-8E06-6BC9C0C07A4C}"/>
              </a:ext>
            </a:extLst>
          </p:cNvPr>
          <p:cNvSpPr/>
          <p:nvPr/>
        </p:nvSpPr>
        <p:spPr>
          <a:xfrm>
            <a:off x="328867" y="1504631"/>
            <a:ext cx="5059650" cy="4401205"/>
          </a:xfrm>
          <a:prstGeom prst="rect">
            <a:avLst/>
          </a:prstGeom>
          <a:noFill/>
        </p:spPr>
        <p:txBody>
          <a:bodyPr wrap="square" rtlCol="0">
            <a:spAutoFit/>
          </a:bodyPr>
          <a:lstStyle/>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它将传统网络的</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7</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层参考模型整合为</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全维可定义功能平面</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的</a:t>
            </a:r>
            <a:r>
              <a:rPr lang="zh-CN" altLang="en-US" sz="2000" b="1" dirty="0">
                <a:solidFill>
                  <a:srgbClr val="C00000"/>
                </a:solidFill>
                <a:latin typeface="微软雅黑" panose="020B0503020204020204" pitchFamily="34" charset="-122"/>
                <a:ea typeface="微软雅黑" panose="020B0503020204020204" pitchFamily="34" charset="-122"/>
              </a:rPr>
              <a:t>数据层、控制层和服务层</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支持从底层到上层的数据转发、异构互连、寻址路由、资源调度和功能编排等</a:t>
            </a:r>
            <a:r>
              <a:rPr lang="zh-CN" altLang="en-US" sz="2000" dirty="0">
                <a:solidFill>
                  <a:srgbClr val="C00000"/>
                </a:solidFill>
                <a:latin typeface="微软雅黑" panose="020B0503020204020204" pitchFamily="34" charset="-122"/>
                <a:ea typeface="微软雅黑" panose="020B0503020204020204" pitchFamily="34" charset="-122"/>
              </a:rPr>
              <a:t>功能全维度可定义和功能多模态呈现</a:t>
            </a:r>
            <a:endParaRPr lang="en-US" altLang="zh-CN" sz="2000" dirty="0">
              <a:solidFill>
                <a:srgbClr val="C00000"/>
              </a:solidFill>
              <a:latin typeface="微软雅黑" panose="020B0503020204020204" pitchFamily="34" charset="-122"/>
              <a:ea typeface="微软雅黑" panose="020B0503020204020204" pitchFamily="34" charset="-122"/>
            </a:endParaRPr>
          </a:p>
          <a:p>
            <a:pPr marL="342900" indent="-342900" algn="just">
              <a:buFontTx/>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支持</a:t>
            </a:r>
            <a:r>
              <a:rPr lang="en" altLang="zh-CN" sz="2000" dirty="0">
                <a:solidFill>
                  <a:schemeClr val="tx1">
                    <a:lumMod val="75000"/>
                    <a:lumOff val="25000"/>
                  </a:schemeClr>
                </a:solidFill>
                <a:latin typeface="微软雅黑" panose="020B0503020204020204" pitchFamily="34" charset="-122"/>
                <a:ea typeface="微软雅黑" panose="020B0503020204020204" pitchFamily="34" charset="-122"/>
              </a:rPr>
              <a:t>IP</a:t>
            </a:r>
            <a:r>
              <a:rPr lang="zh-CN" altLang="e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身份、内容、地理空间等多模态标识的</a:t>
            </a:r>
            <a:r>
              <a:rPr lang="zh-CN" altLang="en-US" sz="2000" dirty="0">
                <a:solidFill>
                  <a:srgbClr val="C00000"/>
                </a:solidFill>
                <a:latin typeface="微软雅黑" panose="020B0503020204020204" pitchFamily="34" charset="-122"/>
                <a:ea typeface="微软雅黑" panose="020B0503020204020204" pitchFamily="34" charset="-122"/>
              </a:rPr>
              <a:t>协同寻址路由</a:t>
            </a:r>
            <a:endParaRPr lang="en-US" altLang="zh-CN" sz="2000" dirty="0">
              <a:solidFill>
                <a:srgbClr val="C00000"/>
              </a:solidFill>
              <a:latin typeface="微软雅黑" panose="020B0503020204020204" pitchFamily="34" charset="-122"/>
              <a:ea typeface="微软雅黑" panose="020B0503020204020204" pitchFamily="34" charset="-122"/>
            </a:endParaRPr>
          </a:p>
          <a:p>
            <a:pPr marL="342900" indent="-342900" algn="just">
              <a:buFontTx/>
              <a:buChar char="-"/>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同时，该模型还新引入了</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个平面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gn="just">
              <a:buFontTx/>
              <a:buChar char="-"/>
            </a:pPr>
            <a:r>
              <a:rPr lang="zh-CN" altLang="en-US" sz="2000" dirty="0">
                <a:solidFill>
                  <a:srgbClr val="C00000"/>
                </a:solidFill>
                <a:latin typeface="微软雅黑" panose="020B0503020204020204" pitchFamily="34" charset="-122"/>
                <a:ea typeface="微软雅黑" panose="020B0503020204020204" pitchFamily="34" charset="-122"/>
              </a:rPr>
              <a:t>智慧平面</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实施“感知−决策适配”一体的网络智慧决策与拟合。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gn="just">
              <a:buFontTx/>
              <a:buChar char="-"/>
            </a:pPr>
            <a:r>
              <a:rPr lang="zh-CN" altLang="en-US" sz="2000" dirty="0">
                <a:solidFill>
                  <a:srgbClr val="C00000"/>
                </a:solidFill>
                <a:latin typeface="微软雅黑" panose="020B0503020204020204" pitchFamily="34" charset="-122"/>
                <a:ea typeface="微软雅黑" panose="020B0503020204020204" pitchFamily="34" charset="-122"/>
              </a:rPr>
              <a:t>内生安全平面</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以基于动态异构冗余的网络构造技术为手段，实现网元顽健构造、网络顽健控制和服务顽健提供。</a:t>
            </a:r>
          </a:p>
        </p:txBody>
      </p:sp>
      <p:sp>
        <p:nvSpPr>
          <p:cNvPr id="15" name="矩形 14">
            <a:extLst>
              <a:ext uri="{FF2B5EF4-FFF2-40B4-BE49-F238E27FC236}">
                <a16:creationId xmlns:a16="http://schemas.microsoft.com/office/drawing/2014/main" id="{FA432176-19BA-4B41-BB6F-8628D6D43025}"/>
              </a:ext>
            </a:extLst>
          </p:cNvPr>
          <p:cNvSpPr/>
          <p:nvPr/>
        </p:nvSpPr>
        <p:spPr bwMode="auto">
          <a:xfrm>
            <a:off x="708563" y="912695"/>
            <a:ext cx="4036421" cy="178281"/>
          </a:xfrm>
          <a:prstGeom prst="rect">
            <a:avLst/>
          </a:prstGeom>
          <a:solidFill>
            <a:srgbClr val="5ABB93"/>
          </a:solidFill>
          <a:ln w="9525" cap="flat" cmpd="sng" algn="ctr">
            <a:noFill/>
            <a:prstDash val="solid"/>
            <a:round/>
            <a:headEnd type="none" w="med" len="med"/>
            <a:tailEnd type="none" w="med" len="med"/>
          </a:ln>
          <a:effectLst/>
        </p:spPr>
        <p:txBody>
          <a:bodyPr vert="horz" wrap="square" lIns="91428" tIns="45714" rIns="91428" bIns="45714" numCol="1" rtlCol="0"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CC79888F-607E-CA4C-87B1-9D6314267E36}"/>
              </a:ext>
            </a:extLst>
          </p:cNvPr>
          <p:cNvPicPr>
            <a:picLocks noChangeAspect="1"/>
          </p:cNvPicPr>
          <p:nvPr/>
        </p:nvPicPr>
        <p:blipFill>
          <a:blip r:embed="rId3"/>
          <a:stretch>
            <a:fillRect/>
          </a:stretch>
        </p:blipFill>
        <p:spPr>
          <a:xfrm>
            <a:off x="5876174" y="1090976"/>
            <a:ext cx="6417674" cy="5228517"/>
          </a:xfrm>
          <a:prstGeom prst="rect">
            <a:avLst/>
          </a:prstGeom>
        </p:spPr>
      </p:pic>
    </p:spTree>
    <p:extLst>
      <p:ext uri="{BB962C8B-B14F-4D97-AF65-F5344CB8AC3E}">
        <p14:creationId xmlns:p14="http://schemas.microsoft.com/office/powerpoint/2010/main" val="38652849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3" name="TextBox 42"/>
          <p:cNvSpPr txBox="1"/>
          <p:nvPr/>
        </p:nvSpPr>
        <p:spPr>
          <a:xfrm>
            <a:off x="1245265" y="325272"/>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3.2</a:t>
            </a:r>
            <a:r>
              <a:rPr lang="zh-CN" altLang="en-US" b="0" dirty="0">
                <a:solidFill>
                  <a:srgbClr val="756271"/>
                </a:solidFill>
              </a:rPr>
              <a:t> 层次参考模型</a:t>
            </a:r>
          </a:p>
        </p:txBody>
      </p:sp>
      <p:sp>
        <p:nvSpPr>
          <p:cNvPr id="9" name="矩形 8">
            <a:extLst>
              <a:ext uri="{FF2B5EF4-FFF2-40B4-BE49-F238E27FC236}">
                <a16:creationId xmlns:a16="http://schemas.microsoft.com/office/drawing/2014/main" id="{4EB514D1-F308-7749-9D7B-31CAF21686F4}"/>
              </a:ext>
            </a:extLst>
          </p:cNvPr>
          <p:cNvSpPr/>
          <p:nvPr/>
        </p:nvSpPr>
        <p:spPr bwMode="auto">
          <a:xfrm>
            <a:off x="96904" y="984694"/>
            <a:ext cx="5523576" cy="5548034"/>
          </a:xfrm>
          <a:prstGeom prst="rect">
            <a:avLst/>
          </a:prstGeom>
          <a:solidFill>
            <a:schemeClr val="bg2">
              <a:lumMod val="95000"/>
            </a:schemeClr>
          </a:solidFill>
          <a:ln w="14288" cap="flat">
            <a:solidFill>
              <a:srgbClr val="B3B3B3"/>
            </a:solidFill>
            <a:prstDash val="solid"/>
            <a:miter lim="800000"/>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A096703F-019A-4049-8E06-6BC9C0C07A4C}"/>
              </a:ext>
            </a:extLst>
          </p:cNvPr>
          <p:cNvSpPr/>
          <p:nvPr/>
        </p:nvSpPr>
        <p:spPr>
          <a:xfrm>
            <a:off x="328867" y="1812408"/>
            <a:ext cx="5059650" cy="3785652"/>
          </a:xfrm>
          <a:prstGeom prst="rect">
            <a:avLst/>
          </a:prstGeom>
          <a:noFill/>
        </p:spPr>
        <p:txBody>
          <a:bodyPr wrap="square" rtlCol="0">
            <a:spAutoFit/>
          </a:bodyPr>
          <a:lstStyle/>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多模态智慧网络：</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2000" b="1" dirty="0">
                <a:solidFill>
                  <a:srgbClr val="C00000"/>
                </a:solidFill>
                <a:latin typeface="微软雅黑" panose="020B0503020204020204" pitchFamily="34" charset="-122"/>
                <a:ea typeface="微软雅黑" panose="020B0503020204020204" pitchFamily="34" charset="-122"/>
              </a:rPr>
              <a:t>数据层</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由多种异构的全维可定义功能基础平台组成，为整个网络的全维可定义特性、多模态异构兼容性、智慧感知性和内生式</a:t>
            </a:r>
            <a:r>
              <a:rPr lang="zh-CN" altLang="en-US" sz="2000" dirty="0">
                <a:latin typeface="微软雅黑" panose="020B0503020204020204" pitchFamily="34" charset="-122"/>
                <a:ea typeface="微软雅黑" panose="020B0503020204020204" pitchFamily="34" charset="-122"/>
              </a:rPr>
              <a:t>安全</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性</a:t>
            </a:r>
            <a:r>
              <a:rPr lang="zh-CN" altLang="en-US" sz="2000" dirty="0">
                <a:solidFill>
                  <a:srgbClr val="C00000"/>
                </a:solidFill>
                <a:latin typeface="微软雅黑" panose="020B0503020204020204" pitchFamily="34" charset="-122"/>
                <a:ea typeface="微软雅黑" panose="020B0503020204020204" pitchFamily="34" charset="-122"/>
              </a:rPr>
              <a:t>提供基础功能支撑和保证</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p>
          <a:p>
            <a:pPr algn="just"/>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2000" b="1" dirty="0">
                <a:solidFill>
                  <a:srgbClr val="C00000"/>
                </a:solidFill>
                <a:latin typeface="微软雅黑" panose="020B0503020204020204" pitchFamily="34" charset="-122"/>
                <a:ea typeface="微软雅黑" panose="020B0503020204020204" pitchFamily="34" charset="-122"/>
              </a:rPr>
              <a:t>控制层</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主要</a:t>
            </a:r>
            <a:r>
              <a:rPr lang="zh-CN" altLang="en-US" sz="2000" dirty="0">
                <a:solidFill>
                  <a:srgbClr val="C00000"/>
                </a:solidFill>
                <a:latin typeface="微软雅黑" panose="020B0503020204020204" pitchFamily="34" charset="-122"/>
                <a:ea typeface="微软雅黑" panose="020B0503020204020204" pitchFamily="34" charset="-122"/>
              </a:rPr>
              <a:t>实现多模态寻址与路由</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等功能，针对不同网络需求灵活定制多样化路由；</a:t>
            </a:r>
          </a:p>
          <a:p>
            <a:pPr algn="just"/>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2000" b="1" dirty="0">
                <a:solidFill>
                  <a:srgbClr val="C00000"/>
                </a:solidFill>
                <a:latin typeface="微软雅黑" panose="020B0503020204020204" pitchFamily="34" charset="-122"/>
                <a:ea typeface="微软雅黑" panose="020B0503020204020204" pitchFamily="34" charset="-122"/>
              </a:rPr>
              <a:t>服务层</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结合上层用户需求和网络服务能力提供</a:t>
            </a:r>
            <a:r>
              <a:rPr lang="zh-CN" altLang="en-US" sz="2000" dirty="0">
                <a:solidFill>
                  <a:srgbClr val="C00000"/>
                </a:solidFill>
                <a:latin typeface="微软雅黑" panose="020B0503020204020204" pitchFamily="34" charset="-122"/>
                <a:ea typeface="微软雅黑" panose="020B0503020204020204" pitchFamily="34" charset="-122"/>
              </a:rPr>
              <a:t>网络智慧化资源调度与业务承载</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15" name="矩形 14">
            <a:extLst>
              <a:ext uri="{FF2B5EF4-FFF2-40B4-BE49-F238E27FC236}">
                <a16:creationId xmlns:a16="http://schemas.microsoft.com/office/drawing/2014/main" id="{FA432176-19BA-4B41-BB6F-8628D6D43025}"/>
              </a:ext>
            </a:extLst>
          </p:cNvPr>
          <p:cNvSpPr/>
          <p:nvPr/>
        </p:nvSpPr>
        <p:spPr bwMode="auto">
          <a:xfrm>
            <a:off x="708563" y="912695"/>
            <a:ext cx="4036421" cy="178281"/>
          </a:xfrm>
          <a:prstGeom prst="rect">
            <a:avLst/>
          </a:prstGeom>
          <a:solidFill>
            <a:srgbClr val="5ABB93"/>
          </a:solidFill>
          <a:ln w="9525" cap="flat" cmpd="sng" algn="ctr">
            <a:noFill/>
            <a:prstDash val="solid"/>
            <a:round/>
            <a:headEnd type="none" w="med" len="med"/>
            <a:tailEnd type="none" w="med" len="med"/>
          </a:ln>
          <a:effectLst/>
        </p:spPr>
        <p:txBody>
          <a:bodyPr vert="horz" wrap="square" lIns="91428" tIns="45714" rIns="91428" bIns="45714" numCol="1" rtlCol="0"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CC79888F-607E-CA4C-87B1-9D6314267E36}"/>
              </a:ext>
            </a:extLst>
          </p:cNvPr>
          <p:cNvPicPr>
            <a:picLocks noChangeAspect="1"/>
          </p:cNvPicPr>
          <p:nvPr/>
        </p:nvPicPr>
        <p:blipFill>
          <a:blip r:embed="rId3"/>
          <a:stretch>
            <a:fillRect/>
          </a:stretch>
        </p:blipFill>
        <p:spPr>
          <a:xfrm>
            <a:off x="5876174" y="1090976"/>
            <a:ext cx="6417674" cy="5228517"/>
          </a:xfrm>
          <a:prstGeom prst="rect">
            <a:avLst/>
          </a:prstGeom>
        </p:spPr>
      </p:pic>
    </p:spTree>
    <p:extLst>
      <p:ext uri="{BB962C8B-B14F-4D97-AF65-F5344CB8AC3E}">
        <p14:creationId xmlns:p14="http://schemas.microsoft.com/office/powerpoint/2010/main" val="33302443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3" name="TextBox 42"/>
          <p:cNvSpPr txBox="1"/>
          <p:nvPr/>
        </p:nvSpPr>
        <p:spPr>
          <a:xfrm>
            <a:off x="1245265" y="325272"/>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3.3</a:t>
            </a:r>
            <a:r>
              <a:rPr lang="zh-CN" altLang="en-US" b="0" dirty="0">
                <a:solidFill>
                  <a:srgbClr val="756271"/>
                </a:solidFill>
              </a:rPr>
              <a:t> 技术体系框架</a:t>
            </a:r>
          </a:p>
        </p:txBody>
      </p:sp>
      <p:sp>
        <p:nvSpPr>
          <p:cNvPr id="9" name="矩形 8">
            <a:extLst>
              <a:ext uri="{FF2B5EF4-FFF2-40B4-BE49-F238E27FC236}">
                <a16:creationId xmlns:a16="http://schemas.microsoft.com/office/drawing/2014/main" id="{4EB514D1-F308-7749-9D7B-31CAF21686F4}"/>
              </a:ext>
            </a:extLst>
          </p:cNvPr>
          <p:cNvSpPr/>
          <p:nvPr/>
        </p:nvSpPr>
        <p:spPr bwMode="auto">
          <a:xfrm>
            <a:off x="96904" y="984694"/>
            <a:ext cx="4797730" cy="5750214"/>
          </a:xfrm>
          <a:prstGeom prst="rect">
            <a:avLst/>
          </a:prstGeom>
          <a:solidFill>
            <a:schemeClr val="bg2">
              <a:lumMod val="95000"/>
            </a:schemeClr>
          </a:solidFill>
          <a:ln w="14288" cap="flat">
            <a:solidFill>
              <a:srgbClr val="B3B3B3"/>
            </a:solidFill>
            <a:prstDash val="solid"/>
            <a:miter lim="800000"/>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A096703F-019A-4049-8E06-6BC9C0C07A4C}"/>
              </a:ext>
            </a:extLst>
          </p:cNvPr>
          <p:cNvSpPr/>
          <p:nvPr/>
        </p:nvSpPr>
        <p:spPr>
          <a:xfrm>
            <a:off x="328867" y="1812408"/>
            <a:ext cx="4394768" cy="3785652"/>
          </a:xfrm>
          <a:prstGeom prst="rect">
            <a:avLst/>
          </a:prstGeom>
          <a:noFill/>
        </p:spPr>
        <p:txBody>
          <a:bodyPr wrap="square" rtlCol="0">
            <a:spAutoFit/>
          </a:bodyPr>
          <a:lstStyle/>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多模态智慧网络的技术体系框架：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以基于全维可定义功能平台的开放式网络架构为基础</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以“多模态寻址路由、网络智慧化、</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内生安全构造”为使能技术，实现网络功能开放架构下核心技术的承载与联动</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建立网络结构的自组织、功能的自调节和业务的自适配等机制，支持网络内在功能结构对资源分配和业务适配的映射调度</a:t>
            </a:r>
          </a:p>
        </p:txBody>
      </p:sp>
      <p:sp>
        <p:nvSpPr>
          <p:cNvPr id="15" name="矩形 14">
            <a:extLst>
              <a:ext uri="{FF2B5EF4-FFF2-40B4-BE49-F238E27FC236}">
                <a16:creationId xmlns:a16="http://schemas.microsoft.com/office/drawing/2014/main" id="{FA432176-19BA-4B41-BB6F-8628D6D43025}"/>
              </a:ext>
            </a:extLst>
          </p:cNvPr>
          <p:cNvSpPr/>
          <p:nvPr/>
        </p:nvSpPr>
        <p:spPr bwMode="auto">
          <a:xfrm>
            <a:off x="708564" y="912695"/>
            <a:ext cx="3506000" cy="184778"/>
          </a:xfrm>
          <a:prstGeom prst="rect">
            <a:avLst/>
          </a:prstGeom>
          <a:solidFill>
            <a:srgbClr val="5ABB93"/>
          </a:solidFill>
          <a:ln w="9525" cap="flat" cmpd="sng" algn="ctr">
            <a:noFill/>
            <a:prstDash val="solid"/>
            <a:round/>
            <a:headEnd type="none" w="med" len="med"/>
            <a:tailEnd type="none" w="med" len="med"/>
          </a:ln>
          <a:effectLst/>
        </p:spPr>
        <p:txBody>
          <a:bodyPr vert="horz" wrap="square" lIns="91428" tIns="45714" rIns="91428" bIns="45714" numCol="1" rtlCol="0"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F64587E3-4403-774F-9B4E-23861F12BD56}"/>
              </a:ext>
            </a:extLst>
          </p:cNvPr>
          <p:cNvPicPr>
            <a:picLocks noChangeAspect="1"/>
          </p:cNvPicPr>
          <p:nvPr/>
        </p:nvPicPr>
        <p:blipFill>
          <a:blip r:embed="rId3"/>
          <a:stretch>
            <a:fillRect/>
          </a:stretch>
        </p:blipFill>
        <p:spPr>
          <a:xfrm>
            <a:off x="5059296" y="1296684"/>
            <a:ext cx="7035800" cy="5105400"/>
          </a:xfrm>
          <a:prstGeom prst="rect">
            <a:avLst/>
          </a:prstGeom>
        </p:spPr>
      </p:pic>
    </p:spTree>
    <p:extLst>
      <p:ext uri="{BB962C8B-B14F-4D97-AF65-F5344CB8AC3E}">
        <p14:creationId xmlns:p14="http://schemas.microsoft.com/office/powerpoint/2010/main" val="39465873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3" name="TextBox 42"/>
          <p:cNvSpPr txBox="1"/>
          <p:nvPr/>
        </p:nvSpPr>
        <p:spPr>
          <a:xfrm>
            <a:off x="1245265" y="325272"/>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3.4</a:t>
            </a:r>
            <a:r>
              <a:rPr lang="zh-CN" altLang="en-US" b="0" dirty="0">
                <a:solidFill>
                  <a:srgbClr val="756271"/>
                </a:solidFill>
              </a:rPr>
              <a:t> 系统形态</a:t>
            </a:r>
          </a:p>
        </p:txBody>
      </p:sp>
      <p:pic>
        <p:nvPicPr>
          <p:cNvPr id="2" name="图片 1">
            <a:extLst>
              <a:ext uri="{FF2B5EF4-FFF2-40B4-BE49-F238E27FC236}">
                <a16:creationId xmlns:a16="http://schemas.microsoft.com/office/drawing/2014/main" id="{ED67D4A4-866C-3F4F-BAB2-BD51DB397C51}"/>
              </a:ext>
            </a:extLst>
          </p:cNvPr>
          <p:cNvPicPr>
            <a:picLocks noChangeAspect="1"/>
          </p:cNvPicPr>
          <p:nvPr/>
        </p:nvPicPr>
        <p:blipFill>
          <a:blip r:embed="rId3"/>
          <a:stretch>
            <a:fillRect/>
          </a:stretch>
        </p:blipFill>
        <p:spPr>
          <a:xfrm>
            <a:off x="3866455" y="1352355"/>
            <a:ext cx="8228641" cy="4746213"/>
          </a:xfrm>
          <a:prstGeom prst="rect">
            <a:avLst/>
          </a:prstGeom>
        </p:spPr>
      </p:pic>
      <p:sp>
        <p:nvSpPr>
          <p:cNvPr id="16" name="矩形 15">
            <a:extLst>
              <a:ext uri="{FF2B5EF4-FFF2-40B4-BE49-F238E27FC236}">
                <a16:creationId xmlns:a16="http://schemas.microsoft.com/office/drawing/2014/main" id="{5A7ED9C5-EA82-DE4E-AF25-14581ADC6278}"/>
              </a:ext>
            </a:extLst>
          </p:cNvPr>
          <p:cNvSpPr/>
          <p:nvPr/>
        </p:nvSpPr>
        <p:spPr bwMode="auto">
          <a:xfrm>
            <a:off x="96904" y="984694"/>
            <a:ext cx="3649369" cy="5768310"/>
          </a:xfrm>
          <a:prstGeom prst="rect">
            <a:avLst/>
          </a:prstGeom>
          <a:solidFill>
            <a:schemeClr val="bg2">
              <a:lumMod val="95000"/>
            </a:schemeClr>
          </a:solidFill>
          <a:ln w="14288" cap="flat">
            <a:solidFill>
              <a:srgbClr val="B3B3B3"/>
            </a:solidFill>
            <a:prstDash val="solid"/>
            <a:miter lim="800000"/>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33E1C47A-C00C-9C41-89EF-9E7637D81A5F}"/>
              </a:ext>
            </a:extLst>
          </p:cNvPr>
          <p:cNvSpPr/>
          <p:nvPr/>
        </p:nvSpPr>
        <p:spPr>
          <a:xfrm>
            <a:off x="153846" y="1120693"/>
            <a:ext cx="3560500" cy="5632311"/>
          </a:xfrm>
          <a:prstGeom prst="rect">
            <a:avLst/>
          </a:prstGeom>
          <a:noFill/>
        </p:spPr>
        <p:txBody>
          <a:bodyPr wrap="square" rtlCol="0">
            <a:spAutoFit/>
          </a:bodyPr>
          <a:lstStyle/>
          <a:p>
            <a:pPr algn="just"/>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多模态智慧网络的系统形态：</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由多个网络功能基础平台共同构成</a:t>
            </a:r>
            <a:r>
              <a:rPr lang="zh-CN" altLang="en-US" b="1" dirty="0">
                <a:solidFill>
                  <a:srgbClr val="C00000"/>
                </a:solidFill>
                <a:latin typeface="微软雅黑" panose="020B0503020204020204" pitchFamily="34" charset="-122"/>
                <a:ea typeface="微软雅黑" panose="020B0503020204020204" pitchFamily="34" charset="-122"/>
              </a:rPr>
              <a:t>数据层</a:t>
            </a:r>
            <a:endParaRPr lang="en-US" altLang="zh-CN" b="1" dirty="0">
              <a:solidFill>
                <a:srgbClr val="C00000"/>
              </a:solidFill>
              <a:latin typeface="微软雅黑" panose="020B0503020204020204" pitchFamily="34" charset="-122"/>
              <a:ea typeface="微软雅黑" panose="020B0503020204020204" pitchFamily="34" charset="-122"/>
            </a:endParaRPr>
          </a:p>
          <a:p>
            <a:pPr algn="just"/>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支持静态</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动态、有线</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无线链路</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支持多模态终端标识的混合接入</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支持多模态异构接口协议接入</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在</a:t>
            </a:r>
            <a:r>
              <a:rPr lang="zh-CN" altLang="en-US" b="1" dirty="0">
                <a:solidFill>
                  <a:srgbClr val="C00000"/>
                </a:solidFill>
                <a:latin typeface="微软雅黑" panose="020B0503020204020204" pitchFamily="34" charset="-122"/>
                <a:ea typeface="微软雅黑" panose="020B0503020204020204" pitchFamily="34" charset="-122"/>
              </a:rPr>
              <a:t>控制层</a:t>
            </a:r>
            <a:endParaRPr lang="en-US" altLang="zh-CN" b="1" dirty="0">
              <a:solidFill>
                <a:srgbClr val="C00000"/>
              </a:solidFill>
              <a:latin typeface="微软雅黑" panose="020B0503020204020204" pitchFamily="34" charset="-122"/>
              <a:ea typeface="微软雅黑" panose="020B0503020204020204" pitchFamily="34" charset="-122"/>
            </a:endParaRPr>
          </a:p>
          <a:p>
            <a:pPr algn="just"/>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支持</a:t>
            </a:r>
            <a:r>
              <a:rPr lang="en" altLang="zh-CN" dirty="0">
                <a:solidFill>
                  <a:schemeClr val="tx1">
                    <a:lumMod val="75000"/>
                    <a:lumOff val="25000"/>
                  </a:schemeClr>
                </a:solidFill>
                <a:latin typeface="微软雅黑" panose="020B0503020204020204" pitchFamily="34" charset="-122"/>
                <a:ea typeface="微软雅黑" panose="020B0503020204020204" pitchFamily="34" charset="-122"/>
              </a:rPr>
              <a:t>IP</a:t>
            </a:r>
            <a:r>
              <a:rPr lang="zh-CN" altLang="e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内容、身份和地理空间位置等多模态异构标识的共存共管、协同路由、按需切换，实现面向多样化服务的</a:t>
            </a:r>
            <a:r>
              <a:rPr lang="zh-CN" altLang="en-US" dirty="0">
                <a:solidFill>
                  <a:srgbClr val="C00000"/>
                </a:solidFill>
                <a:latin typeface="微软雅黑" panose="020B0503020204020204" pitchFamily="34" charset="-122"/>
                <a:ea typeface="微软雅黑" panose="020B0503020204020204" pitchFamily="34" charset="-122"/>
              </a:rPr>
              <a:t>多模态寻址与路由</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在</a:t>
            </a:r>
            <a:r>
              <a:rPr lang="zh-CN" altLang="en-US" b="1" dirty="0">
                <a:solidFill>
                  <a:srgbClr val="C00000"/>
                </a:solidFill>
                <a:latin typeface="微软雅黑" panose="020B0503020204020204" pitchFamily="34" charset="-122"/>
                <a:ea typeface="微软雅黑" panose="020B0503020204020204" pitchFamily="34" charset="-122"/>
              </a:rPr>
              <a:t>服务层</a:t>
            </a:r>
            <a:endParaRPr lang="en-US" altLang="zh-CN" b="1" dirty="0">
              <a:solidFill>
                <a:srgbClr val="C00000"/>
              </a:solidFill>
              <a:latin typeface="微软雅黑" panose="020B0503020204020204" pitchFamily="34" charset="-122"/>
              <a:ea typeface="微软雅黑" panose="020B0503020204020204" pitchFamily="34" charset="-122"/>
            </a:endParaRPr>
          </a:p>
          <a:p>
            <a:pPr algn="just"/>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它通过建立“感知−决策−执行”一体的网络智慧化管理、传输与控制闭环，</a:t>
            </a:r>
            <a:r>
              <a:rPr lang="zh-CN" altLang="en-US" dirty="0">
                <a:solidFill>
                  <a:srgbClr val="C00000"/>
                </a:solidFill>
                <a:latin typeface="微软雅黑" panose="020B0503020204020204" pitchFamily="34" charset="-122"/>
                <a:ea typeface="微软雅黑" panose="020B0503020204020204" pitchFamily="34" charset="-122"/>
              </a:rPr>
              <a:t>实现网络智慧化的资源调度、功能编排、流量优化、运维管理</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a:t>
            </a:r>
          </a:p>
        </p:txBody>
      </p:sp>
      <p:sp>
        <p:nvSpPr>
          <p:cNvPr id="18" name="矩形 17">
            <a:extLst>
              <a:ext uri="{FF2B5EF4-FFF2-40B4-BE49-F238E27FC236}">
                <a16:creationId xmlns:a16="http://schemas.microsoft.com/office/drawing/2014/main" id="{D7AB34A1-CB19-C24A-8729-98D0A1D00647}"/>
              </a:ext>
            </a:extLst>
          </p:cNvPr>
          <p:cNvSpPr/>
          <p:nvPr/>
        </p:nvSpPr>
        <p:spPr bwMode="auto">
          <a:xfrm>
            <a:off x="708564" y="912694"/>
            <a:ext cx="2666821" cy="188733"/>
          </a:xfrm>
          <a:prstGeom prst="rect">
            <a:avLst/>
          </a:prstGeom>
          <a:solidFill>
            <a:srgbClr val="5ABB93"/>
          </a:solidFill>
          <a:ln w="9525" cap="flat" cmpd="sng" algn="ctr">
            <a:noFill/>
            <a:prstDash val="solid"/>
            <a:round/>
            <a:headEnd type="none" w="med" len="med"/>
            <a:tailEnd type="none" w="med" len="med"/>
          </a:ln>
          <a:effectLst/>
        </p:spPr>
        <p:txBody>
          <a:bodyPr vert="horz" wrap="square" lIns="91428" tIns="45714" rIns="91428" bIns="45714" numCol="1" rtlCol="0"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53444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97197" y="2374494"/>
            <a:ext cx="6489833" cy="2180035"/>
          </a:xfrm>
          <a:prstGeom prst="rect">
            <a:avLst/>
          </a:prstGeom>
          <a:noFill/>
          <a:ln w="63500">
            <a:solidFill>
              <a:srgbClr val="7562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9922463" y="2374494"/>
            <a:ext cx="221227" cy="2182761"/>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4" name="Group 4"/>
          <p:cNvGrpSpPr>
            <a:grpSpLocks noChangeAspect="1"/>
          </p:cNvGrpSpPr>
          <p:nvPr/>
        </p:nvGrpSpPr>
        <p:grpSpPr bwMode="auto">
          <a:xfrm rot="19764056">
            <a:off x="2096300" y="1371843"/>
            <a:ext cx="2026436" cy="1887315"/>
            <a:chOff x="1164" y="687"/>
            <a:chExt cx="3219" cy="2998"/>
          </a:xfrm>
          <a:solidFill>
            <a:srgbClr val="756271"/>
          </a:solidFill>
          <a:effectLst/>
        </p:grpSpPr>
        <p:sp>
          <p:nvSpPr>
            <p:cNvPr id="5"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sp>
          <p:nvSpPr>
            <p:cNvPr id="6"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grpSp>
      <p:sp>
        <p:nvSpPr>
          <p:cNvPr id="7" name="文本框 6"/>
          <p:cNvSpPr txBox="1"/>
          <p:nvPr/>
        </p:nvSpPr>
        <p:spPr>
          <a:xfrm>
            <a:off x="4657009" y="2910513"/>
            <a:ext cx="3570208" cy="1107996"/>
          </a:xfrm>
          <a:prstGeom prst="rect">
            <a:avLst/>
          </a:prstGeom>
          <a:noFill/>
        </p:spPr>
        <p:txBody>
          <a:bodyPr wrap="none" rtlCol="0">
            <a:spAutoFit/>
          </a:bodyPr>
          <a:lstStyle/>
          <a:p>
            <a:r>
              <a:rPr lang="zh-CN" altLang="en-US" sz="6600" b="1" dirty="0">
                <a:solidFill>
                  <a:srgbClr val="756271"/>
                </a:solidFill>
                <a:latin typeface="微软雅黑" panose="020B0503020204020204" pitchFamily="34" charset="-122"/>
                <a:ea typeface="微软雅黑" panose="020B0503020204020204" pitchFamily="34" charset="-122"/>
              </a:rPr>
              <a:t>关键技术</a:t>
            </a:r>
          </a:p>
        </p:txBody>
      </p:sp>
      <p:grpSp>
        <p:nvGrpSpPr>
          <p:cNvPr id="8" name="组合 7"/>
          <p:cNvGrpSpPr/>
          <p:nvPr/>
        </p:nvGrpSpPr>
        <p:grpSpPr>
          <a:xfrm rot="5400000">
            <a:off x="-1825395" y="2343771"/>
            <a:ext cx="2270025" cy="902459"/>
            <a:chOff x="5604327" y="1072832"/>
            <a:chExt cx="3149600" cy="1117600"/>
          </a:xfrm>
        </p:grpSpPr>
        <p:sp>
          <p:nvSpPr>
            <p:cNvPr id="9" name="矩形 8"/>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502990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7430690" y="4836094"/>
            <a:ext cx="3051344" cy="1077218"/>
          </a:xfrm>
          <a:prstGeom prst="rect">
            <a:avLst/>
          </a:prstGeom>
          <a:noFill/>
        </p:spPr>
        <p:txBody>
          <a:bodyPr wrap="square" rtlCol="0">
            <a:spAutoFit/>
          </a:bodyPr>
          <a:lstStyle>
            <a:defPPr>
              <a:defRPr lang="zh-CN"/>
            </a:defPPr>
            <a:lvl1pPr algn="just">
              <a:lnSpc>
                <a:spcPct val="100000"/>
              </a:lnSpc>
              <a:defRPr sz="1600">
                <a:solidFill>
                  <a:schemeClr val="bg2">
                    <a:lumMod val="25000"/>
                  </a:schemeClr>
                </a:solidFill>
                <a:latin typeface="微软雅黑" panose="020B0503020204020204" pitchFamily="34" charset="-122"/>
                <a:ea typeface="微软雅黑" panose="020B0503020204020204" pitchFamily="34" charset="-122"/>
              </a:defRPr>
            </a:lvl1pPr>
          </a:lstStyle>
          <a:p>
            <a:pPr algn="ctr"/>
            <a:r>
              <a:rPr lang="zh-CN" altLang="en-US" sz="3200" dirty="0">
                <a:solidFill>
                  <a:schemeClr val="tx1">
                    <a:lumMod val="75000"/>
                    <a:lumOff val="25000"/>
                  </a:schemeClr>
                </a:solidFill>
              </a:rPr>
              <a:t>网络智慧化</a:t>
            </a:r>
            <a:endParaRPr lang="en-US" altLang="zh-CN" sz="3200" dirty="0">
              <a:solidFill>
                <a:schemeClr val="tx1">
                  <a:lumMod val="75000"/>
                  <a:lumOff val="25000"/>
                </a:schemeClr>
              </a:solidFill>
            </a:endParaRPr>
          </a:p>
          <a:p>
            <a:pPr algn="ctr"/>
            <a:r>
              <a:rPr lang="zh-CN" altLang="en-US" sz="3200" dirty="0">
                <a:solidFill>
                  <a:schemeClr val="tx1">
                    <a:lumMod val="75000"/>
                    <a:lumOff val="25000"/>
                  </a:schemeClr>
                </a:solidFill>
              </a:rPr>
              <a:t>管理控制技术</a:t>
            </a:r>
          </a:p>
        </p:txBody>
      </p:sp>
      <p:sp>
        <p:nvSpPr>
          <p:cNvPr id="16" name="文本框 15"/>
          <p:cNvSpPr txBox="1"/>
          <p:nvPr/>
        </p:nvSpPr>
        <p:spPr>
          <a:xfrm>
            <a:off x="986870" y="1574149"/>
            <a:ext cx="3715965" cy="1310295"/>
          </a:xfrm>
          <a:prstGeom prst="rect">
            <a:avLst/>
          </a:prstGeom>
          <a:noFill/>
        </p:spPr>
        <p:txBody>
          <a:bodyPr wrap="square" rtlCol="0">
            <a:spAutoFit/>
          </a:bodyPr>
          <a:lstStyle>
            <a:defPPr>
              <a:defRPr lang="zh-CN"/>
            </a:defPPr>
            <a:lvl1pPr algn="r">
              <a:lnSpc>
                <a:spcPct val="130000"/>
              </a:lnSpc>
              <a:defRPr sz="1400">
                <a:solidFill>
                  <a:schemeClr val="bg2">
                    <a:lumMod val="25000"/>
                  </a:schemeClr>
                </a:solidFill>
                <a:latin typeface="微软雅黑" panose="020B0503020204020204" pitchFamily="34" charset="-122"/>
                <a:ea typeface="微软雅黑" panose="020B0503020204020204" pitchFamily="34" charset="-122"/>
              </a:defRPr>
            </a:lvl1pPr>
          </a:lstStyle>
          <a:p>
            <a:pPr algn="ctr"/>
            <a:r>
              <a:rPr lang="zh-CN" altLang="en-US" sz="3200" dirty="0">
                <a:solidFill>
                  <a:schemeClr val="tx1">
                    <a:lumMod val="75000"/>
                    <a:lumOff val="25000"/>
                  </a:schemeClr>
                </a:solidFill>
              </a:rPr>
              <a:t>网络全维</a:t>
            </a:r>
            <a:endParaRPr lang="en-US" altLang="zh-CN" sz="3200" dirty="0">
              <a:solidFill>
                <a:schemeClr val="tx1">
                  <a:lumMod val="75000"/>
                  <a:lumOff val="25000"/>
                </a:schemeClr>
              </a:solidFill>
            </a:endParaRPr>
          </a:p>
          <a:p>
            <a:pPr algn="ctr"/>
            <a:r>
              <a:rPr lang="zh-CN" altLang="en-US" sz="3200" dirty="0">
                <a:solidFill>
                  <a:schemeClr val="tx1">
                    <a:lumMod val="75000"/>
                    <a:lumOff val="25000"/>
                  </a:schemeClr>
                </a:solidFill>
              </a:rPr>
              <a:t>可定义技术</a:t>
            </a:r>
          </a:p>
        </p:txBody>
      </p:sp>
      <p:sp>
        <p:nvSpPr>
          <p:cNvPr id="18" name="文本框 17"/>
          <p:cNvSpPr txBox="1"/>
          <p:nvPr/>
        </p:nvSpPr>
        <p:spPr>
          <a:xfrm>
            <a:off x="7430690" y="1660896"/>
            <a:ext cx="3051344" cy="1077218"/>
          </a:xfrm>
          <a:prstGeom prst="rect">
            <a:avLst/>
          </a:prstGeom>
          <a:noFill/>
        </p:spPr>
        <p:txBody>
          <a:bodyPr wrap="square" rtlCol="0">
            <a:spAutoFit/>
          </a:bodyPr>
          <a:lstStyle>
            <a:defPPr>
              <a:defRPr lang="zh-CN"/>
            </a:defPPr>
            <a:lvl1pPr algn="just">
              <a:lnSpc>
                <a:spcPct val="100000"/>
              </a:lnSpc>
              <a:defRPr sz="1600">
                <a:solidFill>
                  <a:schemeClr val="bg2">
                    <a:lumMod val="25000"/>
                  </a:schemeClr>
                </a:solidFill>
                <a:latin typeface="微软雅黑" panose="020B0503020204020204" pitchFamily="34" charset="-122"/>
                <a:ea typeface="微软雅黑" panose="020B0503020204020204" pitchFamily="34" charset="-122"/>
              </a:defRPr>
            </a:lvl1pPr>
          </a:lstStyle>
          <a:p>
            <a:pPr algn="ctr"/>
            <a:r>
              <a:rPr lang="zh-CN" altLang="en-US" sz="3200" dirty="0">
                <a:solidFill>
                  <a:schemeClr val="tx1">
                    <a:lumMod val="75000"/>
                    <a:lumOff val="25000"/>
                  </a:schemeClr>
                </a:solidFill>
              </a:rPr>
              <a:t>多模态</a:t>
            </a:r>
            <a:endParaRPr lang="en-US" altLang="zh-CN" sz="3200" dirty="0">
              <a:solidFill>
                <a:schemeClr val="tx1">
                  <a:lumMod val="75000"/>
                  <a:lumOff val="25000"/>
                </a:schemeClr>
              </a:solidFill>
            </a:endParaRPr>
          </a:p>
          <a:p>
            <a:pPr algn="ctr"/>
            <a:r>
              <a:rPr lang="zh-CN" altLang="en-US" sz="3200" dirty="0">
                <a:solidFill>
                  <a:schemeClr val="tx1">
                    <a:lumMod val="75000"/>
                    <a:lumOff val="25000"/>
                  </a:schemeClr>
                </a:solidFill>
              </a:rPr>
              <a:t>寻址与路由技术</a:t>
            </a:r>
          </a:p>
        </p:txBody>
      </p:sp>
      <p:sp>
        <p:nvSpPr>
          <p:cNvPr id="20" name="文本框 19"/>
          <p:cNvSpPr txBox="1"/>
          <p:nvPr/>
        </p:nvSpPr>
        <p:spPr>
          <a:xfrm>
            <a:off x="1253444" y="4836094"/>
            <a:ext cx="3680794" cy="1077218"/>
          </a:xfrm>
          <a:prstGeom prst="rect">
            <a:avLst/>
          </a:prstGeom>
          <a:noFill/>
        </p:spPr>
        <p:txBody>
          <a:bodyPr wrap="square" rtlCol="0">
            <a:spAutoFit/>
          </a:bodyPr>
          <a:lstStyle>
            <a:defPPr>
              <a:defRPr lang="zh-CN"/>
            </a:defPPr>
            <a:lvl1pPr algn="just">
              <a:lnSpc>
                <a:spcPct val="100000"/>
              </a:lnSpc>
              <a:defRPr sz="1600">
                <a:solidFill>
                  <a:schemeClr val="bg2">
                    <a:lumMod val="25000"/>
                  </a:schemeClr>
                </a:solidFill>
                <a:latin typeface="微软雅黑" panose="020B0503020204020204" pitchFamily="34" charset="-122"/>
                <a:ea typeface="微软雅黑" panose="020B0503020204020204" pitchFamily="34" charset="-122"/>
              </a:defRPr>
            </a:lvl1pPr>
          </a:lstStyle>
          <a:p>
            <a:pPr algn="ctr"/>
            <a:r>
              <a:rPr lang="zh-CN" altLang="en-US" sz="3200" dirty="0">
                <a:solidFill>
                  <a:schemeClr val="tx1">
                    <a:lumMod val="75000"/>
                    <a:lumOff val="25000"/>
                  </a:schemeClr>
                </a:solidFill>
              </a:rPr>
              <a:t>网络内生安全</a:t>
            </a:r>
            <a:endParaRPr lang="en-US" altLang="zh-CN" sz="3200" dirty="0">
              <a:solidFill>
                <a:schemeClr val="tx1">
                  <a:lumMod val="75000"/>
                  <a:lumOff val="25000"/>
                </a:schemeClr>
              </a:solidFill>
            </a:endParaRPr>
          </a:p>
          <a:p>
            <a:pPr algn="ctr"/>
            <a:r>
              <a:rPr lang="zh-CN" altLang="en-US" sz="3200" dirty="0">
                <a:solidFill>
                  <a:schemeClr val="tx1">
                    <a:lumMod val="75000"/>
                    <a:lumOff val="25000"/>
                  </a:schemeClr>
                </a:solidFill>
              </a:rPr>
              <a:t>构造技术</a:t>
            </a:r>
          </a:p>
        </p:txBody>
      </p:sp>
      <p:grpSp>
        <p:nvGrpSpPr>
          <p:cNvPr id="2" name="组合 1"/>
          <p:cNvGrpSpPr/>
          <p:nvPr/>
        </p:nvGrpSpPr>
        <p:grpSpPr>
          <a:xfrm>
            <a:off x="3922312" y="1516841"/>
            <a:ext cx="4606093" cy="4620606"/>
            <a:chOff x="3922312" y="1516841"/>
            <a:chExt cx="4606093" cy="4620606"/>
          </a:xfrm>
        </p:grpSpPr>
        <p:sp>
          <p:nvSpPr>
            <p:cNvPr id="21" name="任意多边形 23"/>
            <p:cNvSpPr/>
            <p:nvPr/>
          </p:nvSpPr>
          <p:spPr>
            <a:xfrm rot="5400000" flipV="1">
              <a:off x="5848497" y="1516841"/>
              <a:ext cx="2679907" cy="2679908"/>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75627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2" name="任意多边形 24"/>
            <p:cNvSpPr/>
            <p:nvPr/>
          </p:nvSpPr>
          <p:spPr>
            <a:xfrm rot="16200000" flipH="1" flipV="1">
              <a:off x="3922312" y="1516841"/>
              <a:ext cx="2679907" cy="2679908"/>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5ABB9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3" name="任意多边形 25"/>
            <p:cNvSpPr/>
            <p:nvPr/>
          </p:nvSpPr>
          <p:spPr>
            <a:xfrm rot="5400000" flipH="1" flipV="1">
              <a:off x="5848497" y="3457540"/>
              <a:ext cx="2679907" cy="2679908"/>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EF5B4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4" name="任意多边形 26"/>
            <p:cNvSpPr/>
            <p:nvPr/>
          </p:nvSpPr>
          <p:spPr>
            <a:xfrm rot="16200000" flipV="1">
              <a:off x="3922312" y="3457540"/>
              <a:ext cx="2679907" cy="2679908"/>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F2B97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6" name="Oval 10"/>
            <p:cNvSpPr>
              <a:spLocks noChangeArrowheads="1"/>
            </p:cNvSpPr>
            <p:nvPr/>
          </p:nvSpPr>
          <p:spPr bwMode="auto">
            <a:xfrm>
              <a:off x="5924859" y="1647736"/>
              <a:ext cx="463458" cy="463458"/>
            </a:xfrm>
            <a:prstGeom prst="ellipse">
              <a:avLst/>
            </a:prstGeom>
            <a:solidFill>
              <a:schemeClr val="bg2"/>
            </a:solidFill>
            <a:ln>
              <a:noFill/>
            </a:ln>
          </p:spPr>
          <p:txBody>
            <a:bodyPr vert="horz" wrap="square" lIns="91440" tIns="45720" rIns="91440" bIns="45720" numCol="1" anchor="t" anchorCtr="0" compatLnSpc="1"/>
            <a:lstStyle/>
            <a:p>
              <a:pPr algn="ctr"/>
              <a:r>
                <a:rPr lang="en-US" altLang="zh-CN" dirty="0">
                  <a:solidFill>
                    <a:srgbClr val="5ABB93"/>
                  </a:solidFill>
                  <a:latin typeface="微软雅黑" panose="020B0503020204020204" pitchFamily="34" charset="-122"/>
                  <a:ea typeface="微软雅黑" panose="020B0503020204020204" pitchFamily="34" charset="-122"/>
                </a:rPr>
                <a:t>1</a:t>
              </a:r>
              <a:endParaRPr lang="zh-CN" altLang="en-US" dirty="0">
                <a:solidFill>
                  <a:srgbClr val="5ABB93"/>
                </a:solidFill>
                <a:latin typeface="微软雅黑" panose="020B0503020204020204" pitchFamily="34" charset="-122"/>
                <a:ea typeface="微软雅黑" panose="020B0503020204020204" pitchFamily="34" charset="-122"/>
              </a:endParaRPr>
            </a:p>
          </p:txBody>
        </p:sp>
        <p:sp>
          <p:nvSpPr>
            <p:cNvPr id="28" name="Oval 10"/>
            <p:cNvSpPr>
              <a:spLocks noChangeArrowheads="1"/>
            </p:cNvSpPr>
            <p:nvPr/>
          </p:nvSpPr>
          <p:spPr bwMode="auto">
            <a:xfrm>
              <a:off x="7898037" y="3604872"/>
              <a:ext cx="463458" cy="463458"/>
            </a:xfrm>
            <a:prstGeom prst="ellipse">
              <a:avLst/>
            </a:prstGeom>
            <a:solidFill>
              <a:schemeClr val="bg2"/>
            </a:solidFill>
            <a:ln>
              <a:noFill/>
            </a:ln>
          </p:spPr>
          <p:txBody>
            <a:bodyPr vert="horz" wrap="square" lIns="91440" tIns="45720" rIns="91440" bIns="45720" numCol="1" anchor="t" anchorCtr="0" compatLnSpc="1"/>
            <a:lstStyle/>
            <a:p>
              <a:pPr algn="ctr"/>
              <a:r>
                <a:rPr lang="en-US" altLang="zh-CN" dirty="0">
                  <a:solidFill>
                    <a:srgbClr val="EF5B43"/>
                  </a:solidFill>
                  <a:latin typeface="微软雅黑" panose="020B0503020204020204" pitchFamily="34" charset="-122"/>
                  <a:ea typeface="微软雅黑" panose="020B0503020204020204" pitchFamily="34" charset="-122"/>
                </a:rPr>
                <a:t>2</a:t>
              </a:r>
              <a:endParaRPr lang="zh-CN" altLang="en-US" dirty="0">
                <a:solidFill>
                  <a:srgbClr val="EF5B43"/>
                </a:solidFill>
                <a:latin typeface="微软雅黑" panose="020B0503020204020204" pitchFamily="34" charset="-122"/>
                <a:ea typeface="微软雅黑" panose="020B0503020204020204" pitchFamily="34" charset="-122"/>
              </a:endParaRPr>
            </a:p>
          </p:txBody>
        </p:sp>
        <p:sp>
          <p:nvSpPr>
            <p:cNvPr id="29" name="Oval 10"/>
            <p:cNvSpPr>
              <a:spLocks noChangeArrowheads="1"/>
            </p:cNvSpPr>
            <p:nvPr/>
          </p:nvSpPr>
          <p:spPr bwMode="auto">
            <a:xfrm>
              <a:off x="5989026" y="5529925"/>
              <a:ext cx="463458" cy="463458"/>
            </a:xfrm>
            <a:prstGeom prst="ellipse">
              <a:avLst/>
            </a:prstGeom>
            <a:solidFill>
              <a:schemeClr val="bg2"/>
            </a:solidFill>
            <a:ln>
              <a:noFill/>
            </a:ln>
          </p:spPr>
          <p:txBody>
            <a:bodyPr vert="horz" wrap="square" lIns="91440" tIns="45720" rIns="91440" bIns="45720" numCol="1" anchor="t" anchorCtr="0" compatLnSpc="1"/>
            <a:lstStyle/>
            <a:p>
              <a:pPr algn="ctr"/>
              <a:r>
                <a:rPr lang="en-US" altLang="zh-CN" dirty="0">
                  <a:solidFill>
                    <a:srgbClr val="F2B973"/>
                  </a:solidFill>
                  <a:latin typeface="微软雅黑" panose="020B0503020204020204" pitchFamily="34" charset="-122"/>
                  <a:ea typeface="微软雅黑" panose="020B0503020204020204" pitchFamily="34" charset="-122"/>
                </a:rPr>
                <a:t>3</a:t>
              </a:r>
              <a:endParaRPr lang="zh-CN" altLang="en-US" dirty="0">
                <a:solidFill>
                  <a:srgbClr val="F2B973"/>
                </a:solidFill>
                <a:latin typeface="微软雅黑" panose="020B0503020204020204" pitchFamily="34" charset="-122"/>
                <a:ea typeface="微软雅黑" panose="020B0503020204020204" pitchFamily="34" charset="-122"/>
              </a:endParaRPr>
            </a:p>
          </p:txBody>
        </p:sp>
        <p:sp>
          <p:nvSpPr>
            <p:cNvPr id="30" name="Oval 10"/>
            <p:cNvSpPr>
              <a:spLocks noChangeArrowheads="1"/>
            </p:cNvSpPr>
            <p:nvPr/>
          </p:nvSpPr>
          <p:spPr bwMode="auto">
            <a:xfrm>
              <a:off x="4063973" y="3604872"/>
              <a:ext cx="463458" cy="463458"/>
            </a:xfrm>
            <a:prstGeom prst="ellipse">
              <a:avLst/>
            </a:prstGeom>
            <a:solidFill>
              <a:schemeClr val="bg2"/>
            </a:solidFill>
            <a:ln>
              <a:noFill/>
            </a:ln>
          </p:spPr>
          <p:txBody>
            <a:bodyPr vert="horz" wrap="square" lIns="91440" tIns="45720" rIns="91440" bIns="45720" numCol="1" anchor="t" anchorCtr="0" compatLnSpc="1"/>
            <a:lstStyle/>
            <a:p>
              <a:pPr algn="ctr"/>
              <a:r>
                <a:rPr lang="en-US" altLang="zh-CN" dirty="0">
                  <a:solidFill>
                    <a:srgbClr val="756271"/>
                  </a:solidFill>
                  <a:latin typeface="微软雅黑" panose="020B0503020204020204" pitchFamily="34" charset="-122"/>
                  <a:ea typeface="微软雅黑" panose="020B0503020204020204" pitchFamily="34" charset="-122"/>
                </a:rPr>
                <a:t>4</a:t>
              </a:r>
              <a:endParaRPr lang="zh-CN" altLang="en-US" dirty="0">
                <a:solidFill>
                  <a:srgbClr val="756271"/>
                </a:solidFill>
                <a:latin typeface="微软雅黑" panose="020B0503020204020204" pitchFamily="34" charset="-122"/>
                <a:ea typeface="微软雅黑" panose="020B0503020204020204" pitchFamily="34" charset="-122"/>
              </a:endParaRPr>
            </a:p>
          </p:txBody>
        </p:sp>
      </p:grpSp>
      <p:sp>
        <p:nvSpPr>
          <p:cNvPr id="31" name="TextBox 42"/>
          <p:cNvSpPr txBox="1"/>
          <p:nvPr/>
        </p:nvSpPr>
        <p:spPr>
          <a:xfrm>
            <a:off x="1200820" y="344477"/>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4 </a:t>
            </a:r>
            <a:r>
              <a:rPr lang="zh-CN" altLang="en-US" b="0" dirty="0">
                <a:solidFill>
                  <a:srgbClr val="756271"/>
                </a:solidFill>
              </a:rPr>
              <a:t>关键技术</a:t>
            </a:r>
          </a:p>
        </p:txBody>
      </p:sp>
    </p:spTree>
    <p:extLst>
      <p:ext uri="{BB962C8B-B14F-4D97-AF65-F5344CB8AC3E}">
        <p14:creationId xmlns:p14="http://schemas.microsoft.com/office/powerpoint/2010/main" val="16601873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矩形 7"/>
          <p:cNvSpPr/>
          <p:nvPr/>
        </p:nvSpPr>
        <p:spPr bwMode="auto">
          <a:xfrm>
            <a:off x="482782" y="1020088"/>
            <a:ext cx="11123064" cy="5512639"/>
          </a:xfrm>
          <a:prstGeom prst="rect">
            <a:avLst/>
          </a:prstGeom>
          <a:solidFill>
            <a:schemeClr val="bg2">
              <a:lumMod val="95000"/>
            </a:schemeClr>
          </a:solidFill>
          <a:ln>
            <a:solidFill>
              <a:schemeClr val="bg2">
                <a:lumMod val="85000"/>
              </a:schemeClr>
            </a:solid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3" name="TextBox 42"/>
          <p:cNvSpPr txBox="1"/>
          <p:nvPr/>
        </p:nvSpPr>
        <p:spPr>
          <a:xfrm>
            <a:off x="1245265" y="325272"/>
            <a:ext cx="7845981"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4.1</a:t>
            </a:r>
            <a:r>
              <a:rPr lang="zh-CN" altLang="en-US" b="0" dirty="0">
                <a:solidFill>
                  <a:srgbClr val="756271"/>
                </a:solidFill>
              </a:rPr>
              <a:t> 网络全维可定义技术</a:t>
            </a:r>
          </a:p>
        </p:txBody>
      </p:sp>
      <p:sp>
        <p:nvSpPr>
          <p:cNvPr id="24" name="TextBox 10">
            <a:extLst>
              <a:ext uri="{FF2B5EF4-FFF2-40B4-BE49-F238E27FC236}">
                <a16:creationId xmlns:a16="http://schemas.microsoft.com/office/drawing/2014/main" id="{9E8CBAA5-127C-7340-9296-892B3E2A2C8C}"/>
              </a:ext>
            </a:extLst>
          </p:cNvPr>
          <p:cNvSpPr txBox="1"/>
          <p:nvPr/>
        </p:nvSpPr>
        <p:spPr>
          <a:xfrm>
            <a:off x="539724" y="1094404"/>
            <a:ext cx="10639081" cy="5570756"/>
          </a:xfrm>
          <a:prstGeom prst="rect">
            <a:avLst/>
          </a:prstGeom>
          <a:noFill/>
        </p:spPr>
        <p:txBody>
          <a:bodyPr wrap="square" rtlCol="0">
            <a:spAutoFit/>
          </a:bodyPr>
          <a:lstStyle/>
          <a:p>
            <a:pPr algn="just"/>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网络全维可定义技术</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网络全维可定义技术通过打破传统网络刚性架构，建立网络各层功能全维度可定义的开放、灵活、通用架构，通过将“</a:t>
            </a:r>
            <a:r>
              <a:rPr lang="zh-CN" altLang="en-US" sz="2000" dirty="0">
                <a:solidFill>
                  <a:srgbClr val="C00000"/>
                </a:solidFill>
                <a:latin typeface="微软雅黑" panose="020B0503020204020204" pitchFamily="34" charset="-122"/>
                <a:ea typeface="微软雅黑" panose="020B0503020204020204" pitchFamily="34" charset="-122"/>
              </a:rPr>
              <a:t>软件定义</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”思想</a:t>
            </a:r>
            <a:r>
              <a:rPr lang="zh-CN" altLang="en-US" sz="2000" dirty="0">
                <a:solidFill>
                  <a:srgbClr val="C00000"/>
                </a:solidFill>
                <a:latin typeface="微软雅黑" panose="020B0503020204020204" pitchFamily="34" charset="-122"/>
                <a:ea typeface="微软雅黑" panose="020B0503020204020204" pitchFamily="34" charset="-122"/>
              </a:rPr>
              <a:t>从服务层下沉到控制层、数据层，能够对开放架构下基础网络的软硬件、协议、接口、芯片等进行全维可定义</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真正在各层面实现功能可定义，资源高效自动适配，支持各层功能在全维可定义功能平台上的动态加载和演进发展，支持异构网络的柔性互连，通过网络结构自组织和业务自适配来动态灵活适配业务发展需求，从而为网络的柔性化组织和功能多模态呈现提供平台支撑。</a:t>
            </a:r>
          </a:p>
          <a:p>
            <a:pPr algn="just"/>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网络全维可定义技术包括软件定义硬件（</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SDH</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）、软件定义互联（</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SDI</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）、软件定义计算（</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SDC</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）、软件定义功能编排（</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SDO</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）、软件定义转发（</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SDF</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）、软件定义协议（</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SDP</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）、拟态计算（</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MSC</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领域专用架构（</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DSA</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等。它通过建立网络连接、硬件、协议、转发等全维可定义的基础结构，实现基础连接、节点、网络等层面全链条可定义，从而使网络的运行机理不再受制于单一功能或技术，并使网络具备多维资源的柔性组织和适配能力，在服务灵活性和业务适应性上满足多样化业务需求，自然适应未来业务的复杂不确定演进。</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22297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268361"/>
            <a:ext cx="4761273" cy="4321278"/>
            <a:chOff x="0" y="0"/>
            <a:chExt cx="4761273" cy="6866577"/>
          </a:xfrm>
          <a:solidFill>
            <a:srgbClr val="5ABB93"/>
          </a:solidFill>
        </p:grpSpPr>
        <p:sp>
          <p:nvSpPr>
            <p:cNvPr id="3" name="矩形 2"/>
            <p:cNvSpPr/>
            <p:nvPr/>
          </p:nvSpPr>
          <p:spPr>
            <a:xfrm>
              <a:off x="0" y="0"/>
              <a:ext cx="4224063" cy="6857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 name="矩形 3"/>
            <p:cNvSpPr/>
            <p:nvPr/>
          </p:nvSpPr>
          <p:spPr>
            <a:xfrm>
              <a:off x="4530216" y="0"/>
              <a:ext cx="231057" cy="686657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5" name="组合 18"/>
          <p:cNvGrpSpPr/>
          <p:nvPr/>
        </p:nvGrpSpPr>
        <p:grpSpPr>
          <a:xfrm>
            <a:off x="1321218" y="2020056"/>
            <a:ext cx="1581626" cy="1575822"/>
            <a:chOff x="1709739" y="2636838"/>
            <a:chExt cx="1590160" cy="1584325"/>
          </a:xfrm>
          <a:solidFill>
            <a:srgbClr val="EBE9D0"/>
          </a:solidFill>
          <a:effectLst/>
        </p:grpSpPr>
        <p:sp>
          <p:nvSpPr>
            <p:cNvPr id="6"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7"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8"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9"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10"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11"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12"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13"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14"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grpSp>
      <p:sp>
        <p:nvSpPr>
          <p:cNvPr id="15" name="文本框 14"/>
          <p:cNvSpPr txBox="1"/>
          <p:nvPr/>
        </p:nvSpPr>
        <p:spPr>
          <a:xfrm>
            <a:off x="926897" y="3967343"/>
            <a:ext cx="2190023" cy="923330"/>
          </a:xfrm>
          <a:prstGeom prst="rect">
            <a:avLst/>
          </a:prstGeom>
          <a:noFill/>
          <a:effectLst/>
        </p:spPr>
        <p:txBody>
          <a:bodyPr wrap="none" rtlCol="0">
            <a:spAutoFit/>
          </a:bodyPr>
          <a:lstStyle/>
          <a:p>
            <a:r>
              <a:rPr lang="zh-CN" altLang="en-US" sz="5400" b="1" dirty="0">
                <a:solidFill>
                  <a:srgbClr val="EBE9D0"/>
                </a:solidFill>
                <a:latin typeface="微软雅黑" panose="020B0503020204020204" pitchFamily="34" charset="-122"/>
                <a:ea typeface="微软雅黑" panose="020B0503020204020204" pitchFamily="34" charset="-122"/>
              </a:rPr>
              <a:t>目   录</a:t>
            </a:r>
          </a:p>
        </p:txBody>
      </p:sp>
      <p:sp>
        <p:nvSpPr>
          <p:cNvPr id="37" name="文本框 36"/>
          <p:cNvSpPr txBox="1"/>
          <p:nvPr/>
        </p:nvSpPr>
        <p:spPr>
          <a:xfrm>
            <a:off x="6931066" y="784712"/>
            <a:ext cx="2492990" cy="646331"/>
          </a:xfrm>
          <a:prstGeom prst="rect">
            <a:avLst/>
          </a:prstGeom>
          <a:noFill/>
        </p:spPr>
        <p:txBody>
          <a:bodyPr wrap="none" rtlCol="0">
            <a:spAutoFit/>
          </a:bodyPr>
          <a:lstStyle/>
          <a:p>
            <a:r>
              <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rPr>
              <a:t>背景及介绍</a:t>
            </a:r>
          </a:p>
        </p:txBody>
      </p:sp>
      <p:sp>
        <p:nvSpPr>
          <p:cNvPr id="38" name="文本框 37"/>
          <p:cNvSpPr txBox="1"/>
          <p:nvPr/>
        </p:nvSpPr>
        <p:spPr>
          <a:xfrm>
            <a:off x="6931065" y="1940546"/>
            <a:ext cx="2492990" cy="646331"/>
          </a:xfrm>
          <a:prstGeom prst="rect">
            <a:avLst/>
          </a:prstGeom>
          <a:noFill/>
        </p:spPr>
        <p:txBody>
          <a:bodyPr wrap="none" rtlCol="0">
            <a:spAutoFit/>
          </a:bodyPr>
          <a:lstStyle/>
          <a:p>
            <a:r>
              <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rPr>
              <a:t>愿景与目标</a:t>
            </a:r>
            <a:endParaRPr lang="en-US" altLang="zh-CN" sz="3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6931065" y="3145962"/>
            <a:ext cx="2031325" cy="646331"/>
          </a:xfrm>
          <a:prstGeom prst="rect">
            <a:avLst/>
          </a:prstGeom>
          <a:noFill/>
        </p:spPr>
        <p:txBody>
          <a:bodyPr wrap="none" rtlCol="0">
            <a:spAutoFit/>
          </a:bodyPr>
          <a:lstStyle/>
          <a:p>
            <a:r>
              <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rPr>
              <a:t>体系结构</a:t>
            </a:r>
          </a:p>
        </p:txBody>
      </p:sp>
      <p:sp>
        <p:nvSpPr>
          <p:cNvPr id="40" name="文本框 39"/>
          <p:cNvSpPr txBox="1"/>
          <p:nvPr/>
        </p:nvSpPr>
        <p:spPr>
          <a:xfrm>
            <a:off x="6900607" y="4331314"/>
            <a:ext cx="2031325" cy="1200329"/>
          </a:xfrm>
          <a:prstGeom prst="rect">
            <a:avLst/>
          </a:prstGeom>
          <a:noFill/>
        </p:spPr>
        <p:txBody>
          <a:bodyPr wrap="none" rtlCol="0">
            <a:spAutoFit/>
          </a:bodyPr>
          <a:lstStyle/>
          <a:p>
            <a:r>
              <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rPr>
              <a:t>关键技术</a:t>
            </a:r>
          </a:p>
          <a:p>
            <a:endPar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rot="5400000">
            <a:off x="-1825395" y="2343771"/>
            <a:ext cx="2270025" cy="902459"/>
            <a:chOff x="5604327" y="1072832"/>
            <a:chExt cx="3149600" cy="1117600"/>
          </a:xfrm>
        </p:grpSpPr>
        <p:sp>
          <p:nvSpPr>
            <p:cNvPr id="47" name="矩形 46"/>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8" name="矩形 47"/>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5554648" y="723239"/>
            <a:ext cx="769275" cy="769278"/>
            <a:chOff x="5722376" y="1268362"/>
            <a:chExt cx="769275" cy="769278"/>
          </a:xfrm>
        </p:grpSpPr>
        <p:sp>
          <p:nvSpPr>
            <p:cNvPr id="17" name="椭圆 16"/>
            <p:cNvSpPr/>
            <p:nvPr/>
          </p:nvSpPr>
          <p:spPr>
            <a:xfrm>
              <a:off x="5722376" y="1268362"/>
              <a:ext cx="769275" cy="769278"/>
            </a:xfrm>
            <a:prstGeom prst="ellipse">
              <a:avLst/>
            </a:prstGeom>
            <a:solidFill>
              <a:srgbClr val="75627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5742159" y="1358966"/>
              <a:ext cx="729701" cy="584775"/>
            </a:xfrm>
            <a:prstGeom prst="rect">
              <a:avLst/>
            </a:prstGeom>
          </p:spPr>
          <p:txBody>
            <a:bodyPr wrap="square">
              <a:spAutoFit/>
            </a:bodyPr>
            <a:lstStyle/>
            <a:p>
              <a:pPr algn="ctr"/>
              <a:r>
                <a:rPr lang="en-US" altLang="zh-CN" sz="3200" b="1" dirty="0">
                  <a:solidFill>
                    <a:srgbClr val="FFFFFF"/>
                  </a:solidFill>
                  <a:latin typeface="微软雅黑" panose="020B0503020204020204" pitchFamily="34" charset="-122"/>
                  <a:ea typeface="微软雅黑" panose="020B0503020204020204" pitchFamily="34" charset="-122"/>
                </a:rPr>
                <a:t>01</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5554648" y="1905441"/>
            <a:ext cx="769275" cy="769278"/>
            <a:chOff x="5722376" y="2450564"/>
            <a:chExt cx="769275" cy="769278"/>
          </a:xfrm>
        </p:grpSpPr>
        <p:sp>
          <p:nvSpPr>
            <p:cNvPr id="18" name="椭圆 17"/>
            <p:cNvSpPr/>
            <p:nvPr/>
          </p:nvSpPr>
          <p:spPr>
            <a:xfrm>
              <a:off x="5722376" y="2450564"/>
              <a:ext cx="769275" cy="769278"/>
            </a:xfrm>
            <a:prstGeom prst="ellipse">
              <a:avLst/>
            </a:prstGeom>
            <a:solidFill>
              <a:srgbClr val="EF5B4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2" name="矩形 51"/>
            <p:cNvSpPr/>
            <p:nvPr/>
          </p:nvSpPr>
          <p:spPr>
            <a:xfrm>
              <a:off x="5736441" y="2527909"/>
              <a:ext cx="729701" cy="584775"/>
            </a:xfrm>
            <a:prstGeom prst="rect">
              <a:avLst/>
            </a:prstGeom>
          </p:spPr>
          <p:txBody>
            <a:bodyPr wrap="square">
              <a:spAutoFit/>
            </a:bodyPr>
            <a:lstStyle/>
            <a:p>
              <a:pPr algn="ctr"/>
              <a:r>
                <a:rPr lang="en-US" altLang="zh-CN" sz="3200" b="1" dirty="0">
                  <a:solidFill>
                    <a:srgbClr val="FFFFFF"/>
                  </a:solidFill>
                  <a:latin typeface="微软雅黑" panose="020B0503020204020204" pitchFamily="34" charset="-122"/>
                  <a:ea typeface="微软雅黑" panose="020B0503020204020204" pitchFamily="34" charset="-122"/>
                </a:rPr>
                <a:t>02</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grpSp>
      <p:grpSp>
        <p:nvGrpSpPr>
          <p:cNvPr id="57" name="组合 56"/>
          <p:cNvGrpSpPr/>
          <p:nvPr/>
        </p:nvGrpSpPr>
        <p:grpSpPr>
          <a:xfrm>
            <a:off x="5554649" y="3087642"/>
            <a:ext cx="769275" cy="769278"/>
            <a:chOff x="5722377" y="3632765"/>
            <a:chExt cx="769275" cy="769278"/>
          </a:xfrm>
        </p:grpSpPr>
        <p:sp>
          <p:nvSpPr>
            <p:cNvPr id="19" name="椭圆 18"/>
            <p:cNvSpPr/>
            <p:nvPr/>
          </p:nvSpPr>
          <p:spPr>
            <a:xfrm>
              <a:off x="5722377" y="3632765"/>
              <a:ext cx="769275" cy="769278"/>
            </a:xfrm>
            <a:prstGeom prst="ellipse">
              <a:avLst/>
            </a:prstGeom>
            <a:solidFill>
              <a:srgbClr val="F2B97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3" name="矩形 52"/>
            <p:cNvSpPr/>
            <p:nvPr/>
          </p:nvSpPr>
          <p:spPr>
            <a:xfrm>
              <a:off x="5747879" y="3717273"/>
              <a:ext cx="729701" cy="584775"/>
            </a:xfrm>
            <a:prstGeom prst="rect">
              <a:avLst/>
            </a:prstGeom>
          </p:spPr>
          <p:txBody>
            <a:bodyPr wrap="square">
              <a:spAutoFit/>
            </a:bodyPr>
            <a:lstStyle/>
            <a:p>
              <a:pPr algn="ctr"/>
              <a:r>
                <a:rPr lang="en-US" altLang="zh-CN" sz="3200" b="1" dirty="0">
                  <a:solidFill>
                    <a:srgbClr val="FFFFFF"/>
                  </a:solidFill>
                  <a:latin typeface="微软雅黑" panose="020B0503020204020204" pitchFamily="34" charset="-122"/>
                  <a:ea typeface="微软雅黑" panose="020B0503020204020204" pitchFamily="34" charset="-122"/>
                </a:rPr>
                <a:t>03</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grpSp>
      <p:grpSp>
        <p:nvGrpSpPr>
          <p:cNvPr id="58" name="组合 57"/>
          <p:cNvGrpSpPr/>
          <p:nvPr/>
        </p:nvGrpSpPr>
        <p:grpSpPr>
          <a:xfrm>
            <a:off x="5554645" y="4269841"/>
            <a:ext cx="769275" cy="769278"/>
            <a:chOff x="5722373" y="4814964"/>
            <a:chExt cx="769275" cy="769278"/>
          </a:xfrm>
        </p:grpSpPr>
        <p:sp>
          <p:nvSpPr>
            <p:cNvPr id="20" name="椭圆 19"/>
            <p:cNvSpPr/>
            <p:nvPr/>
          </p:nvSpPr>
          <p:spPr>
            <a:xfrm>
              <a:off x="5722373" y="4814964"/>
              <a:ext cx="769275" cy="769278"/>
            </a:xfrm>
            <a:prstGeom prst="ellipse">
              <a:avLst/>
            </a:prstGeom>
            <a:solidFill>
              <a:srgbClr val="858976"/>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4" name="矩形 53"/>
            <p:cNvSpPr/>
            <p:nvPr/>
          </p:nvSpPr>
          <p:spPr>
            <a:xfrm>
              <a:off x="5761947" y="4890673"/>
              <a:ext cx="729701" cy="584775"/>
            </a:xfrm>
            <a:prstGeom prst="rect">
              <a:avLst/>
            </a:prstGeom>
          </p:spPr>
          <p:txBody>
            <a:bodyPr wrap="square">
              <a:spAutoFit/>
            </a:bodyPr>
            <a:lstStyle/>
            <a:p>
              <a:pPr algn="ctr"/>
              <a:r>
                <a:rPr lang="en-US" altLang="zh-CN" sz="3200" b="1" dirty="0">
                  <a:solidFill>
                    <a:srgbClr val="FFFFFF"/>
                  </a:solidFill>
                  <a:latin typeface="微软雅黑" panose="020B0503020204020204" pitchFamily="34" charset="-122"/>
                  <a:ea typeface="微软雅黑" panose="020B0503020204020204" pitchFamily="34" charset="-122"/>
                </a:rPr>
                <a:t>04</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grpSp>
      <p:sp>
        <p:nvSpPr>
          <p:cNvPr id="41" name="文本框 40">
            <a:extLst>
              <a:ext uri="{FF2B5EF4-FFF2-40B4-BE49-F238E27FC236}">
                <a16:creationId xmlns:a16="http://schemas.microsoft.com/office/drawing/2014/main" id="{ED4A94C4-46A1-8B44-918C-7733FEF300EF}"/>
              </a:ext>
            </a:extLst>
          </p:cNvPr>
          <p:cNvSpPr txBox="1"/>
          <p:nvPr/>
        </p:nvSpPr>
        <p:spPr>
          <a:xfrm>
            <a:off x="6900607" y="5435797"/>
            <a:ext cx="1107996" cy="646331"/>
          </a:xfrm>
          <a:prstGeom prst="rect">
            <a:avLst/>
          </a:prstGeom>
          <a:noFill/>
        </p:spPr>
        <p:txBody>
          <a:bodyPr wrap="none" rtlCol="0">
            <a:spAutoFit/>
          </a:bodyPr>
          <a:lstStyle/>
          <a:p>
            <a:r>
              <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rPr>
              <a:t>结语</a:t>
            </a:r>
          </a:p>
        </p:txBody>
      </p:sp>
      <p:grpSp>
        <p:nvGrpSpPr>
          <p:cNvPr id="43" name="组合 42">
            <a:extLst>
              <a:ext uri="{FF2B5EF4-FFF2-40B4-BE49-F238E27FC236}">
                <a16:creationId xmlns:a16="http://schemas.microsoft.com/office/drawing/2014/main" id="{AEB4FF63-7CB6-BE41-A0CC-3F360C5F4E6F}"/>
              </a:ext>
            </a:extLst>
          </p:cNvPr>
          <p:cNvGrpSpPr/>
          <p:nvPr/>
        </p:nvGrpSpPr>
        <p:grpSpPr>
          <a:xfrm>
            <a:off x="5524189" y="5374324"/>
            <a:ext cx="769275" cy="769278"/>
            <a:chOff x="5722376" y="1268362"/>
            <a:chExt cx="769275" cy="769278"/>
          </a:xfrm>
        </p:grpSpPr>
        <p:sp>
          <p:nvSpPr>
            <p:cNvPr id="44" name="椭圆 43">
              <a:extLst>
                <a:ext uri="{FF2B5EF4-FFF2-40B4-BE49-F238E27FC236}">
                  <a16:creationId xmlns:a16="http://schemas.microsoft.com/office/drawing/2014/main" id="{934400BA-533D-3843-9E28-AB8924CF927F}"/>
                </a:ext>
              </a:extLst>
            </p:cNvPr>
            <p:cNvSpPr/>
            <p:nvPr/>
          </p:nvSpPr>
          <p:spPr>
            <a:xfrm>
              <a:off x="5722376" y="1268362"/>
              <a:ext cx="769275" cy="769278"/>
            </a:xfrm>
            <a:prstGeom prst="ellipse">
              <a:avLst/>
            </a:prstGeom>
            <a:solidFill>
              <a:srgbClr val="75627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5" name="矩形 44">
              <a:extLst>
                <a:ext uri="{FF2B5EF4-FFF2-40B4-BE49-F238E27FC236}">
                  <a16:creationId xmlns:a16="http://schemas.microsoft.com/office/drawing/2014/main" id="{AD3CD4BC-DC02-5C4B-87B8-2A012895E576}"/>
                </a:ext>
              </a:extLst>
            </p:cNvPr>
            <p:cNvSpPr/>
            <p:nvPr/>
          </p:nvSpPr>
          <p:spPr>
            <a:xfrm>
              <a:off x="5742159" y="1358966"/>
              <a:ext cx="729701" cy="584775"/>
            </a:xfrm>
            <a:prstGeom prst="rect">
              <a:avLst/>
            </a:prstGeom>
          </p:spPr>
          <p:txBody>
            <a:bodyPr wrap="square">
              <a:spAutoFit/>
            </a:bodyPr>
            <a:lstStyle/>
            <a:p>
              <a:pPr algn="ctr"/>
              <a:r>
                <a:rPr lang="en-US" altLang="zh-CN" sz="3200" b="1" dirty="0">
                  <a:solidFill>
                    <a:srgbClr val="FFFFFF"/>
                  </a:solidFill>
                  <a:latin typeface="微软雅黑" panose="020B0503020204020204" pitchFamily="34" charset="-122"/>
                  <a:ea typeface="微软雅黑" panose="020B0503020204020204" pitchFamily="34" charset="-122"/>
                </a:rPr>
                <a:t>05</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5103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矩形 7"/>
          <p:cNvSpPr/>
          <p:nvPr/>
        </p:nvSpPr>
        <p:spPr bwMode="auto">
          <a:xfrm>
            <a:off x="482782" y="1020088"/>
            <a:ext cx="11123064" cy="5512639"/>
          </a:xfrm>
          <a:prstGeom prst="rect">
            <a:avLst/>
          </a:prstGeom>
          <a:solidFill>
            <a:schemeClr val="bg2">
              <a:lumMod val="95000"/>
            </a:schemeClr>
          </a:solidFill>
          <a:ln>
            <a:solidFill>
              <a:schemeClr val="bg2">
                <a:lumMod val="85000"/>
              </a:schemeClr>
            </a:solid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3" name="TextBox 42"/>
          <p:cNvSpPr txBox="1"/>
          <p:nvPr/>
        </p:nvSpPr>
        <p:spPr>
          <a:xfrm>
            <a:off x="1245265" y="325272"/>
            <a:ext cx="7845981"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4.2</a:t>
            </a:r>
            <a:r>
              <a:rPr lang="zh-CN" altLang="en-US" b="0" dirty="0">
                <a:solidFill>
                  <a:srgbClr val="756271"/>
                </a:solidFill>
              </a:rPr>
              <a:t> 多模态寻址与路由技术</a:t>
            </a:r>
          </a:p>
        </p:txBody>
      </p:sp>
      <p:sp>
        <p:nvSpPr>
          <p:cNvPr id="24" name="TextBox 10">
            <a:extLst>
              <a:ext uri="{FF2B5EF4-FFF2-40B4-BE49-F238E27FC236}">
                <a16:creationId xmlns:a16="http://schemas.microsoft.com/office/drawing/2014/main" id="{9E8CBAA5-127C-7340-9296-892B3E2A2C8C}"/>
              </a:ext>
            </a:extLst>
          </p:cNvPr>
          <p:cNvSpPr txBox="1"/>
          <p:nvPr/>
        </p:nvSpPr>
        <p:spPr>
          <a:xfrm>
            <a:off x="539724" y="1094404"/>
            <a:ext cx="10639081" cy="5570756"/>
          </a:xfrm>
          <a:prstGeom prst="rect">
            <a:avLst/>
          </a:prstGeom>
          <a:noFill/>
        </p:spPr>
        <p:txBody>
          <a:bodyPr wrap="square" rtlCol="0">
            <a:spAutoFit/>
          </a:bodyPr>
          <a:lstStyle/>
          <a:p>
            <a:pPr algn="just"/>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多模态寻址与路由技术</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多模态寻址与路由技术在网络体系结构中内嵌新型的寻址与路由功能要素，</a:t>
            </a:r>
            <a:r>
              <a:rPr lang="zh-CN" altLang="en-US" sz="2000" dirty="0">
                <a:solidFill>
                  <a:srgbClr val="C00000"/>
                </a:solidFill>
                <a:latin typeface="微软雅黑" panose="020B0503020204020204" pitchFamily="34" charset="-122"/>
                <a:ea typeface="微软雅黑" panose="020B0503020204020204" pitchFamily="34" charset="-122"/>
              </a:rPr>
              <a:t>支持</a:t>
            </a:r>
            <a:r>
              <a:rPr lang="en" altLang="zh-CN" sz="2000" dirty="0">
                <a:solidFill>
                  <a:srgbClr val="C00000"/>
                </a:solidFill>
                <a:latin typeface="微软雅黑" panose="020B0503020204020204" pitchFamily="34" charset="-122"/>
                <a:ea typeface="微软雅黑" panose="020B0503020204020204" pitchFamily="34" charset="-122"/>
              </a:rPr>
              <a:t>IP</a:t>
            </a:r>
            <a:r>
              <a:rPr lang="zh-CN" altLang="en" sz="2000" dirty="0">
                <a:solidFill>
                  <a:srgbClr val="C00000"/>
                </a:solidFill>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内容标识、身份标识、地理空间标识等多模态标识的共存与协同</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，采用计算和数据分离方法将基于上述标识的多种寻址与路由机制自然配合、联合起效、融为一体，从而在根本上突破传统网络</a:t>
            </a:r>
            <a:r>
              <a:rPr lang="en" altLang="zh-CN" sz="2000" dirty="0">
                <a:solidFill>
                  <a:schemeClr val="tx1">
                    <a:lumMod val="75000"/>
                    <a:lumOff val="25000"/>
                  </a:schemeClr>
                </a:solidFill>
                <a:latin typeface="微软雅黑" panose="020B0503020204020204" pitchFamily="34" charset="-122"/>
                <a:ea typeface="微软雅黑" panose="020B0503020204020204" pitchFamily="34" charset="-122"/>
              </a:rPr>
              <a:t>IP</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单一承载的制约瓶颈，满足多元化和专业化的高效服务需求。具体来说，</a:t>
            </a:r>
            <a:r>
              <a:rPr lang="zh-CN" altLang="en-US" sz="2000" dirty="0">
                <a:solidFill>
                  <a:srgbClr val="C00000"/>
                </a:solidFill>
                <a:latin typeface="微软雅黑" panose="020B0503020204020204" pitchFamily="34" charset="-122"/>
                <a:ea typeface="微软雅黑" panose="020B0503020204020204" pitchFamily="34" charset="-122"/>
              </a:rPr>
              <a:t>多模态寻址与路由技术面向多模态标识空间灵活组网与高效扩展需求，支持跨模态的资源协同与资源分解，实现面向多样化标识空间的协议定义与适配，实现对网络状态、用户需求、服务类型、安全需求具有不同粒度要求的多模态寻址路由的按需切换和互联互通</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p>
          <a:p>
            <a:pPr algn="just"/>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模态寻址与路由的基本逻辑示意在下页图，支持终端以多模态标识混合接入，基于全维可定义网络功能基础平台实施基于多模态标识的混合寻址与路由。在路由建立阶段，用户终端可直接指定标识类型，或由网络根据资源状态、业务类型、安全需求等反馈标识类型选择结果；在数据传输阶段，网络也可智能进行标识空间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首先要做到各种寻址与路由方式都兼容，然后按照需求，给出最合理的寻址和路由方式与路径。</a:t>
            </a:r>
            <a:endParaRPr lang="en-US" altLang="zh-CN" sz="2000" b="1" dirty="0">
              <a:solidFill>
                <a:schemeClr val="accent5">
                  <a:lumMod val="75000"/>
                </a:schemeClr>
              </a:solidFill>
              <a:latin typeface="微软雅黑" panose="020B0503020204020204" pitchFamily="34" charset="-122"/>
              <a:ea typeface="微软雅黑" panose="020B0503020204020204" pitchFamily="34" charset="-122"/>
            </a:endParaRPr>
          </a:p>
          <a:p>
            <a:pPr algn="just"/>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52532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3" name="TextBox 42"/>
          <p:cNvSpPr txBox="1"/>
          <p:nvPr/>
        </p:nvSpPr>
        <p:spPr>
          <a:xfrm>
            <a:off x="1245265" y="325272"/>
            <a:ext cx="7845981"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4.2</a:t>
            </a:r>
            <a:r>
              <a:rPr lang="zh-CN" altLang="en-US" b="0" dirty="0">
                <a:solidFill>
                  <a:srgbClr val="756271"/>
                </a:solidFill>
              </a:rPr>
              <a:t> 多模态寻址与路由技术</a:t>
            </a:r>
          </a:p>
        </p:txBody>
      </p:sp>
      <p:pic>
        <p:nvPicPr>
          <p:cNvPr id="2" name="图片 1">
            <a:extLst>
              <a:ext uri="{FF2B5EF4-FFF2-40B4-BE49-F238E27FC236}">
                <a16:creationId xmlns:a16="http://schemas.microsoft.com/office/drawing/2014/main" id="{FEBDB958-EFBD-3348-A1F4-4460D651D55B}"/>
              </a:ext>
            </a:extLst>
          </p:cNvPr>
          <p:cNvPicPr>
            <a:picLocks noChangeAspect="1"/>
          </p:cNvPicPr>
          <p:nvPr/>
        </p:nvPicPr>
        <p:blipFill>
          <a:blip r:embed="rId3"/>
          <a:stretch>
            <a:fillRect/>
          </a:stretch>
        </p:blipFill>
        <p:spPr>
          <a:xfrm>
            <a:off x="1245264" y="896326"/>
            <a:ext cx="9393427" cy="5681640"/>
          </a:xfrm>
          <a:prstGeom prst="rect">
            <a:avLst/>
          </a:prstGeom>
        </p:spPr>
      </p:pic>
    </p:spTree>
    <p:extLst>
      <p:ext uri="{BB962C8B-B14F-4D97-AF65-F5344CB8AC3E}">
        <p14:creationId xmlns:p14="http://schemas.microsoft.com/office/powerpoint/2010/main" val="28296012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矩形 7"/>
          <p:cNvSpPr/>
          <p:nvPr/>
        </p:nvSpPr>
        <p:spPr bwMode="auto">
          <a:xfrm>
            <a:off x="482782" y="1020088"/>
            <a:ext cx="11123064" cy="5512639"/>
          </a:xfrm>
          <a:prstGeom prst="rect">
            <a:avLst/>
          </a:prstGeom>
          <a:solidFill>
            <a:schemeClr val="bg2">
              <a:lumMod val="95000"/>
            </a:schemeClr>
          </a:solidFill>
          <a:ln>
            <a:solidFill>
              <a:schemeClr val="bg2">
                <a:lumMod val="85000"/>
              </a:schemeClr>
            </a:solid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3" name="TextBox 42"/>
          <p:cNvSpPr txBox="1"/>
          <p:nvPr/>
        </p:nvSpPr>
        <p:spPr>
          <a:xfrm>
            <a:off x="1245265" y="325272"/>
            <a:ext cx="7845981"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4.3</a:t>
            </a:r>
            <a:r>
              <a:rPr lang="zh-CN" altLang="en-US" b="0" dirty="0">
                <a:solidFill>
                  <a:srgbClr val="756271"/>
                </a:solidFill>
              </a:rPr>
              <a:t> 网络智慧化管理控制技术</a:t>
            </a:r>
          </a:p>
        </p:txBody>
      </p:sp>
      <p:sp>
        <p:nvSpPr>
          <p:cNvPr id="24" name="TextBox 10">
            <a:extLst>
              <a:ext uri="{FF2B5EF4-FFF2-40B4-BE49-F238E27FC236}">
                <a16:creationId xmlns:a16="http://schemas.microsoft.com/office/drawing/2014/main" id="{9E8CBAA5-127C-7340-9296-892B3E2A2C8C}"/>
              </a:ext>
            </a:extLst>
          </p:cNvPr>
          <p:cNvSpPr txBox="1"/>
          <p:nvPr/>
        </p:nvSpPr>
        <p:spPr>
          <a:xfrm>
            <a:off x="539724" y="1094404"/>
            <a:ext cx="10639081" cy="4647426"/>
          </a:xfrm>
          <a:prstGeom prst="rect">
            <a:avLst/>
          </a:prstGeom>
          <a:noFill/>
        </p:spPr>
        <p:txBody>
          <a:bodyPr wrap="square" rtlCol="0">
            <a:spAutoFit/>
          </a:bodyPr>
          <a:lstStyle/>
          <a:p>
            <a:pPr algn="just"/>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网络智慧化管理控制技术</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网络智慧化管理控制技术综合采用信息融合、认知计算与协同计算等手段，在实时感知业务与资源状态的基础上构建“感知−决策−适配”一体的智慧化管理控制闭环，实现网络资源与上层服务的高效自适应适配与拟合。其中，</a:t>
            </a:r>
            <a:r>
              <a:rPr lang="zh-CN" altLang="en-US" sz="2000" dirty="0">
                <a:solidFill>
                  <a:srgbClr val="C00000"/>
                </a:solidFill>
                <a:latin typeface="微软雅黑" panose="020B0503020204020204" pitchFamily="34" charset="-122"/>
                <a:ea typeface="微软雅黑" panose="020B0503020204020204" pitchFamily="34" charset="-122"/>
              </a:rPr>
              <a:t>信息融合</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实时感知业务与资源状态及其变化情况并将二者进行融合；</a:t>
            </a:r>
            <a:r>
              <a:rPr lang="zh-CN" altLang="en-US" sz="2000" dirty="0">
                <a:solidFill>
                  <a:srgbClr val="C00000"/>
                </a:solidFill>
                <a:latin typeface="微软雅黑" panose="020B0503020204020204" pitchFamily="34" charset="-122"/>
                <a:ea typeface="微软雅黑" panose="020B0503020204020204" pitchFamily="34" charset="-122"/>
              </a:rPr>
              <a:t>认知计算结合网络测量与机器学习技术</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拟合网络状态与服务性能需求；</a:t>
            </a:r>
            <a:r>
              <a:rPr lang="zh-CN" altLang="en-US" sz="2000" dirty="0">
                <a:solidFill>
                  <a:srgbClr val="C00000"/>
                </a:solidFill>
                <a:latin typeface="微软雅黑" panose="020B0503020204020204" pitchFamily="34" charset="-122"/>
                <a:ea typeface="微软雅黑" panose="020B0503020204020204" pitchFamily="34" charset="-122"/>
              </a:rPr>
              <a:t>协同计算统筹异构计算方法</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实现智能控制与系统优化。</a:t>
            </a:r>
          </a:p>
          <a:p>
            <a:pPr algn="just"/>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本质是实现资源均衡组织、调节与适配的闭环拟合决策系统。该系统由需求感知、拟合决策、资源分配、网络反馈共同构成，涉及网络多维状态感知技术、智慧化功能编排技术、智慧化流量调度技术和智慧化运维管理技术等。</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通过人工智能等手段，边感知边适配，辅助甚至代替人员对服务进行优化运维。</a:t>
            </a:r>
            <a:endParaRPr lang="en-US" altLang="zh-CN" sz="2000" b="1" dirty="0">
              <a:solidFill>
                <a:schemeClr val="accent5">
                  <a:lumMod val="75000"/>
                </a:schemeClr>
              </a:solidFill>
              <a:latin typeface="微软雅黑" panose="020B0503020204020204" pitchFamily="34" charset="-122"/>
              <a:ea typeface="微软雅黑" panose="020B0503020204020204" pitchFamily="34" charset="-122"/>
            </a:endParaRPr>
          </a:p>
          <a:p>
            <a:pPr algn="just"/>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824762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矩形 7"/>
          <p:cNvSpPr/>
          <p:nvPr/>
        </p:nvSpPr>
        <p:spPr bwMode="auto">
          <a:xfrm>
            <a:off x="482782" y="1020088"/>
            <a:ext cx="11123064" cy="5512639"/>
          </a:xfrm>
          <a:prstGeom prst="rect">
            <a:avLst/>
          </a:prstGeom>
          <a:solidFill>
            <a:schemeClr val="bg2">
              <a:lumMod val="95000"/>
            </a:schemeClr>
          </a:solidFill>
          <a:ln>
            <a:solidFill>
              <a:schemeClr val="bg2">
                <a:lumMod val="85000"/>
              </a:schemeClr>
            </a:solid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3" name="TextBox 42"/>
          <p:cNvSpPr txBox="1"/>
          <p:nvPr/>
        </p:nvSpPr>
        <p:spPr>
          <a:xfrm>
            <a:off x="1245265" y="325272"/>
            <a:ext cx="7845981"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4.4</a:t>
            </a:r>
            <a:r>
              <a:rPr lang="zh-CN" altLang="en-US" b="0" dirty="0">
                <a:solidFill>
                  <a:srgbClr val="756271"/>
                </a:solidFill>
              </a:rPr>
              <a:t> 网络内生安全构造技术</a:t>
            </a:r>
          </a:p>
        </p:txBody>
      </p:sp>
      <p:sp>
        <p:nvSpPr>
          <p:cNvPr id="24" name="TextBox 10">
            <a:extLst>
              <a:ext uri="{FF2B5EF4-FFF2-40B4-BE49-F238E27FC236}">
                <a16:creationId xmlns:a16="http://schemas.microsoft.com/office/drawing/2014/main" id="{9E8CBAA5-127C-7340-9296-892B3E2A2C8C}"/>
              </a:ext>
            </a:extLst>
          </p:cNvPr>
          <p:cNvSpPr txBox="1"/>
          <p:nvPr/>
        </p:nvSpPr>
        <p:spPr>
          <a:xfrm>
            <a:off x="539724" y="1094404"/>
            <a:ext cx="10639081" cy="4339650"/>
          </a:xfrm>
          <a:prstGeom prst="rect">
            <a:avLst/>
          </a:prstGeom>
          <a:noFill/>
        </p:spPr>
        <p:txBody>
          <a:bodyPr wrap="square" rtlCol="0">
            <a:spAutoFit/>
          </a:bodyPr>
          <a:lstStyle/>
          <a:p>
            <a:pPr algn="just"/>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网络内生安全构造技术</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网络内生安全构造技术依据“结构决定安全”“系统大于部分之和”的理念，在多模态智慧网络中</a:t>
            </a:r>
            <a:r>
              <a:rPr lang="zh-CN" altLang="en-US" sz="2000" dirty="0">
                <a:solidFill>
                  <a:srgbClr val="C00000"/>
                </a:solidFill>
                <a:latin typeface="微软雅黑" panose="020B0503020204020204" pitchFamily="34" charset="-122"/>
                <a:ea typeface="微软雅黑" panose="020B0503020204020204" pitchFamily="34" charset="-122"/>
              </a:rPr>
              <a:t>植入基于动态异构冗余的内生安全结构，采用基于“相对正确公理”的威胁感知机制动态改变网络系统结构及运行环境，将随机性失效和人为扰动转化为概率可控的事件</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；在此基础上，该技术采用基于多模裁决的策略调度和负反馈控制机制，使功能等价条件下的执行体结构表征具有不确定性，从根本上抑制随机性失效和人为蓄意扰动，从而获得网络的内生安全效应。</a:t>
            </a:r>
          </a:p>
          <a:p>
            <a:pPr algn="just"/>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该结构在网络层面的应用体现为：</a:t>
            </a:r>
            <a:r>
              <a:rPr lang="zh-CN" altLang="en-US" sz="2000" dirty="0">
                <a:solidFill>
                  <a:srgbClr val="C00000"/>
                </a:solidFill>
                <a:latin typeface="微软雅黑" panose="020B0503020204020204" pitchFamily="34" charset="-122"/>
                <a:ea typeface="微软雅黑" panose="020B0503020204020204" pitchFamily="34" charset="-122"/>
              </a:rPr>
              <a:t>在网络地址、拓扑、路由等要中引入动态化、冗余化、异构化等机制</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，网络采用可编程转发、资源组合与重构、功能快速编排等手段，实现网络数据传输或流量调度等系统视在结构的</a:t>
            </a:r>
            <a:r>
              <a:rPr lang="zh-CN" altLang="en-US" sz="2000" dirty="0">
                <a:solidFill>
                  <a:srgbClr val="C00000"/>
                </a:solidFill>
                <a:latin typeface="微软雅黑" panose="020B0503020204020204" pitchFamily="34" charset="-122"/>
                <a:ea typeface="微软雅黑" panose="020B0503020204020204" pitchFamily="34" charset="-122"/>
              </a:rPr>
              <a:t>动态适配和可信裁决</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，扰乱攻击者攻击链，在保证原有系统网络配置完整的前提下最小化操作管理，从而获得网络内生安全效应。</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453870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97197" y="2374494"/>
            <a:ext cx="6489833" cy="2180035"/>
          </a:xfrm>
          <a:prstGeom prst="rect">
            <a:avLst/>
          </a:prstGeom>
          <a:noFill/>
          <a:ln w="63500">
            <a:solidFill>
              <a:srgbClr val="EF5B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9922463" y="2374494"/>
            <a:ext cx="221227" cy="2182761"/>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4" name="Group 4"/>
          <p:cNvGrpSpPr>
            <a:grpSpLocks noChangeAspect="1"/>
          </p:cNvGrpSpPr>
          <p:nvPr/>
        </p:nvGrpSpPr>
        <p:grpSpPr bwMode="auto">
          <a:xfrm rot="19764056">
            <a:off x="2096300" y="1371843"/>
            <a:ext cx="2026436" cy="1887315"/>
            <a:chOff x="1164" y="687"/>
            <a:chExt cx="3219" cy="2998"/>
          </a:xfrm>
          <a:solidFill>
            <a:srgbClr val="EF5B43"/>
          </a:solidFill>
          <a:effectLst/>
        </p:grpSpPr>
        <p:sp>
          <p:nvSpPr>
            <p:cNvPr id="5"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sp>
          <p:nvSpPr>
            <p:cNvPr id="6"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grpSp>
      <p:sp>
        <p:nvSpPr>
          <p:cNvPr id="7" name="文本框 6"/>
          <p:cNvSpPr txBox="1"/>
          <p:nvPr/>
        </p:nvSpPr>
        <p:spPr>
          <a:xfrm>
            <a:off x="4657009" y="2910513"/>
            <a:ext cx="3890809" cy="1107996"/>
          </a:xfrm>
          <a:prstGeom prst="rect">
            <a:avLst/>
          </a:prstGeom>
          <a:noFill/>
        </p:spPr>
        <p:txBody>
          <a:bodyPr wrap="none" rtlCol="0">
            <a:spAutoFit/>
          </a:bodyPr>
          <a:lstStyle/>
          <a:p>
            <a:r>
              <a:rPr lang="zh-CN" altLang="en-US" sz="6600" b="1" dirty="0">
                <a:solidFill>
                  <a:srgbClr val="EF5B43"/>
                </a:solidFill>
                <a:latin typeface="微软雅黑" panose="020B0503020204020204" pitchFamily="34" charset="-122"/>
                <a:ea typeface="微软雅黑" panose="020B0503020204020204" pitchFamily="34" charset="-122"/>
              </a:rPr>
              <a:t>结        语</a:t>
            </a:r>
          </a:p>
        </p:txBody>
      </p:sp>
      <p:grpSp>
        <p:nvGrpSpPr>
          <p:cNvPr id="8" name="组合 7"/>
          <p:cNvGrpSpPr/>
          <p:nvPr/>
        </p:nvGrpSpPr>
        <p:grpSpPr>
          <a:xfrm rot="5400000">
            <a:off x="-1825395" y="2343771"/>
            <a:ext cx="2270025" cy="902459"/>
            <a:chOff x="5604327" y="1072832"/>
            <a:chExt cx="3149600" cy="1117600"/>
          </a:xfrm>
        </p:grpSpPr>
        <p:sp>
          <p:nvSpPr>
            <p:cNvPr id="9" name="矩形 8"/>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674071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矩形 7"/>
          <p:cNvSpPr/>
          <p:nvPr/>
        </p:nvSpPr>
        <p:spPr bwMode="auto">
          <a:xfrm>
            <a:off x="236598" y="907286"/>
            <a:ext cx="5457606" cy="5625441"/>
          </a:xfrm>
          <a:prstGeom prst="rect">
            <a:avLst/>
          </a:prstGeom>
          <a:solidFill>
            <a:schemeClr val="bg2">
              <a:lumMod val="95000"/>
            </a:schemeClr>
          </a:solidFill>
          <a:ln>
            <a:solidFill>
              <a:schemeClr val="bg2">
                <a:lumMod val="85000"/>
              </a:schemeClr>
            </a:solid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bwMode="auto">
          <a:xfrm>
            <a:off x="6497797" y="907287"/>
            <a:ext cx="5457606" cy="5625440"/>
          </a:xfrm>
          <a:prstGeom prst="rect">
            <a:avLst/>
          </a:prstGeom>
          <a:solidFill>
            <a:schemeClr val="bg2">
              <a:lumMod val="95000"/>
            </a:schemeClr>
          </a:solidFill>
          <a:ln>
            <a:solidFill>
              <a:schemeClr val="bg2">
                <a:lumMod val="85000"/>
              </a:schemeClr>
            </a:solid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41880" y="756159"/>
            <a:ext cx="4609145" cy="430887"/>
            <a:chOff x="1245265" y="1827568"/>
            <a:chExt cx="4200402" cy="879213"/>
          </a:xfrm>
        </p:grpSpPr>
        <p:sp>
          <p:nvSpPr>
            <p:cNvPr id="15" name="Freeform 6"/>
            <p:cNvSpPr/>
            <p:nvPr/>
          </p:nvSpPr>
          <p:spPr bwMode="auto">
            <a:xfrm>
              <a:off x="1245265" y="1827568"/>
              <a:ext cx="4200402" cy="150812"/>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bg2"/>
                </a:solidFill>
                <a:latin typeface="微软雅黑" panose="020B0503020204020204" pitchFamily="34" charset="-122"/>
                <a:ea typeface="微软雅黑" panose="020B0503020204020204" pitchFamily="34" charset="-122"/>
              </a:endParaRPr>
            </a:p>
          </p:txBody>
        </p:sp>
        <p:sp>
          <p:nvSpPr>
            <p:cNvPr id="16" name="Freeform 7"/>
            <p:cNvSpPr/>
            <p:nvPr/>
          </p:nvSpPr>
          <p:spPr bwMode="auto">
            <a:xfrm>
              <a:off x="1525808" y="1827568"/>
              <a:ext cx="3652018" cy="879213"/>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rgbClr val="EF5B43"/>
            </a:solidFill>
            <a:ln>
              <a:noFill/>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6887300" y="756159"/>
            <a:ext cx="4609145" cy="430887"/>
            <a:chOff x="6647444" y="1827568"/>
            <a:chExt cx="4200402" cy="879213"/>
          </a:xfrm>
        </p:grpSpPr>
        <p:sp>
          <p:nvSpPr>
            <p:cNvPr id="18" name="Freeform 6"/>
            <p:cNvSpPr/>
            <p:nvPr/>
          </p:nvSpPr>
          <p:spPr bwMode="auto">
            <a:xfrm>
              <a:off x="6647444" y="1827568"/>
              <a:ext cx="4200402" cy="150812"/>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bg2"/>
                </a:solidFill>
                <a:latin typeface="微软雅黑" panose="020B0503020204020204" pitchFamily="34" charset="-122"/>
                <a:ea typeface="微软雅黑" panose="020B0503020204020204" pitchFamily="34" charset="-122"/>
              </a:endParaRPr>
            </a:p>
          </p:txBody>
        </p:sp>
        <p:sp>
          <p:nvSpPr>
            <p:cNvPr id="19" name="Freeform 7"/>
            <p:cNvSpPr/>
            <p:nvPr/>
          </p:nvSpPr>
          <p:spPr bwMode="auto">
            <a:xfrm>
              <a:off x="6927987" y="1827568"/>
              <a:ext cx="3652018" cy="879213"/>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rgbClr val="5ABB93"/>
            </a:solidFill>
            <a:ln>
              <a:noFill/>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sp>
        <p:nvSpPr>
          <p:cNvPr id="21" name="TextBox 10"/>
          <p:cNvSpPr txBox="1"/>
          <p:nvPr/>
        </p:nvSpPr>
        <p:spPr>
          <a:xfrm>
            <a:off x="355752" y="1241733"/>
            <a:ext cx="5183401" cy="4093428"/>
          </a:xfrm>
          <a:prstGeom prst="rect">
            <a:avLst/>
          </a:prstGeom>
          <a:noFill/>
        </p:spPr>
        <p:txBody>
          <a:bodyPr wrap="square" rtlCol="0">
            <a:spAutoFit/>
          </a:bodyPr>
          <a:lstStyle/>
          <a:p>
            <a:pPr algn="just"/>
            <a:r>
              <a:rPr lang="zh-CN" altLang="en-US" sz="2000" dirty="0">
                <a:solidFill>
                  <a:srgbClr val="C00000"/>
                </a:solidFill>
                <a:latin typeface="微软雅黑" panose="020B0503020204020204" pitchFamily="34" charset="-122"/>
                <a:ea typeface="微软雅黑" panose="020B0503020204020204" pitchFamily="34" charset="-122"/>
              </a:rPr>
              <a:t>针对现有网络架构存在的结构僵化、</a:t>
            </a:r>
            <a:r>
              <a:rPr lang="en" altLang="zh-CN" sz="2000" dirty="0">
                <a:solidFill>
                  <a:srgbClr val="C00000"/>
                </a:solidFill>
                <a:latin typeface="微软雅黑" panose="020B0503020204020204" pitchFamily="34" charset="-122"/>
                <a:ea typeface="微软雅黑" panose="020B0503020204020204" pitchFamily="34" charset="-122"/>
              </a:rPr>
              <a:t>IP</a:t>
            </a:r>
            <a:r>
              <a:rPr lang="zh-CN" altLang="en-US" sz="2000" dirty="0">
                <a:solidFill>
                  <a:srgbClr val="C00000"/>
                </a:solidFill>
                <a:latin typeface="微软雅黑" panose="020B0503020204020204" pitchFamily="34" charset="-122"/>
                <a:ea typeface="微软雅黑" panose="020B0503020204020204" pitchFamily="34" charset="-122"/>
              </a:rPr>
              <a:t>单一承载、难以抑制未知威胁等问题</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，本文从网络构造的角度出发，通过网络结构的全维度可定义和多模态呈现来提升网络的功能、性能、效能、安全等性质，提出了</a:t>
            </a:r>
            <a:r>
              <a:rPr lang="zh-CN" altLang="en-US" sz="2000" dirty="0">
                <a:solidFill>
                  <a:srgbClr val="C00000"/>
                </a:solidFill>
                <a:latin typeface="微软雅黑" panose="020B0503020204020204" pitchFamily="34" charset="-122"/>
                <a:ea typeface="微软雅黑" panose="020B0503020204020204" pitchFamily="34" charset="-122"/>
              </a:rPr>
              <a:t>全维可定义的多模态智慧网络体系架构</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，为新型网络技术发展提供了一种可能的解决思路。</a:t>
            </a:r>
          </a:p>
          <a:p>
            <a:pPr algn="just"/>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本文仅给出了全维可定义的多模态智慧网络体系的初步构想和考虑，诸多新概念和新技术仍需继续完善和探讨，模型中的核心技术和关键技术也需要进一步深入研究并开展相关的实验验证，这也是作者下一步的工作。</a:t>
            </a:r>
          </a:p>
        </p:txBody>
      </p:sp>
      <p:sp>
        <p:nvSpPr>
          <p:cNvPr id="23" name="TextBox 42"/>
          <p:cNvSpPr txBox="1"/>
          <p:nvPr/>
        </p:nvSpPr>
        <p:spPr>
          <a:xfrm>
            <a:off x="1245265" y="325272"/>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5 </a:t>
            </a:r>
            <a:r>
              <a:rPr lang="zh-CN" altLang="en-US" b="0" dirty="0">
                <a:solidFill>
                  <a:srgbClr val="756271"/>
                </a:solidFill>
              </a:rPr>
              <a:t>结语</a:t>
            </a:r>
          </a:p>
        </p:txBody>
      </p:sp>
      <p:sp>
        <p:nvSpPr>
          <p:cNvPr id="24" name="TextBox 10">
            <a:extLst>
              <a:ext uri="{FF2B5EF4-FFF2-40B4-BE49-F238E27FC236}">
                <a16:creationId xmlns:a16="http://schemas.microsoft.com/office/drawing/2014/main" id="{D5A6E830-2F47-2A43-A746-7AB9BFE4B53C}"/>
              </a:ext>
            </a:extLst>
          </p:cNvPr>
          <p:cNvSpPr txBox="1"/>
          <p:nvPr/>
        </p:nvSpPr>
        <p:spPr>
          <a:xfrm>
            <a:off x="6600171" y="1251628"/>
            <a:ext cx="5183401" cy="5324535"/>
          </a:xfrm>
          <a:prstGeom prst="rect">
            <a:avLst/>
          </a:prstGeom>
          <a:noFill/>
        </p:spPr>
        <p:txBody>
          <a:bodyPr wrap="square" rtlCol="0">
            <a:spAutoFit/>
          </a:bodyPr>
          <a:lstStyle/>
          <a:p>
            <a:pPr algn="just"/>
            <a:r>
              <a:rPr lang="zh-CN" altLang="en-US" sz="2000" dirty="0">
                <a:solidFill>
                  <a:srgbClr val="C00000"/>
                </a:solidFill>
                <a:latin typeface="微软雅黑" panose="020B0503020204020204" pitchFamily="34" charset="-122"/>
                <a:ea typeface="微软雅黑" panose="020B0503020204020204" pitchFamily="34" charset="-122"/>
              </a:rPr>
              <a:t>打通各个平台异构性，全部抽象为多模态的数据层、控制层与服务层，实现都通过软件定义实现。安全性由内生安全提供。</a:t>
            </a:r>
          </a:p>
          <a:p>
            <a:pPr algn="just"/>
            <a:endParaRPr lang="zh-CN" altLang="en-US" sz="2000" dirty="0">
              <a:solidFill>
                <a:srgbClr val="C00000"/>
              </a:solidFill>
              <a:latin typeface="微软雅黑" panose="020B0503020204020204" pitchFamily="34" charset="-122"/>
              <a:ea typeface="微软雅黑" panose="020B0503020204020204" pitchFamily="34" charset="-122"/>
            </a:endParaRPr>
          </a:p>
          <a:p>
            <a:pPr algn="just"/>
            <a:r>
              <a:rPr lang="zh-CN" altLang="en-US" sz="2000" dirty="0">
                <a:solidFill>
                  <a:srgbClr val="C00000"/>
                </a:solidFill>
                <a:latin typeface="微软雅黑" panose="020B0503020204020204" pitchFamily="34" charset="-122"/>
                <a:ea typeface="微软雅黑" panose="020B0503020204020204" pitchFamily="34" charset="-122"/>
              </a:rPr>
              <a:t>不再以传统网络作为承载，将网络分离为最下层是全维可定义的路由</a:t>
            </a:r>
            <a:r>
              <a:rPr lang="en-US" altLang="zh-CN" sz="2000" dirty="0">
                <a:solidFill>
                  <a:srgbClr val="C00000"/>
                </a:solidFill>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交换平台</a:t>
            </a:r>
            <a:r>
              <a:rPr lang="zh-CN" altLang="en" sz="2000" dirty="0">
                <a:solidFill>
                  <a:srgbClr val="C00000"/>
                </a:solidFill>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中间是多协议栈网络控制器</a:t>
            </a:r>
            <a:r>
              <a:rPr lang="zh-CN" altLang="en" sz="2000" dirty="0">
                <a:solidFill>
                  <a:srgbClr val="C00000"/>
                </a:solidFill>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最上层是</a:t>
            </a:r>
            <a:r>
              <a:rPr lang="en" altLang="zh-CN" sz="2000" dirty="0">
                <a:solidFill>
                  <a:srgbClr val="C00000"/>
                </a:solidFill>
                <a:latin typeface="微软雅黑" panose="020B0503020204020204" pitchFamily="34" charset="-122"/>
                <a:ea typeface="微软雅黑" panose="020B0503020204020204" pitchFamily="34" charset="-122"/>
              </a:rPr>
              <a:t>IP</a:t>
            </a:r>
            <a:r>
              <a:rPr lang="zh-CN" altLang="en" sz="2000" dirty="0">
                <a:solidFill>
                  <a:srgbClr val="C00000"/>
                </a:solidFill>
                <a:latin typeface="微软雅黑" panose="020B0503020204020204" pitchFamily="34" charset="-122"/>
                <a:ea typeface="微软雅黑" panose="020B0503020204020204" pitchFamily="34" charset="-122"/>
              </a:rPr>
              <a:t>、</a:t>
            </a:r>
            <a:r>
              <a:rPr lang="en" altLang="zh-CN" sz="2000" dirty="0">
                <a:solidFill>
                  <a:srgbClr val="C00000"/>
                </a:solidFill>
                <a:latin typeface="微软雅黑" panose="020B0503020204020204" pitchFamily="34" charset="-122"/>
                <a:ea typeface="微软雅黑" panose="020B0503020204020204" pitchFamily="34" charset="-122"/>
              </a:rPr>
              <a:t>NDN</a:t>
            </a:r>
            <a:r>
              <a:rPr lang="zh-CN" altLang="en" sz="2000" dirty="0">
                <a:solidFill>
                  <a:srgbClr val="C00000"/>
                </a:solidFill>
                <a:latin typeface="微软雅黑" panose="020B0503020204020204" pitchFamily="34" charset="-122"/>
                <a:ea typeface="微软雅黑" panose="020B0503020204020204" pitchFamily="34" charset="-122"/>
              </a:rPr>
              <a:t>、</a:t>
            </a:r>
            <a:r>
              <a:rPr lang="en" altLang="zh-CN" sz="2000" dirty="0" err="1">
                <a:solidFill>
                  <a:srgbClr val="C00000"/>
                </a:solidFill>
                <a:latin typeface="微软雅黑" panose="020B0503020204020204" pitchFamily="34" charset="-122"/>
                <a:ea typeface="微软雅黑" panose="020B0503020204020204" pitchFamily="34" charset="-122"/>
              </a:rPr>
              <a:t>Sinet</a:t>
            </a:r>
            <a:r>
              <a:rPr lang="zh-CN" altLang="en" sz="2000" dirty="0">
                <a:solidFill>
                  <a:srgbClr val="C00000"/>
                </a:solidFill>
                <a:latin typeface="微软雅黑" panose="020B0503020204020204" pitchFamily="34" charset="-122"/>
                <a:ea typeface="微软雅黑" panose="020B0503020204020204" pitchFamily="34" charset="-122"/>
              </a:rPr>
              <a:t>、</a:t>
            </a:r>
            <a:r>
              <a:rPr lang="en" altLang="zh-CN" sz="2000" dirty="0" err="1">
                <a:solidFill>
                  <a:srgbClr val="C00000"/>
                </a:solidFill>
                <a:latin typeface="微软雅黑" panose="020B0503020204020204" pitchFamily="34" charset="-122"/>
                <a:ea typeface="微软雅黑" panose="020B0503020204020204" pitchFamily="34" charset="-122"/>
              </a:rPr>
              <a:t>Ednet</a:t>
            </a:r>
            <a:r>
              <a:rPr lang="zh-CN" altLang="en" sz="2000" dirty="0">
                <a:solidFill>
                  <a:srgbClr val="C00000"/>
                </a:solidFill>
                <a:latin typeface="微软雅黑" panose="020B0503020204020204" pitchFamily="34" charset="-122"/>
                <a:ea typeface="微软雅黑" panose="020B0503020204020204" pitchFamily="34" charset="-122"/>
              </a:rPr>
              <a:t>、</a:t>
            </a:r>
            <a:r>
              <a:rPr lang="en" altLang="zh-CN" sz="2000" dirty="0">
                <a:solidFill>
                  <a:srgbClr val="C00000"/>
                </a:solidFill>
                <a:latin typeface="微软雅黑" panose="020B0503020204020204" pitchFamily="34" charset="-122"/>
                <a:ea typeface="微软雅黑" panose="020B0503020204020204" pitchFamily="34" charset="-122"/>
              </a:rPr>
              <a:t>ICN</a:t>
            </a:r>
            <a:r>
              <a:rPr lang="zh-CN" altLang="en-US" sz="2000" dirty="0">
                <a:solidFill>
                  <a:srgbClr val="C00000"/>
                </a:solidFill>
                <a:latin typeface="微软雅黑" panose="020B0503020204020204" pitchFamily="34" charset="-122"/>
                <a:ea typeface="微软雅黑" panose="020B0503020204020204" pitchFamily="34" charset="-122"/>
              </a:rPr>
              <a:t>等规程作为应用功能。</a:t>
            </a:r>
          </a:p>
          <a:p>
            <a:pPr algn="just"/>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2000" dirty="0">
                <a:solidFill>
                  <a:schemeClr val="accent5">
                    <a:lumMod val="75000"/>
                  </a:schemeClr>
                </a:solidFill>
                <a:latin typeface="微软雅黑" panose="020B0503020204020204" pitchFamily="34" charset="-122"/>
                <a:ea typeface="微软雅黑" panose="020B0503020204020204" pitchFamily="34" charset="-122"/>
              </a:rPr>
              <a:t>其实类似于</a:t>
            </a:r>
            <a:r>
              <a:rPr lang="en" altLang="zh-CN" sz="2000" dirty="0">
                <a:solidFill>
                  <a:schemeClr val="accent5">
                    <a:lumMod val="75000"/>
                  </a:schemeClr>
                </a:solidFill>
                <a:latin typeface="微软雅黑" panose="020B0503020204020204" pitchFamily="34" charset="-122"/>
                <a:ea typeface="微软雅黑" panose="020B0503020204020204" pitchFamily="34" charset="-122"/>
              </a:rPr>
              <a:t>SDN</a:t>
            </a:r>
            <a:r>
              <a:rPr lang="zh-CN" altLang="en" sz="2000" dirty="0">
                <a:solidFill>
                  <a:schemeClr val="accent5">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5">
                    <a:lumMod val="75000"/>
                  </a:schemeClr>
                </a:solidFill>
                <a:latin typeface="微软雅黑" panose="020B0503020204020204" pitchFamily="34" charset="-122"/>
                <a:ea typeface="微软雅黑" panose="020B0503020204020204" pitchFamily="34" charset="-122"/>
              </a:rPr>
              <a:t>区别在于</a:t>
            </a:r>
            <a:r>
              <a:rPr lang="en" altLang="zh-CN" sz="2000" dirty="0">
                <a:solidFill>
                  <a:schemeClr val="accent5">
                    <a:lumMod val="75000"/>
                  </a:schemeClr>
                </a:solidFill>
                <a:latin typeface="微软雅黑" panose="020B0503020204020204" pitchFamily="34" charset="-122"/>
                <a:ea typeface="微软雅黑" panose="020B0503020204020204" pitchFamily="34" charset="-122"/>
              </a:rPr>
              <a:t>SDN</a:t>
            </a:r>
            <a:r>
              <a:rPr lang="zh-CN" altLang="en-US" sz="2000" dirty="0">
                <a:solidFill>
                  <a:schemeClr val="accent5">
                    <a:lumMod val="75000"/>
                  </a:schemeClr>
                </a:solidFill>
                <a:latin typeface="微软雅黑" panose="020B0503020204020204" pitchFamily="34" charset="-122"/>
                <a:ea typeface="微软雅黑" panose="020B0503020204020204" pitchFamily="34" charset="-122"/>
              </a:rPr>
              <a:t>希望能够定义的还是一个传统的单一的网络。</a:t>
            </a:r>
          </a:p>
          <a:p>
            <a:pPr algn="just"/>
            <a:r>
              <a:rPr lang="zh-CN" altLang="en-US" sz="2000" dirty="0">
                <a:solidFill>
                  <a:schemeClr val="accent5">
                    <a:lumMod val="75000"/>
                  </a:schemeClr>
                </a:solidFill>
                <a:latin typeface="微软雅黑" panose="020B0503020204020204" pitchFamily="34" charset="-122"/>
                <a:ea typeface="微软雅黑" panose="020B0503020204020204" pitchFamily="34" charset="-122"/>
              </a:rPr>
              <a:t>多模态智慧网络就是一个兼容各种类型、协议、通信之类的增强版</a:t>
            </a:r>
            <a:r>
              <a:rPr lang="en" altLang="zh-CN" sz="2000" dirty="0">
                <a:solidFill>
                  <a:schemeClr val="accent5">
                    <a:lumMod val="75000"/>
                  </a:schemeClr>
                </a:solidFill>
                <a:latin typeface="微软雅黑" panose="020B0503020204020204" pitchFamily="34" charset="-122"/>
                <a:ea typeface="微软雅黑" panose="020B0503020204020204" pitchFamily="34" charset="-122"/>
              </a:rPr>
              <a:t>SDN</a:t>
            </a:r>
            <a:r>
              <a:rPr lang="zh-CN" altLang="en" sz="2000" dirty="0">
                <a:solidFill>
                  <a:schemeClr val="accent5">
                    <a:lumMod val="75000"/>
                  </a:schemeClr>
                </a:solidFill>
                <a:latin typeface="微软雅黑" panose="020B0503020204020204" pitchFamily="34" charset="-122"/>
                <a:ea typeface="微软雅黑" panose="020B0503020204020204" pitchFamily="34" charset="-122"/>
              </a:rPr>
              <a:t>。</a:t>
            </a:r>
            <a:endParaRPr lang="en-US" altLang="zh-CN" sz="2000" dirty="0">
              <a:solidFill>
                <a:schemeClr val="accent5">
                  <a:lumMod val="75000"/>
                </a:schemeClr>
              </a:solidFill>
              <a:latin typeface="微软雅黑" panose="020B0503020204020204" pitchFamily="34" charset="-122"/>
              <a:ea typeface="微软雅黑" panose="020B0503020204020204" pitchFamily="34" charset="-122"/>
            </a:endParaRPr>
          </a:p>
          <a:p>
            <a:pPr algn="just"/>
            <a:r>
              <a:rPr lang="zh-CN" altLang="en-US" sz="2000" dirty="0">
                <a:solidFill>
                  <a:schemeClr val="accent5">
                    <a:lumMod val="75000"/>
                  </a:schemeClr>
                </a:solidFill>
                <a:latin typeface="微软雅黑" panose="020B0503020204020204" pitchFamily="34" charset="-122"/>
                <a:ea typeface="微软雅黑" panose="020B0503020204020204" pitchFamily="34" charset="-122"/>
              </a:rPr>
              <a:t>其中又增加了很多特性，包括针对于为了实现这种兼容性新的寻址与路由的特性，智慧化管控适配服务需求与资源需求的特性，内生安全的特性等等。</a:t>
            </a:r>
          </a:p>
        </p:txBody>
      </p:sp>
    </p:spTree>
    <p:extLst>
      <p:ext uri="{BB962C8B-B14F-4D97-AF65-F5344CB8AC3E}">
        <p14:creationId xmlns:p14="http://schemas.microsoft.com/office/powerpoint/2010/main" val="5537364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5"/>
          <p:cNvSpPr txBox="1">
            <a:spLocks noChangeArrowheads="1"/>
          </p:cNvSpPr>
          <p:nvPr/>
        </p:nvSpPr>
        <p:spPr bwMode="auto">
          <a:xfrm>
            <a:off x="4388128" y="4368840"/>
            <a:ext cx="357020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685783" fontAlgn="base">
              <a:spcBef>
                <a:spcPct val="0"/>
              </a:spcBef>
              <a:spcAft>
                <a:spcPct val="0"/>
              </a:spcAft>
              <a:defRPr/>
            </a:pPr>
            <a:r>
              <a:rPr lang="zh-CN" altLang="en-US" sz="4400" b="1" dirty="0">
                <a:solidFill>
                  <a:srgbClr val="756271"/>
                </a:solidFill>
                <a:latin typeface="微软雅黑" panose="020B0503020204020204" pitchFamily="34" charset="-122"/>
                <a:ea typeface="微软雅黑" panose="020B0503020204020204" pitchFamily="34" charset="-122"/>
              </a:rPr>
              <a:t>感谢批评指正</a:t>
            </a:r>
          </a:p>
        </p:txBody>
      </p:sp>
      <p:sp>
        <p:nvSpPr>
          <p:cNvPr id="32" name="文本框 6"/>
          <p:cNvSpPr txBox="1">
            <a:spLocks noChangeArrowheads="1"/>
          </p:cNvSpPr>
          <p:nvPr/>
        </p:nvSpPr>
        <p:spPr bwMode="auto">
          <a:xfrm>
            <a:off x="4015089" y="5298392"/>
            <a:ext cx="42290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685783" fontAlgn="base">
              <a:spcBef>
                <a:spcPct val="0"/>
              </a:spcBef>
              <a:spcAft>
                <a:spcPct val="0"/>
              </a:spcAft>
              <a:defRPr/>
            </a:pPr>
            <a:r>
              <a:rPr lang="en-US" altLang="zh-CN" sz="1600" spc="400" dirty="0">
                <a:solidFill>
                  <a:srgbClr val="543C4F"/>
                </a:solidFill>
                <a:latin typeface="微软雅黑" panose="020B0503020204020204" pitchFamily="34" charset="-122"/>
                <a:ea typeface="微软雅黑 Light"/>
              </a:rPr>
              <a:t>THANK YOU FOR WATCHING</a:t>
            </a:r>
          </a:p>
        </p:txBody>
      </p:sp>
      <p:grpSp>
        <p:nvGrpSpPr>
          <p:cNvPr id="34" name="Group 4"/>
          <p:cNvGrpSpPr>
            <a:grpSpLocks noChangeAspect="1"/>
          </p:cNvGrpSpPr>
          <p:nvPr/>
        </p:nvGrpSpPr>
        <p:grpSpPr bwMode="auto">
          <a:xfrm>
            <a:off x="5051233" y="888654"/>
            <a:ext cx="2089535" cy="3289479"/>
            <a:chOff x="2207" y="-324"/>
            <a:chExt cx="1461" cy="2300"/>
          </a:xfrm>
        </p:grpSpPr>
        <p:sp>
          <p:nvSpPr>
            <p:cNvPr id="35" name="Freeform 5"/>
            <p:cNvSpPr/>
            <p:nvPr/>
          </p:nvSpPr>
          <p:spPr bwMode="auto">
            <a:xfrm>
              <a:off x="2362" y="-55"/>
              <a:ext cx="1046" cy="1722"/>
            </a:xfrm>
            <a:custGeom>
              <a:avLst/>
              <a:gdLst>
                <a:gd name="T0" fmla="*/ 694 w 694"/>
                <a:gd name="T1" fmla="*/ 1143 h 1143"/>
                <a:gd name="T2" fmla="*/ 0 w 694"/>
                <a:gd name="T3" fmla="*/ 917 h 1143"/>
                <a:gd name="T4" fmla="*/ 0 w 694"/>
                <a:gd name="T5" fmla="*/ 129 h 1143"/>
                <a:gd name="T6" fmla="*/ 0 w 694"/>
                <a:gd name="T7" fmla="*/ 0 h 1143"/>
                <a:gd name="T8" fmla="*/ 6 w 694"/>
                <a:gd name="T9" fmla="*/ 3 h 1143"/>
                <a:gd name="T10" fmla="*/ 51 w 694"/>
                <a:gd name="T11" fmla="*/ 22 h 1143"/>
                <a:gd name="T12" fmla="*/ 694 w 694"/>
                <a:gd name="T13" fmla="*/ 231 h 1143"/>
                <a:gd name="T14" fmla="*/ 694 w 694"/>
                <a:gd name="T15" fmla="*/ 1143 h 11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4" h="1143">
                  <a:moveTo>
                    <a:pt x="694" y="1143"/>
                  </a:moveTo>
                  <a:cubicBezTo>
                    <a:pt x="0" y="917"/>
                    <a:pt x="0" y="917"/>
                    <a:pt x="0" y="917"/>
                  </a:cubicBezTo>
                  <a:cubicBezTo>
                    <a:pt x="0" y="129"/>
                    <a:pt x="0" y="129"/>
                    <a:pt x="0" y="129"/>
                  </a:cubicBezTo>
                  <a:cubicBezTo>
                    <a:pt x="0" y="0"/>
                    <a:pt x="0" y="0"/>
                    <a:pt x="0" y="0"/>
                  </a:cubicBezTo>
                  <a:cubicBezTo>
                    <a:pt x="2" y="1"/>
                    <a:pt x="4" y="2"/>
                    <a:pt x="6" y="3"/>
                  </a:cubicBezTo>
                  <a:cubicBezTo>
                    <a:pt x="25" y="15"/>
                    <a:pt x="50" y="22"/>
                    <a:pt x="51" y="22"/>
                  </a:cubicBezTo>
                  <a:cubicBezTo>
                    <a:pt x="694" y="231"/>
                    <a:pt x="694" y="231"/>
                    <a:pt x="694" y="231"/>
                  </a:cubicBezTo>
                  <a:lnTo>
                    <a:pt x="694" y="1143"/>
                  </a:ln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6" name="Freeform 6"/>
            <p:cNvSpPr/>
            <p:nvPr/>
          </p:nvSpPr>
          <p:spPr bwMode="auto">
            <a:xfrm>
              <a:off x="2315" y="-324"/>
              <a:ext cx="1353" cy="2048"/>
            </a:xfrm>
            <a:custGeom>
              <a:avLst/>
              <a:gdLst>
                <a:gd name="T0" fmla="*/ 886 w 897"/>
                <a:gd name="T1" fmla="*/ 244 h 1360"/>
                <a:gd name="T2" fmla="*/ 161 w 897"/>
                <a:gd name="T3" fmla="*/ 7 h 1360"/>
                <a:gd name="T4" fmla="*/ 158 w 897"/>
                <a:gd name="T5" fmla="*/ 7 h 1360"/>
                <a:gd name="T6" fmla="*/ 118 w 897"/>
                <a:gd name="T7" fmla="*/ 0 h 1360"/>
                <a:gd name="T8" fmla="*/ 1 w 897"/>
                <a:gd name="T9" fmla="*/ 110 h 1360"/>
                <a:gd name="T10" fmla="*/ 0 w 897"/>
                <a:gd name="T11" fmla="*/ 114 h 1360"/>
                <a:gd name="T12" fmla="*/ 0 w 897"/>
                <a:gd name="T13" fmla="*/ 119 h 1360"/>
                <a:gd name="T14" fmla="*/ 0 w 897"/>
                <a:gd name="T15" fmla="*/ 308 h 1360"/>
                <a:gd name="T16" fmla="*/ 0 w 897"/>
                <a:gd name="T17" fmla="*/ 1107 h 1360"/>
                <a:gd name="T18" fmla="*/ 11 w 897"/>
                <a:gd name="T19" fmla="*/ 1122 h 1360"/>
                <a:gd name="T20" fmla="*/ 736 w 897"/>
                <a:gd name="T21" fmla="*/ 1359 h 1360"/>
                <a:gd name="T22" fmla="*/ 741 w 897"/>
                <a:gd name="T23" fmla="*/ 1360 h 1360"/>
                <a:gd name="T24" fmla="*/ 750 w 897"/>
                <a:gd name="T25" fmla="*/ 1357 h 1360"/>
                <a:gd name="T26" fmla="*/ 757 w 897"/>
                <a:gd name="T27" fmla="*/ 1344 h 1360"/>
                <a:gd name="T28" fmla="*/ 757 w 897"/>
                <a:gd name="T29" fmla="*/ 1179 h 1360"/>
                <a:gd name="T30" fmla="*/ 882 w 897"/>
                <a:gd name="T31" fmla="*/ 1219 h 1360"/>
                <a:gd name="T32" fmla="*/ 897 w 897"/>
                <a:gd name="T33" fmla="*/ 1204 h 1360"/>
                <a:gd name="T34" fmla="*/ 897 w 897"/>
                <a:gd name="T35" fmla="*/ 259 h 1360"/>
                <a:gd name="T36" fmla="*/ 886 w 897"/>
                <a:gd name="T37" fmla="*/ 244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97" h="1360">
                  <a:moveTo>
                    <a:pt x="886" y="244"/>
                  </a:moveTo>
                  <a:cubicBezTo>
                    <a:pt x="161" y="7"/>
                    <a:pt x="161" y="7"/>
                    <a:pt x="161" y="7"/>
                  </a:cubicBezTo>
                  <a:cubicBezTo>
                    <a:pt x="160" y="7"/>
                    <a:pt x="159" y="7"/>
                    <a:pt x="158" y="7"/>
                  </a:cubicBezTo>
                  <a:cubicBezTo>
                    <a:pt x="144" y="3"/>
                    <a:pt x="131" y="0"/>
                    <a:pt x="118" y="0"/>
                  </a:cubicBezTo>
                  <a:cubicBezTo>
                    <a:pt x="55" y="0"/>
                    <a:pt x="6" y="48"/>
                    <a:pt x="1" y="110"/>
                  </a:cubicBezTo>
                  <a:cubicBezTo>
                    <a:pt x="1" y="111"/>
                    <a:pt x="0" y="113"/>
                    <a:pt x="0" y="114"/>
                  </a:cubicBezTo>
                  <a:cubicBezTo>
                    <a:pt x="0" y="119"/>
                    <a:pt x="0" y="119"/>
                    <a:pt x="0" y="119"/>
                  </a:cubicBezTo>
                  <a:cubicBezTo>
                    <a:pt x="0" y="308"/>
                    <a:pt x="0" y="308"/>
                    <a:pt x="0" y="308"/>
                  </a:cubicBezTo>
                  <a:cubicBezTo>
                    <a:pt x="0" y="1107"/>
                    <a:pt x="0" y="1107"/>
                    <a:pt x="0" y="1107"/>
                  </a:cubicBezTo>
                  <a:cubicBezTo>
                    <a:pt x="0" y="1114"/>
                    <a:pt x="5" y="1120"/>
                    <a:pt x="11" y="1122"/>
                  </a:cubicBezTo>
                  <a:cubicBezTo>
                    <a:pt x="736" y="1359"/>
                    <a:pt x="736" y="1359"/>
                    <a:pt x="736" y="1359"/>
                  </a:cubicBezTo>
                  <a:cubicBezTo>
                    <a:pt x="738" y="1359"/>
                    <a:pt x="739" y="1360"/>
                    <a:pt x="741" y="1360"/>
                  </a:cubicBezTo>
                  <a:cubicBezTo>
                    <a:pt x="744" y="1360"/>
                    <a:pt x="748" y="1359"/>
                    <a:pt x="750" y="1357"/>
                  </a:cubicBezTo>
                  <a:cubicBezTo>
                    <a:pt x="754" y="1354"/>
                    <a:pt x="757" y="1349"/>
                    <a:pt x="757" y="1344"/>
                  </a:cubicBezTo>
                  <a:cubicBezTo>
                    <a:pt x="757" y="1179"/>
                    <a:pt x="757" y="1179"/>
                    <a:pt x="757" y="1179"/>
                  </a:cubicBezTo>
                  <a:cubicBezTo>
                    <a:pt x="879" y="1219"/>
                    <a:pt x="879" y="1219"/>
                    <a:pt x="882" y="1219"/>
                  </a:cubicBezTo>
                  <a:cubicBezTo>
                    <a:pt x="890" y="1219"/>
                    <a:pt x="897" y="1212"/>
                    <a:pt x="897" y="1204"/>
                  </a:cubicBezTo>
                  <a:cubicBezTo>
                    <a:pt x="897" y="259"/>
                    <a:pt x="897" y="259"/>
                    <a:pt x="897" y="259"/>
                  </a:cubicBezTo>
                  <a:cubicBezTo>
                    <a:pt x="897" y="252"/>
                    <a:pt x="893" y="246"/>
                    <a:pt x="886" y="244"/>
                  </a:cubicBezTo>
                  <a:close/>
                </a:path>
              </a:pathLst>
            </a:custGeom>
            <a:solidFill>
              <a:srgbClr val="75627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7" name="Freeform 7"/>
            <p:cNvSpPr/>
            <p:nvPr/>
          </p:nvSpPr>
          <p:spPr bwMode="auto">
            <a:xfrm>
              <a:off x="2282" y="186"/>
              <a:ext cx="543" cy="1659"/>
            </a:xfrm>
            <a:custGeom>
              <a:avLst/>
              <a:gdLst>
                <a:gd name="T0" fmla="*/ 12 w 360"/>
                <a:gd name="T1" fmla="*/ 1101 h 1101"/>
                <a:gd name="T2" fmla="*/ 9 w 360"/>
                <a:gd name="T3" fmla="*/ 1100 h 1101"/>
                <a:gd name="T4" fmla="*/ 1 w 360"/>
                <a:gd name="T5" fmla="*/ 1086 h 1101"/>
                <a:gd name="T6" fmla="*/ 337 w 360"/>
                <a:gd name="T7" fmla="*/ 9 h 1101"/>
                <a:gd name="T8" fmla="*/ 351 w 360"/>
                <a:gd name="T9" fmla="*/ 2 h 1101"/>
                <a:gd name="T10" fmla="*/ 359 w 360"/>
                <a:gd name="T11" fmla="*/ 16 h 1101"/>
                <a:gd name="T12" fmla="*/ 23 w 360"/>
                <a:gd name="T13" fmla="*/ 1093 h 1101"/>
                <a:gd name="T14" fmla="*/ 12 w 360"/>
                <a:gd name="T15" fmla="*/ 1101 h 1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0" h="1101">
                  <a:moveTo>
                    <a:pt x="12" y="1101"/>
                  </a:moveTo>
                  <a:cubicBezTo>
                    <a:pt x="11" y="1101"/>
                    <a:pt x="10" y="1101"/>
                    <a:pt x="9" y="1100"/>
                  </a:cubicBezTo>
                  <a:cubicBezTo>
                    <a:pt x="3" y="1098"/>
                    <a:pt x="0" y="1092"/>
                    <a:pt x="1" y="1086"/>
                  </a:cubicBezTo>
                  <a:cubicBezTo>
                    <a:pt x="337" y="9"/>
                    <a:pt x="337" y="9"/>
                    <a:pt x="337" y="9"/>
                  </a:cubicBezTo>
                  <a:cubicBezTo>
                    <a:pt x="339" y="3"/>
                    <a:pt x="345" y="0"/>
                    <a:pt x="351" y="2"/>
                  </a:cubicBezTo>
                  <a:cubicBezTo>
                    <a:pt x="357" y="3"/>
                    <a:pt x="360" y="10"/>
                    <a:pt x="359" y="16"/>
                  </a:cubicBezTo>
                  <a:cubicBezTo>
                    <a:pt x="23" y="1093"/>
                    <a:pt x="23" y="1093"/>
                    <a:pt x="23" y="1093"/>
                  </a:cubicBezTo>
                  <a:cubicBezTo>
                    <a:pt x="21" y="1098"/>
                    <a:pt x="17" y="1101"/>
                    <a:pt x="12" y="1101"/>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8" name="Freeform 8"/>
            <p:cNvSpPr/>
            <p:nvPr/>
          </p:nvSpPr>
          <p:spPr bwMode="auto">
            <a:xfrm>
              <a:off x="2540" y="266"/>
              <a:ext cx="544" cy="1658"/>
            </a:xfrm>
            <a:custGeom>
              <a:avLst/>
              <a:gdLst>
                <a:gd name="T0" fmla="*/ 13 w 361"/>
                <a:gd name="T1" fmla="*/ 1101 h 1101"/>
                <a:gd name="T2" fmla="*/ 10 w 361"/>
                <a:gd name="T3" fmla="*/ 1101 h 1101"/>
                <a:gd name="T4" fmla="*/ 2 w 361"/>
                <a:gd name="T5" fmla="*/ 1087 h 1101"/>
                <a:gd name="T6" fmla="*/ 338 w 361"/>
                <a:gd name="T7" fmla="*/ 9 h 1101"/>
                <a:gd name="T8" fmla="*/ 352 w 361"/>
                <a:gd name="T9" fmla="*/ 2 h 1101"/>
                <a:gd name="T10" fmla="*/ 359 w 361"/>
                <a:gd name="T11" fmla="*/ 16 h 1101"/>
                <a:gd name="T12" fmla="*/ 24 w 361"/>
                <a:gd name="T13" fmla="*/ 1093 h 1101"/>
                <a:gd name="T14" fmla="*/ 13 w 361"/>
                <a:gd name="T15" fmla="*/ 1101 h 1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1" h="1101">
                  <a:moveTo>
                    <a:pt x="13" y="1101"/>
                  </a:moveTo>
                  <a:cubicBezTo>
                    <a:pt x="12" y="1101"/>
                    <a:pt x="11" y="1101"/>
                    <a:pt x="10" y="1101"/>
                  </a:cubicBezTo>
                  <a:cubicBezTo>
                    <a:pt x="4" y="1099"/>
                    <a:pt x="0" y="1093"/>
                    <a:pt x="2" y="1087"/>
                  </a:cubicBezTo>
                  <a:cubicBezTo>
                    <a:pt x="338" y="9"/>
                    <a:pt x="338" y="9"/>
                    <a:pt x="338" y="9"/>
                  </a:cubicBezTo>
                  <a:cubicBezTo>
                    <a:pt x="340" y="4"/>
                    <a:pt x="346" y="0"/>
                    <a:pt x="352" y="2"/>
                  </a:cubicBezTo>
                  <a:cubicBezTo>
                    <a:pt x="358" y="4"/>
                    <a:pt x="361" y="10"/>
                    <a:pt x="359" y="16"/>
                  </a:cubicBezTo>
                  <a:cubicBezTo>
                    <a:pt x="24" y="1093"/>
                    <a:pt x="24" y="1093"/>
                    <a:pt x="24" y="1093"/>
                  </a:cubicBezTo>
                  <a:cubicBezTo>
                    <a:pt x="22" y="1098"/>
                    <a:pt x="18" y="1101"/>
                    <a:pt x="13" y="1101"/>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9" name="Freeform 9"/>
            <p:cNvSpPr/>
            <p:nvPr/>
          </p:nvSpPr>
          <p:spPr bwMode="auto">
            <a:xfrm>
              <a:off x="2763" y="293"/>
              <a:ext cx="288" cy="115"/>
            </a:xfrm>
            <a:custGeom>
              <a:avLst/>
              <a:gdLst>
                <a:gd name="T0" fmla="*/ 179 w 191"/>
                <a:gd name="T1" fmla="*/ 76 h 76"/>
                <a:gd name="T2" fmla="*/ 175 w 191"/>
                <a:gd name="T3" fmla="*/ 75 h 76"/>
                <a:gd name="T4" fmla="*/ 9 w 191"/>
                <a:gd name="T5" fmla="*/ 24 h 76"/>
                <a:gd name="T6" fmla="*/ 2 w 191"/>
                <a:gd name="T7" fmla="*/ 10 h 76"/>
                <a:gd name="T8" fmla="*/ 16 w 191"/>
                <a:gd name="T9" fmla="*/ 2 h 76"/>
                <a:gd name="T10" fmla="*/ 182 w 191"/>
                <a:gd name="T11" fmla="*/ 54 h 76"/>
                <a:gd name="T12" fmla="*/ 190 w 191"/>
                <a:gd name="T13" fmla="*/ 68 h 76"/>
                <a:gd name="T14" fmla="*/ 179 w 191"/>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1" h="76">
                  <a:moveTo>
                    <a:pt x="179" y="76"/>
                  </a:moveTo>
                  <a:cubicBezTo>
                    <a:pt x="178" y="76"/>
                    <a:pt x="177" y="76"/>
                    <a:pt x="175" y="75"/>
                  </a:cubicBezTo>
                  <a:cubicBezTo>
                    <a:pt x="9" y="24"/>
                    <a:pt x="9" y="24"/>
                    <a:pt x="9" y="24"/>
                  </a:cubicBezTo>
                  <a:cubicBezTo>
                    <a:pt x="3" y="22"/>
                    <a:pt x="0" y="15"/>
                    <a:pt x="2" y="10"/>
                  </a:cubicBezTo>
                  <a:cubicBezTo>
                    <a:pt x="3" y="4"/>
                    <a:pt x="10" y="0"/>
                    <a:pt x="16" y="2"/>
                  </a:cubicBezTo>
                  <a:cubicBezTo>
                    <a:pt x="182" y="54"/>
                    <a:pt x="182" y="54"/>
                    <a:pt x="182" y="54"/>
                  </a:cubicBezTo>
                  <a:cubicBezTo>
                    <a:pt x="188" y="56"/>
                    <a:pt x="191"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0" name="Freeform 10"/>
            <p:cNvSpPr/>
            <p:nvPr/>
          </p:nvSpPr>
          <p:spPr bwMode="auto">
            <a:xfrm>
              <a:off x="2709" y="468"/>
              <a:ext cx="288" cy="113"/>
            </a:xfrm>
            <a:custGeom>
              <a:avLst/>
              <a:gdLst>
                <a:gd name="T0" fmla="*/ 179 w 191"/>
                <a:gd name="T1" fmla="*/ 75 h 75"/>
                <a:gd name="T2" fmla="*/ 175 w 191"/>
                <a:gd name="T3" fmla="*/ 75 h 75"/>
                <a:gd name="T4" fmla="*/ 9 w 191"/>
                <a:gd name="T5" fmla="*/ 23 h 75"/>
                <a:gd name="T6" fmla="*/ 2 w 191"/>
                <a:gd name="T7" fmla="*/ 9 h 75"/>
                <a:gd name="T8" fmla="*/ 16 w 191"/>
                <a:gd name="T9" fmla="*/ 2 h 75"/>
                <a:gd name="T10" fmla="*/ 182 w 191"/>
                <a:gd name="T11" fmla="*/ 53 h 75"/>
                <a:gd name="T12" fmla="*/ 190 w 191"/>
                <a:gd name="T13" fmla="*/ 67 h 75"/>
                <a:gd name="T14" fmla="*/ 179 w 191"/>
                <a:gd name="T15" fmla="*/ 75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1" h="75">
                  <a:moveTo>
                    <a:pt x="179" y="75"/>
                  </a:moveTo>
                  <a:cubicBezTo>
                    <a:pt x="178" y="75"/>
                    <a:pt x="177" y="75"/>
                    <a:pt x="175" y="75"/>
                  </a:cubicBezTo>
                  <a:cubicBezTo>
                    <a:pt x="9" y="23"/>
                    <a:pt x="9" y="23"/>
                    <a:pt x="9" y="23"/>
                  </a:cubicBezTo>
                  <a:cubicBezTo>
                    <a:pt x="3" y="21"/>
                    <a:pt x="0" y="15"/>
                    <a:pt x="2" y="9"/>
                  </a:cubicBezTo>
                  <a:cubicBezTo>
                    <a:pt x="4" y="3"/>
                    <a:pt x="10" y="0"/>
                    <a:pt x="16" y="2"/>
                  </a:cubicBezTo>
                  <a:cubicBezTo>
                    <a:pt x="182" y="53"/>
                    <a:pt x="182" y="53"/>
                    <a:pt x="182" y="53"/>
                  </a:cubicBezTo>
                  <a:cubicBezTo>
                    <a:pt x="188" y="55"/>
                    <a:pt x="191" y="62"/>
                    <a:pt x="190" y="67"/>
                  </a:cubicBezTo>
                  <a:cubicBezTo>
                    <a:pt x="188" y="72"/>
                    <a:pt x="184" y="75"/>
                    <a:pt x="179" y="75"/>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1" name="Freeform 11"/>
            <p:cNvSpPr/>
            <p:nvPr/>
          </p:nvSpPr>
          <p:spPr bwMode="auto">
            <a:xfrm>
              <a:off x="2655" y="641"/>
              <a:ext cx="288" cy="115"/>
            </a:xfrm>
            <a:custGeom>
              <a:avLst/>
              <a:gdLst>
                <a:gd name="T0" fmla="*/ 179 w 191"/>
                <a:gd name="T1" fmla="*/ 76 h 76"/>
                <a:gd name="T2" fmla="*/ 176 w 191"/>
                <a:gd name="T3" fmla="*/ 75 h 76"/>
                <a:gd name="T4" fmla="*/ 9 w 191"/>
                <a:gd name="T5" fmla="*/ 23 h 76"/>
                <a:gd name="T6" fmla="*/ 2 w 191"/>
                <a:gd name="T7" fmla="*/ 9 h 76"/>
                <a:gd name="T8" fmla="*/ 16 w 191"/>
                <a:gd name="T9" fmla="*/ 2 h 76"/>
                <a:gd name="T10" fmla="*/ 182 w 191"/>
                <a:gd name="T11" fmla="*/ 54 h 76"/>
                <a:gd name="T12" fmla="*/ 190 w 191"/>
                <a:gd name="T13" fmla="*/ 68 h 76"/>
                <a:gd name="T14" fmla="*/ 179 w 191"/>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1" h="76">
                  <a:moveTo>
                    <a:pt x="179" y="76"/>
                  </a:moveTo>
                  <a:cubicBezTo>
                    <a:pt x="178" y="76"/>
                    <a:pt x="177" y="76"/>
                    <a:pt x="176" y="75"/>
                  </a:cubicBezTo>
                  <a:cubicBezTo>
                    <a:pt x="9" y="23"/>
                    <a:pt x="9" y="23"/>
                    <a:pt x="9" y="23"/>
                  </a:cubicBezTo>
                  <a:cubicBezTo>
                    <a:pt x="3" y="22"/>
                    <a:pt x="0" y="15"/>
                    <a:pt x="2" y="9"/>
                  </a:cubicBezTo>
                  <a:cubicBezTo>
                    <a:pt x="4" y="3"/>
                    <a:pt x="10" y="0"/>
                    <a:pt x="16" y="2"/>
                  </a:cubicBezTo>
                  <a:cubicBezTo>
                    <a:pt x="182" y="54"/>
                    <a:pt x="182" y="54"/>
                    <a:pt x="182" y="54"/>
                  </a:cubicBezTo>
                  <a:cubicBezTo>
                    <a:pt x="188" y="56"/>
                    <a:pt x="191"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2" name="Freeform 12"/>
            <p:cNvSpPr/>
            <p:nvPr/>
          </p:nvSpPr>
          <p:spPr bwMode="auto">
            <a:xfrm>
              <a:off x="2600" y="814"/>
              <a:ext cx="290" cy="115"/>
            </a:xfrm>
            <a:custGeom>
              <a:avLst/>
              <a:gdLst>
                <a:gd name="T0" fmla="*/ 179 w 192"/>
                <a:gd name="T1" fmla="*/ 76 h 76"/>
                <a:gd name="T2" fmla="*/ 176 w 192"/>
                <a:gd name="T3" fmla="*/ 76 h 76"/>
                <a:gd name="T4" fmla="*/ 9 w 192"/>
                <a:gd name="T5" fmla="*/ 24 h 76"/>
                <a:gd name="T6" fmla="*/ 2 w 192"/>
                <a:gd name="T7" fmla="*/ 10 h 76"/>
                <a:gd name="T8" fmla="*/ 16 w 192"/>
                <a:gd name="T9" fmla="*/ 2 h 76"/>
                <a:gd name="T10" fmla="*/ 182 w 192"/>
                <a:gd name="T11" fmla="*/ 54 h 76"/>
                <a:gd name="T12" fmla="*/ 190 w 192"/>
                <a:gd name="T13" fmla="*/ 68 h 76"/>
                <a:gd name="T14" fmla="*/ 179 w 19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6">
                  <a:moveTo>
                    <a:pt x="179" y="76"/>
                  </a:moveTo>
                  <a:cubicBezTo>
                    <a:pt x="178" y="76"/>
                    <a:pt x="177" y="76"/>
                    <a:pt x="176" y="76"/>
                  </a:cubicBezTo>
                  <a:cubicBezTo>
                    <a:pt x="9" y="24"/>
                    <a:pt x="9" y="24"/>
                    <a:pt x="9" y="24"/>
                  </a:cubicBezTo>
                  <a:cubicBezTo>
                    <a:pt x="3" y="22"/>
                    <a:pt x="0" y="16"/>
                    <a:pt x="2" y="10"/>
                  </a:cubicBezTo>
                  <a:cubicBezTo>
                    <a:pt x="4" y="4"/>
                    <a:pt x="10" y="0"/>
                    <a:pt x="16" y="2"/>
                  </a:cubicBezTo>
                  <a:cubicBezTo>
                    <a:pt x="182" y="54"/>
                    <a:pt x="182" y="54"/>
                    <a:pt x="182" y="54"/>
                  </a:cubicBezTo>
                  <a:cubicBezTo>
                    <a:pt x="188" y="56"/>
                    <a:pt x="192"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3" name="Freeform 13"/>
            <p:cNvSpPr/>
            <p:nvPr/>
          </p:nvSpPr>
          <p:spPr bwMode="auto">
            <a:xfrm>
              <a:off x="2546" y="989"/>
              <a:ext cx="289" cy="115"/>
            </a:xfrm>
            <a:custGeom>
              <a:avLst/>
              <a:gdLst>
                <a:gd name="T0" fmla="*/ 179 w 192"/>
                <a:gd name="T1" fmla="*/ 76 h 76"/>
                <a:gd name="T2" fmla="*/ 176 w 192"/>
                <a:gd name="T3" fmla="*/ 75 h 76"/>
                <a:gd name="T4" fmla="*/ 9 w 192"/>
                <a:gd name="T5" fmla="*/ 23 h 76"/>
                <a:gd name="T6" fmla="*/ 2 w 192"/>
                <a:gd name="T7" fmla="*/ 9 h 76"/>
                <a:gd name="T8" fmla="*/ 16 w 192"/>
                <a:gd name="T9" fmla="*/ 2 h 76"/>
                <a:gd name="T10" fmla="*/ 182 w 192"/>
                <a:gd name="T11" fmla="*/ 54 h 76"/>
                <a:gd name="T12" fmla="*/ 190 w 192"/>
                <a:gd name="T13" fmla="*/ 68 h 76"/>
                <a:gd name="T14" fmla="*/ 179 w 19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6">
                  <a:moveTo>
                    <a:pt x="179" y="76"/>
                  </a:moveTo>
                  <a:cubicBezTo>
                    <a:pt x="178" y="76"/>
                    <a:pt x="177" y="75"/>
                    <a:pt x="176" y="75"/>
                  </a:cubicBezTo>
                  <a:cubicBezTo>
                    <a:pt x="9" y="23"/>
                    <a:pt x="9" y="23"/>
                    <a:pt x="9" y="23"/>
                  </a:cubicBezTo>
                  <a:cubicBezTo>
                    <a:pt x="3" y="21"/>
                    <a:pt x="0" y="15"/>
                    <a:pt x="2" y="9"/>
                  </a:cubicBezTo>
                  <a:cubicBezTo>
                    <a:pt x="4" y="3"/>
                    <a:pt x="10" y="0"/>
                    <a:pt x="16" y="2"/>
                  </a:cubicBezTo>
                  <a:cubicBezTo>
                    <a:pt x="182" y="54"/>
                    <a:pt x="182" y="54"/>
                    <a:pt x="182" y="54"/>
                  </a:cubicBezTo>
                  <a:cubicBezTo>
                    <a:pt x="188" y="55"/>
                    <a:pt x="192" y="62"/>
                    <a:pt x="190" y="68"/>
                  </a:cubicBezTo>
                  <a:cubicBezTo>
                    <a:pt x="188" y="72"/>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4" name="Freeform 14"/>
            <p:cNvSpPr/>
            <p:nvPr/>
          </p:nvSpPr>
          <p:spPr bwMode="auto">
            <a:xfrm>
              <a:off x="2492" y="1162"/>
              <a:ext cx="289" cy="115"/>
            </a:xfrm>
            <a:custGeom>
              <a:avLst/>
              <a:gdLst>
                <a:gd name="T0" fmla="*/ 179 w 192"/>
                <a:gd name="T1" fmla="*/ 76 h 76"/>
                <a:gd name="T2" fmla="*/ 176 w 192"/>
                <a:gd name="T3" fmla="*/ 75 h 76"/>
                <a:gd name="T4" fmla="*/ 9 w 192"/>
                <a:gd name="T5" fmla="*/ 24 h 76"/>
                <a:gd name="T6" fmla="*/ 2 w 192"/>
                <a:gd name="T7" fmla="*/ 10 h 76"/>
                <a:gd name="T8" fmla="*/ 16 w 192"/>
                <a:gd name="T9" fmla="*/ 2 h 76"/>
                <a:gd name="T10" fmla="*/ 182 w 192"/>
                <a:gd name="T11" fmla="*/ 54 h 76"/>
                <a:gd name="T12" fmla="*/ 190 w 192"/>
                <a:gd name="T13" fmla="*/ 68 h 76"/>
                <a:gd name="T14" fmla="*/ 179 w 19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6">
                  <a:moveTo>
                    <a:pt x="179" y="76"/>
                  </a:moveTo>
                  <a:cubicBezTo>
                    <a:pt x="178" y="76"/>
                    <a:pt x="177" y="76"/>
                    <a:pt x="176" y="75"/>
                  </a:cubicBezTo>
                  <a:cubicBezTo>
                    <a:pt x="9" y="24"/>
                    <a:pt x="9" y="24"/>
                    <a:pt x="9" y="24"/>
                  </a:cubicBezTo>
                  <a:cubicBezTo>
                    <a:pt x="3" y="22"/>
                    <a:pt x="0" y="15"/>
                    <a:pt x="2" y="10"/>
                  </a:cubicBezTo>
                  <a:cubicBezTo>
                    <a:pt x="4" y="4"/>
                    <a:pt x="10" y="0"/>
                    <a:pt x="16" y="2"/>
                  </a:cubicBezTo>
                  <a:cubicBezTo>
                    <a:pt x="182" y="54"/>
                    <a:pt x="182" y="54"/>
                    <a:pt x="182" y="54"/>
                  </a:cubicBezTo>
                  <a:cubicBezTo>
                    <a:pt x="188" y="56"/>
                    <a:pt x="192"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5" name="Freeform 15"/>
            <p:cNvSpPr/>
            <p:nvPr/>
          </p:nvSpPr>
          <p:spPr bwMode="auto">
            <a:xfrm>
              <a:off x="2438" y="1337"/>
              <a:ext cx="289" cy="113"/>
            </a:xfrm>
            <a:custGeom>
              <a:avLst/>
              <a:gdLst>
                <a:gd name="T0" fmla="*/ 179 w 192"/>
                <a:gd name="T1" fmla="*/ 75 h 75"/>
                <a:gd name="T2" fmla="*/ 176 w 192"/>
                <a:gd name="T3" fmla="*/ 75 h 75"/>
                <a:gd name="T4" fmla="*/ 9 w 192"/>
                <a:gd name="T5" fmla="*/ 23 h 75"/>
                <a:gd name="T6" fmla="*/ 2 w 192"/>
                <a:gd name="T7" fmla="*/ 9 h 75"/>
                <a:gd name="T8" fmla="*/ 16 w 192"/>
                <a:gd name="T9" fmla="*/ 2 h 75"/>
                <a:gd name="T10" fmla="*/ 182 w 192"/>
                <a:gd name="T11" fmla="*/ 53 h 75"/>
                <a:gd name="T12" fmla="*/ 190 w 192"/>
                <a:gd name="T13" fmla="*/ 67 h 75"/>
                <a:gd name="T14" fmla="*/ 179 w 192"/>
                <a:gd name="T15" fmla="*/ 75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5">
                  <a:moveTo>
                    <a:pt x="179" y="75"/>
                  </a:moveTo>
                  <a:cubicBezTo>
                    <a:pt x="178" y="75"/>
                    <a:pt x="177" y="75"/>
                    <a:pt x="176" y="75"/>
                  </a:cubicBezTo>
                  <a:cubicBezTo>
                    <a:pt x="9" y="23"/>
                    <a:pt x="9" y="23"/>
                    <a:pt x="9" y="23"/>
                  </a:cubicBezTo>
                  <a:cubicBezTo>
                    <a:pt x="3" y="21"/>
                    <a:pt x="0" y="15"/>
                    <a:pt x="2" y="9"/>
                  </a:cubicBezTo>
                  <a:cubicBezTo>
                    <a:pt x="4" y="3"/>
                    <a:pt x="10" y="0"/>
                    <a:pt x="16" y="2"/>
                  </a:cubicBezTo>
                  <a:cubicBezTo>
                    <a:pt x="182" y="53"/>
                    <a:pt x="182" y="53"/>
                    <a:pt x="182" y="53"/>
                  </a:cubicBezTo>
                  <a:cubicBezTo>
                    <a:pt x="188" y="55"/>
                    <a:pt x="192" y="62"/>
                    <a:pt x="190" y="67"/>
                  </a:cubicBezTo>
                  <a:cubicBezTo>
                    <a:pt x="188" y="72"/>
                    <a:pt x="184" y="75"/>
                    <a:pt x="179" y="75"/>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6" name="Freeform 16"/>
            <p:cNvSpPr/>
            <p:nvPr/>
          </p:nvSpPr>
          <p:spPr bwMode="auto">
            <a:xfrm>
              <a:off x="2383" y="1510"/>
              <a:ext cx="290" cy="115"/>
            </a:xfrm>
            <a:custGeom>
              <a:avLst/>
              <a:gdLst>
                <a:gd name="T0" fmla="*/ 179 w 192"/>
                <a:gd name="T1" fmla="*/ 76 h 76"/>
                <a:gd name="T2" fmla="*/ 176 w 192"/>
                <a:gd name="T3" fmla="*/ 75 h 76"/>
                <a:gd name="T4" fmla="*/ 9 w 192"/>
                <a:gd name="T5" fmla="*/ 23 h 76"/>
                <a:gd name="T6" fmla="*/ 2 w 192"/>
                <a:gd name="T7" fmla="*/ 9 h 76"/>
                <a:gd name="T8" fmla="*/ 16 w 192"/>
                <a:gd name="T9" fmla="*/ 2 h 76"/>
                <a:gd name="T10" fmla="*/ 182 w 192"/>
                <a:gd name="T11" fmla="*/ 54 h 76"/>
                <a:gd name="T12" fmla="*/ 190 w 192"/>
                <a:gd name="T13" fmla="*/ 68 h 76"/>
                <a:gd name="T14" fmla="*/ 179 w 19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6">
                  <a:moveTo>
                    <a:pt x="179" y="76"/>
                  </a:moveTo>
                  <a:cubicBezTo>
                    <a:pt x="178" y="76"/>
                    <a:pt x="177" y="76"/>
                    <a:pt x="176" y="75"/>
                  </a:cubicBezTo>
                  <a:cubicBezTo>
                    <a:pt x="9" y="23"/>
                    <a:pt x="9" y="23"/>
                    <a:pt x="9" y="23"/>
                  </a:cubicBezTo>
                  <a:cubicBezTo>
                    <a:pt x="3" y="22"/>
                    <a:pt x="0" y="15"/>
                    <a:pt x="2" y="9"/>
                  </a:cubicBezTo>
                  <a:cubicBezTo>
                    <a:pt x="4" y="3"/>
                    <a:pt x="10" y="0"/>
                    <a:pt x="16" y="2"/>
                  </a:cubicBezTo>
                  <a:cubicBezTo>
                    <a:pt x="182" y="54"/>
                    <a:pt x="182" y="54"/>
                    <a:pt x="182" y="54"/>
                  </a:cubicBezTo>
                  <a:cubicBezTo>
                    <a:pt x="188" y="56"/>
                    <a:pt x="192"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7" name="Freeform 17"/>
            <p:cNvSpPr/>
            <p:nvPr/>
          </p:nvSpPr>
          <p:spPr bwMode="auto">
            <a:xfrm>
              <a:off x="2329" y="1683"/>
              <a:ext cx="289" cy="115"/>
            </a:xfrm>
            <a:custGeom>
              <a:avLst/>
              <a:gdLst>
                <a:gd name="T0" fmla="*/ 179 w 192"/>
                <a:gd name="T1" fmla="*/ 76 h 76"/>
                <a:gd name="T2" fmla="*/ 176 w 192"/>
                <a:gd name="T3" fmla="*/ 76 h 76"/>
                <a:gd name="T4" fmla="*/ 9 w 192"/>
                <a:gd name="T5" fmla="*/ 24 h 76"/>
                <a:gd name="T6" fmla="*/ 2 w 192"/>
                <a:gd name="T7" fmla="*/ 10 h 76"/>
                <a:gd name="T8" fmla="*/ 16 w 192"/>
                <a:gd name="T9" fmla="*/ 2 h 76"/>
                <a:gd name="T10" fmla="*/ 182 w 192"/>
                <a:gd name="T11" fmla="*/ 54 h 76"/>
                <a:gd name="T12" fmla="*/ 190 w 192"/>
                <a:gd name="T13" fmla="*/ 68 h 76"/>
                <a:gd name="T14" fmla="*/ 179 w 19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6">
                  <a:moveTo>
                    <a:pt x="179" y="76"/>
                  </a:moveTo>
                  <a:cubicBezTo>
                    <a:pt x="178" y="76"/>
                    <a:pt x="177" y="76"/>
                    <a:pt x="176" y="76"/>
                  </a:cubicBezTo>
                  <a:cubicBezTo>
                    <a:pt x="9" y="24"/>
                    <a:pt x="9" y="24"/>
                    <a:pt x="9" y="24"/>
                  </a:cubicBezTo>
                  <a:cubicBezTo>
                    <a:pt x="3" y="22"/>
                    <a:pt x="0" y="16"/>
                    <a:pt x="2" y="10"/>
                  </a:cubicBezTo>
                  <a:cubicBezTo>
                    <a:pt x="4" y="4"/>
                    <a:pt x="10" y="0"/>
                    <a:pt x="16" y="2"/>
                  </a:cubicBezTo>
                  <a:cubicBezTo>
                    <a:pt x="182" y="54"/>
                    <a:pt x="182" y="54"/>
                    <a:pt x="182" y="54"/>
                  </a:cubicBezTo>
                  <a:cubicBezTo>
                    <a:pt x="188" y="56"/>
                    <a:pt x="192"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8" name="Freeform 18"/>
            <p:cNvSpPr/>
            <p:nvPr/>
          </p:nvSpPr>
          <p:spPr bwMode="auto">
            <a:xfrm>
              <a:off x="2213" y="1378"/>
              <a:ext cx="858" cy="507"/>
            </a:xfrm>
            <a:custGeom>
              <a:avLst/>
              <a:gdLst>
                <a:gd name="T0" fmla="*/ 24 w 569"/>
                <a:gd name="T1" fmla="*/ 335 h 337"/>
                <a:gd name="T2" fmla="*/ 17 w 569"/>
                <a:gd name="T3" fmla="*/ 333 h 337"/>
                <a:gd name="T4" fmla="*/ 7 w 569"/>
                <a:gd name="T5" fmla="*/ 319 h 337"/>
                <a:gd name="T6" fmla="*/ 517 w 569"/>
                <a:gd name="T7" fmla="*/ 4 h 337"/>
                <a:gd name="T8" fmla="*/ 552 w 569"/>
                <a:gd name="T9" fmla="*/ 4 h 337"/>
                <a:gd name="T10" fmla="*/ 562 w 569"/>
                <a:gd name="T11" fmla="*/ 19 h 337"/>
                <a:gd name="T12" fmla="*/ 52 w 569"/>
                <a:gd name="T13" fmla="*/ 333 h 337"/>
                <a:gd name="T14" fmla="*/ 24 w 569"/>
                <a:gd name="T15" fmla="*/ 335 h 3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9" h="337">
                  <a:moveTo>
                    <a:pt x="24" y="335"/>
                  </a:moveTo>
                  <a:cubicBezTo>
                    <a:pt x="22" y="335"/>
                    <a:pt x="19" y="334"/>
                    <a:pt x="17" y="333"/>
                  </a:cubicBezTo>
                  <a:cubicBezTo>
                    <a:pt x="5" y="329"/>
                    <a:pt x="0" y="323"/>
                    <a:pt x="7" y="319"/>
                  </a:cubicBezTo>
                  <a:cubicBezTo>
                    <a:pt x="517" y="4"/>
                    <a:pt x="517" y="4"/>
                    <a:pt x="517" y="4"/>
                  </a:cubicBezTo>
                  <a:cubicBezTo>
                    <a:pt x="524" y="0"/>
                    <a:pt x="540" y="0"/>
                    <a:pt x="552" y="4"/>
                  </a:cubicBezTo>
                  <a:cubicBezTo>
                    <a:pt x="564" y="8"/>
                    <a:pt x="569" y="15"/>
                    <a:pt x="562" y="19"/>
                  </a:cubicBezTo>
                  <a:cubicBezTo>
                    <a:pt x="52" y="333"/>
                    <a:pt x="52" y="333"/>
                    <a:pt x="52" y="333"/>
                  </a:cubicBezTo>
                  <a:cubicBezTo>
                    <a:pt x="46" y="337"/>
                    <a:pt x="35" y="337"/>
                    <a:pt x="24" y="335"/>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9" name="Freeform 19"/>
            <p:cNvSpPr/>
            <p:nvPr/>
          </p:nvSpPr>
          <p:spPr bwMode="auto">
            <a:xfrm>
              <a:off x="2484" y="1468"/>
              <a:ext cx="858" cy="508"/>
            </a:xfrm>
            <a:custGeom>
              <a:avLst/>
              <a:gdLst>
                <a:gd name="T0" fmla="*/ 24 w 569"/>
                <a:gd name="T1" fmla="*/ 335 h 337"/>
                <a:gd name="T2" fmla="*/ 17 w 569"/>
                <a:gd name="T3" fmla="*/ 333 h 337"/>
                <a:gd name="T4" fmla="*/ 6 w 569"/>
                <a:gd name="T5" fmla="*/ 318 h 337"/>
                <a:gd name="T6" fmla="*/ 517 w 569"/>
                <a:gd name="T7" fmla="*/ 4 h 337"/>
                <a:gd name="T8" fmla="*/ 552 w 569"/>
                <a:gd name="T9" fmla="*/ 4 h 337"/>
                <a:gd name="T10" fmla="*/ 562 w 569"/>
                <a:gd name="T11" fmla="*/ 19 h 337"/>
                <a:gd name="T12" fmla="*/ 51 w 569"/>
                <a:gd name="T13" fmla="*/ 333 h 337"/>
                <a:gd name="T14" fmla="*/ 24 w 569"/>
                <a:gd name="T15" fmla="*/ 335 h 3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9" h="337">
                  <a:moveTo>
                    <a:pt x="24" y="335"/>
                  </a:moveTo>
                  <a:cubicBezTo>
                    <a:pt x="21" y="335"/>
                    <a:pt x="19" y="334"/>
                    <a:pt x="17" y="333"/>
                  </a:cubicBezTo>
                  <a:cubicBezTo>
                    <a:pt x="4" y="329"/>
                    <a:pt x="0" y="322"/>
                    <a:pt x="6" y="318"/>
                  </a:cubicBezTo>
                  <a:cubicBezTo>
                    <a:pt x="517" y="4"/>
                    <a:pt x="517" y="4"/>
                    <a:pt x="517" y="4"/>
                  </a:cubicBezTo>
                  <a:cubicBezTo>
                    <a:pt x="524" y="0"/>
                    <a:pt x="539" y="0"/>
                    <a:pt x="552" y="4"/>
                  </a:cubicBezTo>
                  <a:cubicBezTo>
                    <a:pt x="564" y="8"/>
                    <a:pt x="569" y="15"/>
                    <a:pt x="562" y="19"/>
                  </a:cubicBezTo>
                  <a:cubicBezTo>
                    <a:pt x="51" y="333"/>
                    <a:pt x="51" y="333"/>
                    <a:pt x="51" y="333"/>
                  </a:cubicBezTo>
                  <a:cubicBezTo>
                    <a:pt x="46" y="337"/>
                    <a:pt x="35" y="337"/>
                    <a:pt x="24" y="335"/>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0" name="Freeform 20"/>
            <p:cNvSpPr/>
            <p:nvPr/>
          </p:nvSpPr>
          <p:spPr bwMode="auto">
            <a:xfrm>
              <a:off x="2879" y="1450"/>
              <a:ext cx="350" cy="122"/>
            </a:xfrm>
            <a:custGeom>
              <a:avLst/>
              <a:gdLst>
                <a:gd name="T0" fmla="*/ 198 w 232"/>
                <a:gd name="T1" fmla="*/ 79 h 81"/>
                <a:gd name="T2" fmla="*/ 191 w 232"/>
                <a:gd name="T3" fmla="*/ 77 h 81"/>
                <a:gd name="T4" fmla="*/ 17 w 232"/>
                <a:gd name="T5" fmla="*/ 19 h 81"/>
                <a:gd name="T6" fmla="*/ 6 w 232"/>
                <a:gd name="T7" fmla="*/ 4 h 81"/>
                <a:gd name="T8" fmla="*/ 41 w 232"/>
                <a:gd name="T9" fmla="*/ 4 h 81"/>
                <a:gd name="T10" fmla="*/ 215 w 232"/>
                <a:gd name="T11" fmla="*/ 62 h 81"/>
                <a:gd name="T12" fmla="*/ 225 w 232"/>
                <a:gd name="T13" fmla="*/ 77 h 81"/>
                <a:gd name="T14" fmla="*/ 198 w 232"/>
                <a:gd name="T15" fmla="*/ 7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1">
                  <a:moveTo>
                    <a:pt x="198" y="79"/>
                  </a:moveTo>
                  <a:cubicBezTo>
                    <a:pt x="195" y="78"/>
                    <a:pt x="193" y="78"/>
                    <a:pt x="191" y="77"/>
                  </a:cubicBezTo>
                  <a:cubicBezTo>
                    <a:pt x="17" y="19"/>
                    <a:pt x="17" y="19"/>
                    <a:pt x="17" y="19"/>
                  </a:cubicBezTo>
                  <a:cubicBezTo>
                    <a:pt x="4" y="15"/>
                    <a:pt x="0" y="8"/>
                    <a:pt x="6" y="4"/>
                  </a:cubicBezTo>
                  <a:cubicBezTo>
                    <a:pt x="13" y="0"/>
                    <a:pt x="28" y="0"/>
                    <a:pt x="41" y="4"/>
                  </a:cubicBezTo>
                  <a:cubicBezTo>
                    <a:pt x="215" y="62"/>
                    <a:pt x="215" y="62"/>
                    <a:pt x="215" y="62"/>
                  </a:cubicBezTo>
                  <a:cubicBezTo>
                    <a:pt x="227" y="66"/>
                    <a:pt x="232" y="73"/>
                    <a:pt x="225" y="77"/>
                  </a:cubicBezTo>
                  <a:cubicBezTo>
                    <a:pt x="220" y="80"/>
                    <a:pt x="208" y="81"/>
                    <a:pt x="198" y="79"/>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1" name="Freeform 21"/>
            <p:cNvSpPr/>
            <p:nvPr/>
          </p:nvSpPr>
          <p:spPr bwMode="auto">
            <a:xfrm>
              <a:off x="2781" y="1510"/>
              <a:ext cx="350" cy="122"/>
            </a:xfrm>
            <a:custGeom>
              <a:avLst/>
              <a:gdLst>
                <a:gd name="T0" fmla="*/ 198 w 232"/>
                <a:gd name="T1" fmla="*/ 79 h 81"/>
                <a:gd name="T2" fmla="*/ 191 w 232"/>
                <a:gd name="T3" fmla="*/ 77 h 81"/>
                <a:gd name="T4" fmla="*/ 17 w 232"/>
                <a:gd name="T5" fmla="*/ 19 h 81"/>
                <a:gd name="T6" fmla="*/ 6 w 232"/>
                <a:gd name="T7" fmla="*/ 4 h 81"/>
                <a:gd name="T8" fmla="*/ 41 w 232"/>
                <a:gd name="T9" fmla="*/ 4 h 81"/>
                <a:gd name="T10" fmla="*/ 215 w 232"/>
                <a:gd name="T11" fmla="*/ 62 h 81"/>
                <a:gd name="T12" fmla="*/ 225 w 232"/>
                <a:gd name="T13" fmla="*/ 77 h 81"/>
                <a:gd name="T14" fmla="*/ 198 w 232"/>
                <a:gd name="T15" fmla="*/ 7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1">
                  <a:moveTo>
                    <a:pt x="198" y="79"/>
                  </a:moveTo>
                  <a:cubicBezTo>
                    <a:pt x="196" y="78"/>
                    <a:pt x="193" y="77"/>
                    <a:pt x="191" y="77"/>
                  </a:cubicBezTo>
                  <a:cubicBezTo>
                    <a:pt x="17" y="19"/>
                    <a:pt x="17" y="19"/>
                    <a:pt x="17" y="19"/>
                  </a:cubicBezTo>
                  <a:cubicBezTo>
                    <a:pt x="4" y="15"/>
                    <a:pt x="0" y="8"/>
                    <a:pt x="6" y="4"/>
                  </a:cubicBezTo>
                  <a:cubicBezTo>
                    <a:pt x="13" y="0"/>
                    <a:pt x="29" y="0"/>
                    <a:pt x="41" y="4"/>
                  </a:cubicBezTo>
                  <a:cubicBezTo>
                    <a:pt x="215" y="62"/>
                    <a:pt x="215" y="62"/>
                    <a:pt x="215" y="62"/>
                  </a:cubicBezTo>
                  <a:cubicBezTo>
                    <a:pt x="227" y="66"/>
                    <a:pt x="232" y="73"/>
                    <a:pt x="225" y="77"/>
                  </a:cubicBezTo>
                  <a:cubicBezTo>
                    <a:pt x="220" y="80"/>
                    <a:pt x="209" y="81"/>
                    <a:pt x="198" y="79"/>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2" name="Freeform 22"/>
            <p:cNvSpPr/>
            <p:nvPr/>
          </p:nvSpPr>
          <p:spPr bwMode="auto">
            <a:xfrm>
              <a:off x="2683" y="1570"/>
              <a:ext cx="350" cy="122"/>
            </a:xfrm>
            <a:custGeom>
              <a:avLst/>
              <a:gdLst>
                <a:gd name="T0" fmla="*/ 198 w 232"/>
                <a:gd name="T1" fmla="*/ 78 h 81"/>
                <a:gd name="T2" fmla="*/ 191 w 232"/>
                <a:gd name="T3" fmla="*/ 77 h 81"/>
                <a:gd name="T4" fmla="*/ 17 w 232"/>
                <a:gd name="T5" fmla="*/ 19 h 81"/>
                <a:gd name="T6" fmla="*/ 7 w 232"/>
                <a:gd name="T7" fmla="*/ 4 h 81"/>
                <a:gd name="T8" fmla="*/ 41 w 232"/>
                <a:gd name="T9" fmla="*/ 4 h 81"/>
                <a:gd name="T10" fmla="*/ 215 w 232"/>
                <a:gd name="T11" fmla="*/ 62 h 81"/>
                <a:gd name="T12" fmla="*/ 226 w 232"/>
                <a:gd name="T13" fmla="*/ 77 h 81"/>
                <a:gd name="T14" fmla="*/ 198 w 232"/>
                <a:gd name="T15" fmla="*/ 78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1">
                  <a:moveTo>
                    <a:pt x="198" y="78"/>
                  </a:moveTo>
                  <a:cubicBezTo>
                    <a:pt x="196" y="78"/>
                    <a:pt x="193" y="77"/>
                    <a:pt x="191" y="77"/>
                  </a:cubicBezTo>
                  <a:cubicBezTo>
                    <a:pt x="17" y="19"/>
                    <a:pt x="17" y="19"/>
                    <a:pt x="17" y="19"/>
                  </a:cubicBezTo>
                  <a:cubicBezTo>
                    <a:pt x="5" y="15"/>
                    <a:pt x="0" y="8"/>
                    <a:pt x="7" y="4"/>
                  </a:cubicBezTo>
                  <a:cubicBezTo>
                    <a:pt x="13" y="0"/>
                    <a:pt x="29" y="0"/>
                    <a:pt x="41" y="4"/>
                  </a:cubicBezTo>
                  <a:cubicBezTo>
                    <a:pt x="215" y="62"/>
                    <a:pt x="215" y="62"/>
                    <a:pt x="215" y="62"/>
                  </a:cubicBezTo>
                  <a:cubicBezTo>
                    <a:pt x="228" y="66"/>
                    <a:pt x="232" y="73"/>
                    <a:pt x="226" y="77"/>
                  </a:cubicBezTo>
                  <a:cubicBezTo>
                    <a:pt x="220" y="80"/>
                    <a:pt x="209" y="81"/>
                    <a:pt x="198" y="78"/>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3" name="Freeform 23"/>
            <p:cNvSpPr/>
            <p:nvPr/>
          </p:nvSpPr>
          <p:spPr bwMode="auto">
            <a:xfrm>
              <a:off x="2585" y="1631"/>
              <a:ext cx="350" cy="120"/>
            </a:xfrm>
            <a:custGeom>
              <a:avLst/>
              <a:gdLst>
                <a:gd name="T0" fmla="*/ 198 w 232"/>
                <a:gd name="T1" fmla="*/ 78 h 80"/>
                <a:gd name="T2" fmla="*/ 191 w 232"/>
                <a:gd name="T3" fmla="*/ 76 h 80"/>
                <a:gd name="T4" fmla="*/ 17 w 232"/>
                <a:gd name="T5" fmla="*/ 19 h 80"/>
                <a:gd name="T6" fmla="*/ 7 w 232"/>
                <a:gd name="T7" fmla="*/ 4 h 80"/>
                <a:gd name="T8" fmla="*/ 41 w 232"/>
                <a:gd name="T9" fmla="*/ 4 h 80"/>
                <a:gd name="T10" fmla="*/ 215 w 232"/>
                <a:gd name="T11" fmla="*/ 62 h 80"/>
                <a:gd name="T12" fmla="*/ 226 w 232"/>
                <a:gd name="T13" fmla="*/ 77 h 80"/>
                <a:gd name="T14" fmla="*/ 198 w 232"/>
                <a:gd name="T15" fmla="*/ 78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0">
                  <a:moveTo>
                    <a:pt x="198" y="78"/>
                  </a:moveTo>
                  <a:cubicBezTo>
                    <a:pt x="196" y="78"/>
                    <a:pt x="194" y="77"/>
                    <a:pt x="191" y="76"/>
                  </a:cubicBezTo>
                  <a:cubicBezTo>
                    <a:pt x="17" y="19"/>
                    <a:pt x="17" y="19"/>
                    <a:pt x="17" y="19"/>
                  </a:cubicBezTo>
                  <a:cubicBezTo>
                    <a:pt x="5" y="14"/>
                    <a:pt x="0" y="8"/>
                    <a:pt x="7" y="4"/>
                  </a:cubicBezTo>
                  <a:cubicBezTo>
                    <a:pt x="14" y="0"/>
                    <a:pt x="29" y="0"/>
                    <a:pt x="41" y="4"/>
                  </a:cubicBezTo>
                  <a:cubicBezTo>
                    <a:pt x="215" y="62"/>
                    <a:pt x="215" y="62"/>
                    <a:pt x="215" y="62"/>
                  </a:cubicBezTo>
                  <a:cubicBezTo>
                    <a:pt x="228" y="66"/>
                    <a:pt x="232" y="72"/>
                    <a:pt x="226" y="77"/>
                  </a:cubicBezTo>
                  <a:cubicBezTo>
                    <a:pt x="220" y="80"/>
                    <a:pt x="209" y="80"/>
                    <a:pt x="198" y="78"/>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4" name="Freeform 24"/>
            <p:cNvSpPr/>
            <p:nvPr/>
          </p:nvSpPr>
          <p:spPr bwMode="auto">
            <a:xfrm>
              <a:off x="2487" y="1689"/>
              <a:ext cx="352" cy="122"/>
            </a:xfrm>
            <a:custGeom>
              <a:avLst/>
              <a:gdLst>
                <a:gd name="T0" fmla="*/ 199 w 233"/>
                <a:gd name="T1" fmla="*/ 79 h 81"/>
                <a:gd name="T2" fmla="*/ 192 w 233"/>
                <a:gd name="T3" fmla="*/ 77 h 81"/>
                <a:gd name="T4" fmla="*/ 17 w 233"/>
                <a:gd name="T5" fmla="*/ 19 h 81"/>
                <a:gd name="T6" fmla="*/ 7 w 233"/>
                <a:gd name="T7" fmla="*/ 5 h 81"/>
                <a:gd name="T8" fmla="*/ 42 w 233"/>
                <a:gd name="T9" fmla="*/ 5 h 81"/>
                <a:gd name="T10" fmla="*/ 216 w 233"/>
                <a:gd name="T11" fmla="*/ 63 h 81"/>
                <a:gd name="T12" fmla="*/ 226 w 233"/>
                <a:gd name="T13" fmla="*/ 77 h 81"/>
                <a:gd name="T14" fmla="*/ 199 w 233"/>
                <a:gd name="T15" fmla="*/ 7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 h="81">
                  <a:moveTo>
                    <a:pt x="199" y="79"/>
                  </a:moveTo>
                  <a:cubicBezTo>
                    <a:pt x="196" y="79"/>
                    <a:pt x="194" y="78"/>
                    <a:pt x="192" y="77"/>
                  </a:cubicBezTo>
                  <a:cubicBezTo>
                    <a:pt x="17" y="19"/>
                    <a:pt x="17" y="19"/>
                    <a:pt x="17" y="19"/>
                  </a:cubicBezTo>
                  <a:cubicBezTo>
                    <a:pt x="5" y="15"/>
                    <a:pt x="0" y="9"/>
                    <a:pt x="7" y="5"/>
                  </a:cubicBezTo>
                  <a:cubicBezTo>
                    <a:pt x="14" y="0"/>
                    <a:pt x="29" y="0"/>
                    <a:pt x="42" y="5"/>
                  </a:cubicBezTo>
                  <a:cubicBezTo>
                    <a:pt x="216" y="63"/>
                    <a:pt x="216" y="63"/>
                    <a:pt x="216" y="63"/>
                  </a:cubicBezTo>
                  <a:cubicBezTo>
                    <a:pt x="228" y="67"/>
                    <a:pt x="233" y="73"/>
                    <a:pt x="226" y="77"/>
                  </a:cubicBezTo>
                  <a:cubicBezTo>
                    <a:pt x="221" y="81"/>
                    <a:pt x="209" y="81"/>
                    <a:pt x="199" y="79"/>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5" name="Freeform 25"/>
            <p:cNvSpPr/>
            <p:nvPr/>
          </p:nvSpPr>
          <p:spPr bwMode="auto">
            <a:xfrm>
              <a:off x="2391" y="1750"/>
              <a:ext cx="350" cy="122"/>
            </a:xfrm>
            <a:custGeom>
              <a:avLst/>
              <a:gdLst>
                <a:gd name="T0" fmla="*/ 198 w 232"/>
                <a:gd name="T1" fmla="*/ 79 h 81"/>
                <a:gd name="T2" fmla="*/ 191 w 232"/>
                <a:gd name="T3" fmla="*/ 77 h 81"/>
                <a:gd name="T4" fmla="*/ 17 w 232"/>
                <a:gd name="T5" fmla="*/ 19 h 81"/>
                <a:gd name="T6" fmla="*/ 6 w 232"/>
                <a:gd name="T7" fmla="*/ 4 h 81"/>
                <a:gd name="T8" fmla="*/ 41 w 232"/>
                <a:gd name="T9" fmla="*/ 4 h 81"/>
                <a:gd name="T10" fmla="*/ 215 w 232"/>
                <a:gd name="T11" fmla="*/ 62 h 81"/>
                <a:gd name="T12" fmla="*/ 225 w 232"/>
                <a:gd name="T13" fmla="*/ 77 h 81"/>
                <a:gd name="T14" fmla="*/ 198 w 232"/>
                <a:gd name="T15" fmla="*/ 7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1">
                  <a:moveTo>
                    <a:pt x="198" y="79"/>
                  </a:moveTo>
                  <a:cubicBezTo>
                    <a:pt x="195" y="79"/>
                    <a:pt x="193" y="78"/>
                    <a:pt x="191" y="77"/>
                  </a:cubicBezTo>
                  <a:cubicBezTo>
                    <a:pt x="17" y="19"/>
                    <a:pt x="17" y="19"/>
                    <a:pt x="17" y="19"/>
                  </a:cubicBezTo>
                  <a:cubicBezTo>
                    <a:pt x="4" y="15"/>
                    <a:pt x="0" y="9"/>
                    <a:pt x="6" y="4"/>
                  </a:cubicBezTo>
                  <a:cubicBezTo>
                    <a:pt x="13" y="0"/>
                    <a:pt x="28" y="0"/>
                    <a:pt x="41" y="4"/>
                  </a:cubicBezTo>
                  <a:cubicBezTo>
                    <a:pt x="215" y="62"/>
                    <a:pt x="215" y="62"/>
                    <a:pt x="215" y="62"/>
                  </a:cubicBezTo>
                  <a:cubicBezTo>
                    <a:pt x="227" y="67"/>
                    <a:pt x="232" y="73"/>
                    <a:pt x="225" y="77"/>
                  </a:cubicBezTo>
                  <a:cubicBezTo>
                    <a:pt x="220" y="81"/>
                    <a:pt x="209" y="81"/>
                    <a:pt x="198" y="79"/>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6" name="Freeform 26"/>
            <p:cNvSpPr/>
            <p:nvPr/>
          </p:nvSpPr>
          <p:spPr bwMode="auto">
            <a:xfrm>
              <a:off x="2293" y="1810"/>
              <a:ext cx="350" cy="122"/>
            </a:xfrm>
            <a:custGeom>
              <a:avLst/>
              <a:gdLst>
                <a:gd name="T0" fmla="*/ 198 w 232"/>
                <a:gd name="T1" fmla="*/ 79 h 81"/>
                <a:gd name="T2" fmla="*/ 191 w 232"/>
                <a:gd name="T3" fmla="*/ 77 h 81"/>
                <a:gd name="T4" fmla="*/ 17 w 232"/>
                <a:gd name="T5" fmla="*/ 19 h 81"/>
                <a:gd name="T6" fmla="*/ 7 w 232"/>
                <a:gd name="T7" fmla="*/ 4 h 81"/>
                <a:gd name="T8" fmla="*/ 41 w 232"/>
                <a:gd name="T9" fmla="*/ 4 h 81"/>
                <a:gd name="T10" fmla="*/ 215 w 232"/>
                <a:gd name="T11" fmla="*/ 62 h 81"/>
                <a:gd name="T12" fmla="*/ 226 w 232"/>
                <a:gd name="T13" fmla="*/ 77 h 81"/>
                <a:gd name="T14" fmla="*/ 198 w 232"/>
                <a:gd name="T15" fmla="*/ 7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1">
                  <a:moveTo>
                    <a:pt x="198" y="79"/>
                  </a:moveTo>
                  <a:cubicBezTo>
                    <a:pt x="196" y="79"/>
                    <a:pt x="193" y="78"/>
                    <a:pt x="191" y="77"/>
                  </a:cubicBezTo>
                  <a:cubicBezTo>
                    <a:pt x="17" y="19"/>
                    <a:pt x="17" y="19"/>
                    <a:pt x="17" y="19"/>
                  </a:cubicBezTo>
                  <a:cubicBezTo>
                    <a:pt x="5" y="15"/>
                    <a:pt x="0" y="8"/>
                    <a:pt x="7" y="4"/>
                  </a:cubicBezTo>
                  <a:cubicBezTo>
                    <a:pt x="13" y="0"/>
                    <a:pt x="29" y="0"/>
                    <a:pt x="41" y="4"/>
                  </a:cubicBezTo>
                  <a:cubicBezTo>
                    <a:pt x="215" y="62"/>
                    <a:pt x="215" y="62"/>
                    <a:pt x="215" y="62"/>
                  </a:cubicBezTo>
                  <a:cubicBezTo>
                    <a:pt x="227" y="66"/>
                    <a:pt x="232" y="73"/>
                    <a:pt x="226" y="77"/>
                  </a:cubicBezTo>
                  <a:cubicBezTo>
                    <a:pt x="220" y="81"/>
                    <a:pt x="209" y="81"/>
                    <a:pt x="198" y="79"/>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7" name="Freeform 27"/>
            <p:cNvSpPr/>
            <p:nvPr/>
          </p:nvSpPr>
          <p:spPr bwMode="auto">
            <a:xfrm>
              <a:off x="2207" y="192"/>
              <a:ext cx="582" cy="1695"/>
            </a:xfrm>
            <a:custGeom>
              <a:avLst/>
              <a:gdLst>
                <a:gd name="T0" fmla="*/ 26 w 386"/>
                <a:gd name="T1" fmla="*/ 1125 h 1125"/>
                <a:gd name="T2" fmla="*/ 19 w 386"/>
                <a:gd name="T3" fmla="*/ 1124 h 1125"/>
                <a:gd name="T4" fmla="*/ 4 w 386"/>
                <a:gd name="T5" fmla="*/ 1096 h 1125"/>
                <a:gd name="T6" fmla="*/ 340 w 386"/>
                <a:gd name="T7" fmla="*/ 19 h 1125"/>
                <a:gd name="T8" fmla="*/ 368 w 386"/>
                <a:gd name="T9" fmla="*/ 4 h 1125"/>
                <a:gd name="T10" fmla="*/ 383 w 386"/>
                <a:gd name="T11" fmla="*/ 32 h 1125"/>
                <a:gd name="T12" fmla="*/ 47 w 386"/>
                <a:gd name="T13" fmla="*/ 1110 h 1125"/>
                <a:gd name="T14" fmla="*/ 26 w 386"/>
                <a:gd name="T15" fmla="*/ 1125 h 1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6" h="1125">
                  <a:moveTo>
                    <a:pt x="26" y="1125"/>
                  </a:moveTo>
                  <a:cubicBezTo>
                    <a:pt x="23" y="1125"/>
                    <a:pt x="21" y="1125"/>
                    <a:pt x="19" y="1124"/>
                  </a:cubicBezTo>
                  <a:cubicBezTo>
                    <a:pt x="7" y="1121"/>
                    <a:pt x="0" y="1108"/>
                    <a:pt x="4" y="1096"/>
                  </a:cubicBezTo>
                  <a:cubicBezTo>
                    <a:pt x="340" y="19"/>
                    <a:pt x="340" y="19"/>
                    <a:pt x="340" y="19"/>
                  </a:cubicBezTo>
                  <a:cubicBezTo>
                    <a:pt x="343" y="7"/>
                    <a:pt x="356" y="0"/>
                    <a:pt x="368" y="4"/>
                  </a:cubicBezTo>
                  <a:cubicBezTo>
                    <a:pt x="380" y="8"/>
                    <a:pt x="386" y="20"/>
                    <a:pt x="383" y="32"/>
                  </a:cubicBezTo>
                  <a:cubicBezTo>
                    <a:pt x="47" y="1110"/>
                    <a:pt x="47" y="1110"/>
                    <a:pt x="47" y="1110"/>
                  </a:cubicBezTo>
                  <a:cubicBezTo>
                    <a:pt x="44" y="1119"/>
                    <a:pt x="35" y="1125"/>
                    <a:pt x="26" y="1125"/>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8" name="Freeform 28"/>
            <p:cNvSpPr/>
            <p:nvPr/>
          </p:nvSpPr>
          <p:spPr bwMode="auto">
            <a:xfrm>
              <a:off x="2466" y="274"/>
              <a:ext cx="582" cy="1694"/>
            </a:xfrm>
            <a:custGeom>
              <a:avLst/>
              <a:gdLst>
                <a:gd name="T0" fmla="*/ 25 w 386"/>
                <a:gd name="T1" fmla="*/ 1125 h 1125"/>
                <a:gd name="T2" fmla="*/ 19 w 386"/>
                <a:gd name="T3" fmla="*/ 1124 h 1125"/>
                <a:gd name="T4" fmla="*/ 4 w 386"/>
                <a:gd name="T5" fmla="*/ 1096 h 1125"/>
                <a:gd name="T6" fmla="*/ 340 w 386"/>
                <a:gd name="T7" fmla="*/ 18 h 1125"/>
                <a:gd name="T8" fmla="*/ 368 w 386"/>
                <a:gd name="T9" fmla="*/ 4 h 1125"/>
                <a:gd name="T10" fmla="*/ 383 w 386"/>
                <a:gd name="T11" fmla="*/ 32 h 1125"/>
                <a:gd name="T12" fmla="*/ 47 w 386"/>
                <a:gd name="T13" fmla="*/ 1109 h 1125"/>
                <a:gd name="T14" fmla="*/ 25 w 386"/>
                <a:gd name="T15" fmla="*/ 1125 h 1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6" h="1125">
                  <a:moveTo>
                    <a:pt x="25" y="1125"/>
                  </a:moveTo>
                  <a:cubicBezTo>
                    <a:pt x="23" y="1125"/>
                    <a:pt x="21" y="1125"/>
                    <a:pt x="19" y="1124"/>
                  </a:cubicBezTo>
                  <a:cubicBezTo>
                    <a:pt x="7" y="1120"/>
                    <a:pt x="0" y="1108"/>
                    <a:pt x="4" y="1096"/>
                  </a:cubicBezTo>
                  <a:cubicBezTo>
                    <a:pt x="340" y="18"/>
                    <a:pt x="340" y="18"/>
                    <a:pt x="340" y="18"/>
                  </a:cubicBezTo>
                  <a:cubicBezTo>
                    <a:pt x="343" y="7"/>
                    <a:pt x="356" y="0"/>
                    <a:pt x="368" y="4"/>
                  </a:cubicBezTo>
                  <a:cubicBezTo>
                    <a:pt x="380" y="7"/>
                    <a:pt x="386" y="20"/>
                    <a:pt x="383" y="32"/>
                  </a:cubicBezTo>
                  <a:cubicBezTo>
                    <a:pt x="47" y="1109"/>
                    <a:pt x="47" y="1109"/>
                    <a:pt x="47" y="1109"/>
                  </a:cubicBezTo>
                  <a:cubicBezTo>
                    <a:pt x="44" y="1119"/>
                    <a:pt x="35" y="1125"/>
                    <a:pt x="25" y="1125"/>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9" name="Freeform 29"/>
            <p:cNvSpPr/>
            <p:nvPr/>
          </p:nvSpPr>
          <p:spPr bwMode="auto">
            <a:xfrm>
              <a:off x="2689" y="301"/>
              <a:ext cx="326" cy="150"/>
            </a:xfrm>
            <a:custGeom>
              <a:avLst/>
              <a:gdLst>
                <a:gd name="T0" fmla="*/ 191 w 216"/>
                <a:gd name="T1" fmla="*/ 100 h 100"/>
                <a:gd name="T2" fmla="*/ 185 w 216"/>
                <a:gd name="T3" fmla="*/ 99 h 100"/>
                <a:gd name="T4" fmla="*/ 18 w 216"/>
                <a:gd name="T5" fmla="*/ 47 h 100"/>
                <a:gd name="T6" fmla="*/ 3 w 216"/>
                <a:gd name="T7" fmla="*/ 18 h 100"/>
                <a:gd name="T8" fmla="*/ 32 w 216"/>
                <a:gd name="T9" fmla="*/ 4 h 100"/>
                <a:gd name="T10" fmla="*/ 198 w 216"/>
                <a:gd name="T11" fmla="*/ 56 h 100"/>
                <a:gd name="T12" fmla="*/ 213 w 216"/>
                <a:gd name="T13" fmla="*/ 84 h 100"/>
                <a:gd name="T14" fmla="*/ 191 w 216"/>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 h="100">
                  <a:moveTo>
                    <a:pt x="191" y="100"/>
                  </a:moveTo>
                  <a:cubicBezTo>
                    <a:pt x="189" y="100"/>
                    <a:pt x="187" y="99"/>
                    <a:pt x="185" y="99"/>
                  </a:cubicBezTo>
                  <a:cubicBezTo>
                    <a:pt x="18" y="47"/>
                    <a:pt x="18" y="47"/>
                    <a:pt x="18" y="47"/>
                  </a:cubicBezTo>
                  <a:cubicBezTo>
                    <a:pt x="6" y="43"/>
                    <a:pt x="0" y="30"/>
                    <a:pt x="3" y="18"/>
                  </a:cubicBezTo>
                  <a:cubicBezTo>
                    <a:pt x="7" y="7"/>
                    <a:pt x="20" y="0"/>
                    <a:pt x="32" y="4"/>
                  </a:cubicBezTo>
                  <a:cubicBezTo>
                    <a:pt x="198" y="56"/>
                    <a:pt x="198" y="56"/>
                    <a:pt x="198" y="56"/>
                  </a:cubicBezTo>
                  <a:cubicBezTo>
                    <a:pt x="210" y="59"/>
                    <a:pt x="216" y="72"/>
                    <a:pt x="213" y="84"/>
                  </a:cubicBezTo>
                  <a:cubicBezTo>
                    <a:pt x="210" y="93"/>
                    <a:pt x="201" y="100"/>
                    <a:pt x="191"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0" name="Freeform 30"/>
            <p:cNvSpPr/>
            <p:nvPr/>
          </p:nvSpPr>
          <p:spPr bwMode="auto">
            <a:xfrm>
              <a:off x="2635" y="474"/>
              <a:ext cx="326" cy="151"/>
            </a:xfrm>
            <a:custGeom>
              <a:avLst/>
              <a:gdLst>
                <a:gd name="T0" fmla="*/ 191 w 216"/>
                <a:gd name="T1" fmla="*/ 100 h 100"/>
                <a:gd name="T2" fmla="*/ 185 w 216"/>
                <a:gd name="T3" fmla="*/ 99 h 100"/>
                <a:gd name="T4" fmla="*/ 18 w 216"/>
                <a:gd name="T5" fmla="*/ 47 h 100"/>
                <a:gd name="T6" fmla="*/ 3 w 216"/>
                <a:gd name="T7" fmla="*/ 19 h 100"/>
                <a:gd name="T8" fmla="*/ 32 w 216"/>
                <a:gd name="T9" fmla="*/ 4 h 100"/>
                <a:gd name="T10" fmla="*/ 198 w 216"/>
                <a:gd name="T11" fmla="*/ 56 h 100"/>
                <a:gd name="T12" fmla="*/ 213 w 216"/>
                <a:gd name="T13" fmla="*/ 84 h 100"/>
                <a:gd name="T14" fmla="*/ 191 w 216"/>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 h="100">
                  <a:moveTo>
                    <a:pt x="191" y="100"/>
                  </a:moveTo>
                  <a:cubicBezTo>
                    <a:pt x="189" y="100"/>
                    <a:pt x="187" y="100"/>
                    <a:pt x="185" y="99"/>
                  </a:cubicBezTo>
                  <a:cubicBezTo>
                    <a:pt x="18" y="47"/>
                    <a:pt x="18" y="47"/>
                    <a:pt x="18" y="47"/>
                  </a:cubicBezTo>
                  <a:cubicBezTo>
                    <a:pt x="6" y="43"/>
                    <a:pt x="0" y="31"/>
                    <a:pt x="3" y="19"/>
                  </a:cubicBezTo>
                  <a:cubicBezTo>
                    <a:pt x="7" y="7"/>
                    <a:pt x="20" y="0"/>
                    <a:pt x="32" y="4"/>
                  </a:cubicBezTo>
                  <a:cubicBezTo>
                    <a:pt x="198" y="56"/>
                    <a:pt x="198" y="56"/>
                    <a:pt x="198" y="56"/>
                  </a:cubicBezTo>
                  <a:cubicBezTo>
                    <a:pt x="210" y="60"/>
                    <a:pt x="216" y="72"/>
                    <a:pt x="213" y="84"/>
                  </a:cubicBezTo>
                  <a:cubicBezTo>
                    <a:pt x="210" y="94"/>
                    <a:pt x="201" y="100"/>
                    <a:pt x="191"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1" name="Freeform 31"/>
            <p:cNvSpPr/>
            <p:nvPr/>
          </p:nvSpPr>
          <p:spPr bwMode="auto">
            <a:xfrm>
              <a:off x="2581" y="649"/>
              <a:ext cx="327" cy="149"/>
            </a:xfrm>
            <a:custGeom>
              <a:avLst/>
              <a:gdLst>
                <a:gd name="T0" fmla="*/ 191 w 217"/>
                <a:gd name="T1" fmla="*/ 99 h 99"/>
                <a:gd name="T2" fmla="*/ 185 w 217"/>
                <a:gd name="T3" fmla="*/ 98 h 99"/>
                <a:gd name="T4" fmla="*/ 18 w 217"/>
                <a:gd name="T5" fmla="*/ 46 h 99"/>
                <a:gd name="T6" fmla="*/ 4 w 217"/>
                <a:gd name="T7" fmla="*/ 18 h 99"/>
                <a:gd name="T8" fmla="*/ 32 w 217"/>
                <a:gd name="T9" fmla="*/ 4 h 99"/>
                <a:gd name="T10" fmla="*/ 198 w 217"/>
                <a:gd name="T11" fmla="*/ 55 h 99"/>
                <a:gd name="T12" fmla="*/ 213 w 217"/>
                <a:gd name="T13" fmla="*/ 84 h 99"/>
                <a:gd name="T14" fmla="*/ 191 w 217"/>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99">
                  <a:moveTo>
                    <a:pt x="191" y="99"/>
                  </a:moveTo>
                  <a:cubicBezTo>
                    <a:pt x="189" y="99"/>
                    <a:pt x="187" y="99"/>
                    <a:pt x="185" y="98"/>
                  </a:cubicBezTo>
                  <a:cubicBezTo>
                    <a:pt x="18" y="46"/>
                    <a:pt x="18" y="46"/>
                    <a:pt x="18" y="46"/>
                  </a:cubicBezTo>
                  <a:cubicBezTo>
                    <a:pt x="6" y="43"/>
                    <a:pt x="0" y="30"/>
                    <a:pt x="4" y="18"/>
                  </a:cubicBezTo>
                  <a:cubicBezTo>
                    <a:pt x="7" y="6"/>
                    <a:pt x="20" y="0"/>
                    <a:pt x="32" y="4"/>
                  </a:cubicBezTo>
                  <a:cubicBezTo>
                    <a:pt x="198" y="55"/>
                    <a:pt x="198" y="55"/>
                    <a:pt x="198" y="55"/>
                  </a:cubicBezTo>
                  <a:cubicBezTo>
                    <a:pt x="210" y="59"/>
                    <a:pt x="217" y="72"/>
                    <a:pt x="213" y="84"/>
                  </a:cubicBezTo>
                  <a:cubicBezTo>
                    <a:pt x="210" y="93"/>
                    <a:pt x="201" y="99"/>
                    <a:pt x="191" y="99"/>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2" name="Freeform 32"/>
            <p:cNvSpPr/>
            <p:nvPr/>
          </p:nvSpPr>
          <p:spPr bwMode="auto">
            <a:xfrm>
              <a:off x="2526" y="822"/>
              <a:ext cx="328" cy="150"/>
            </a:xfrm>
            <a:custGeom>
              <a:avLst/>
              <a:gdLst>
                <a:gd name="T0" fmla="*/ 191 w 217"/>
                <a:gd name="T1" fmla="*/ 100 h 100"/>
                <a:gd name="T2" fmla="*/ 185 w 217"/>
                <a:gd name="T3" fmla="*/ 99 h 100"/>
                <a:gd name="T4" fmla="*/ 18 w 217"/>
                <a:gd name="T5" fmla="*/ 47 h 100"/>
                <a:gd name="T6" fmla="*/ 4 w 217"/>
                <a:gd name="T7" fmla="*/ 19 h 100"/>
                <a:gd name="T8" fmla="*/ 32 w 217"/>
                <a:gd name="T9" fmla="*/ 4 h 100"/>
                <a:gd name="T10" fmla="*/ 198 w 217"/>
                <a:gd name="T11" fmla="*/ 56 h 100"/>
                <a:gd name="T12" fmla="*/ 213 w 217"/>
                <a:gd name="T13" fmla="*/ 84 h 100"/>
                <a:gd name="T14" fmla="*/ 191 w 217"/>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100">
                  <a:moveTo>
                    <a:pt x="191" y="100"/>
                  </a:moveTo>
                  <a:cubicBezTo>
                    <a:pt x="189" y="100"/>
                    <a:pt x="187" y="99"/>
                    <a:pt x="185" y="99"/>
                  </a:cubicBezTo>
                  <a:cubicBezTo>
                    <a:pt x="18" y="47"/>
                    <a:pt x="18" y="47"/>
                    <a:pt x="18" y="47"/>
                  </a:cubicBezTo>
                  <a:cubicBezTo>
                    <a:pt x="6" y="43"/>
                    <a:pt x="0" y="31"/>
                    <a:pt x="4" y="19"/>
                  </a:cubicBezTo>
                  <a:cubicBezTo>
                    <a:pt x="7" y="7"/>
                    <a:pt x="20" y="0"/>
                    <a:pt x="32" y="4"/>
                  </a:cubicBezTo>
                  <a:cubicBezTo>
                    <a:pt x="198" y="56"/>
                    <a:pt x="198" y="56"/>
                    <a:pt x="198" y="56"/>
                  </a:cubicBezTo>
                  <a:cubicBezTo>
                    <a:pt x="210" y="59"/>
                    <a:pt x="217" y="72"/>
                    <a:pt x="213" y="84"/>
                  </a:cubicBezTo>
                  <a:cubicBezTo>
                    <a:pt x="210" y="94"/>
                    <a:pt x="201" y="100"/>
                    <a:pt x="191"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3" name="Freeform 33"/>
            <p:cNvSpPr/>
            <p:nvPr/>
          </p:nvSpPr>
          <p:spPr bwMode="auto">
            <a:xfrm>
              <a:off x="2472" y="997"/>
              <a:ext cx="327" cy="149"/>
            </a:xfrm>
            <a:custGeom>
              <a:avLst/>
              <a:gdLst>
                <a:gd name="T0" fmla="*/ 191 w 217"/>
                <a:gd name="T1" fmla="*/ 99 h 99"/>
                <a:gd name="T2" fmla="*/ 185 w 217"/>
                <a:gd name="T3" fmla="*/ 98 h 99"/>
                <a:gd name="T4" fmla="*/ 18 w 217"/>
                <a:gd name="T5" fmla="*/ 46 h 99"/>
                <a:gd name="T6" fmla="*/ 4 w 217"/>
                <a:gd name="T7" fmla="*/ 18 h 99"/>
                <a:gd name="T8" fmla="*/ 32 w 217"/>
                <a:gd name="T9" fmla="*/ 3 h 99"/>
                <a:gd name="T10" fmla="*/ 198 w 217"/>
                <a:gd name="T11" fmla="*/ 55 h 99"/>
                <a:gd name="T12" fmla="*/ 213 w 217"/>
                <a:gd name="T13" fmla="*/ 83 h 99"/>
                <a:gd name="T14" fmla="*/ 191 w 217"/>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99">
                  <a:moveTo>
                    <a:pt x="191" y="99"/>
                  </a:moveTo>
                  <a:cubicBezTo>
                    <a:pt x="189" y="99"/>
                    <a:pt x="187" y="99"/>
                    <a:pt x="185" y="98"/>
                  </a:cubicBezTo>
                  <a:cubicBezTo>
                    <a:pt x="18" y="46"/>
                    <a:pt x="18" y="46"/>
                    <a:pt x="18" y="46"/>
                  </a:cubicBezTo>
                  <a:cubicBezTo>
                    <a:pt x="7" y="43"/>
                    <a:pt x="0" y="30"/>
                    <a:pt x="4" y="18"/>
                  </a:cubicBezTo>
                  <a:cubicBezTo>
                    <a:pt x="7" y="6"/>
                    <a:pt x="20" y="0"/>
                    <a:pt x="32" y="3"/>
                  </a:cubicBezTo>
                  <a:cubicBezTo>
                    <a:pt x="198" y="55"/>
                    <a:pt x="198" y="55"/>
                    <a:pt x="198" y="55"/>
                  </a:cubicBezTo>
                  <a:cubicBezTo>
                    <a:pt x="210" y="59"/>
                    <a:pt x="217" y="71"/>
                    <a:pt x="213" y="83"/>
                  </a:cubicBezTo>
                  <a:cubicBezTo>
                    <a:pt x="210" y="93"/>
                    <a:pt x="201" y="99"/>
                    <a:pt x="191" y="99"/>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4" name="Freeform 34"/>
            <p:cNvSpPr/>
            <p:nvPr/>
          </p:nvSpPr>
          <p:spPr bwMode="auto">
            <a:xfrm>
              <a:off x="2418" y="1170"/>
              <a:ext cx="327" cy="150"/>
            </a:xfrm>
            <a:custGeom>
              <a:avLst/>
              <a:gdLst>
                <a:gd name="T0" fmla="*/ 192 w 217"/>
                <a:gd name="T1" fmla="*/ 100 h 100"/>
                <a:gd name="T2" fmla="*/ 185 w 217"/>
                <a:gd name="T3" fmla="*/ 99 h 100"/>
                <a:gd name="T4" fmla="*/ 18 w 217"/>
                <a:gd name="T5" fmla="*/ 47 h 100"/>
                <a:gd name="T6" fmla="*/ 4 w 217"/>
                <a:gd name="T7" fmla="*/ 19 h 100"/>
                <a:gd name="T8" fmla="*/ 32 w 217"/>
                <a:gd name="T9" fmla="*/ 4 h 100"/>
                <a:gd name="T10" fmla="*/ 198 w 217"/>
                <a:gd name="T11" fmla="*/ 56 h 100"/>
                <a:gd name="T12" fmla="*/ 213 w 217"/>
                <a:gd name="T13" fmla="*/ 84 h 100"/>
                <a:gd name="T14" fmla="*/ 192 w 217"/>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100">
                  <a:moveTo>
                    <a:pt x="192" y="100"/>
                  </a:moveTo>
                  <a:cubicBezTo>
                    <a:pt x="189" y="100"/>
                    <a:pt x="187" y="99"/>
                    <a:pt x="185" y="99"/>
                  </a:cubicBezTo>
                  <a:cubicBezTo>
                    <a:pt x="18" y="47"/>
                    <a:pt x="18" y="47"/>
                    <a:pt x="18" y="47"/>
                  </a:cubicBezTo>
                  <a:cubicBezTo>
                    <a:pt x="7" y="43"/>
                    <a:pt x="0" y="30"/>
                    <a:pt x="4" y="19"/>
                  </a:cubicBezTo>
                  <a:cubicBezTo>
                    <a:pt x="7" y="7"/>
                    <a:pt x="20" y="0"/>
                    <a:pt x="32" y="4"/>
                  </a:cubicBezTo>
                  <a:cubicBezTo>
                    <a:pt x="198" y="56"/>
                    <a:pt x="198" y="56"/>
                    <a:pt x="198" y="56"/>
                  </a:cubicBezTo>
                  <a:cubicBezTo>
                    <a:pt x="210" y="59"/>
                    <a:pt x="217" y="72"/>
                    <a:pt x="213" y="84"/>
                  </a:cubicBezTo>
                  <a:cubicBezTo>
                    <a:pt x="210" y="93"/>
                    <a:pt x="201" y="100"/>
                    <a:pt x="192"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5" name="Freeform 35"/>
            <p:cNvSpPr/>
            <p:nvPr/>
          </p:nvSpPr>
          <p:spPr bwMode="auto">
            <a:xfrm>
              <a:off x="2364" y="1343"/>
              <a:ext cx="327" cy="151"/>
            </a:xfrm>
            <a:custGeom>
              <a:avLst/>
              <a:gdLst>
                <a:gd name="T0" fmla="*/ 192 w 217"/>
                <a:gd name="T1" fmla="*/ 100 h 100"/>
                <a:gd name="T2" fmla="*/ 185 w 217"/>
                <a:gd name="T3" fmla="*/ 99 h 100"/>
                <a:gd name="T4" fmla="*/ 18 w 217"/>
                <a:gd name="T5" fmla="*/ 47 h 100"/>
                <a:gd name="T6" fmla="*/ 4 w 217"/>
                <a:gd name="T7" fmla="*/ 19 h 100"/>
                <a:gd name="T8" fmla="*/ 32 w 217"/>
                <a:gd name="T9" fmla="*/ 4 h 100"/>
                <a:gd name="T10" fmla="*/ 198 w 217"/>
                <a:gd name="T11" fmla="*/ 56 h 100"/>
                <a:gd name="T12" fmla="*/ 213 w 217"/>
                <a:gd name="T13" fmla="*/ 84 h 100"/>
                <a:gd name="T14" fmla="*/ 192 w 217"/>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100">
                  <a:moveTo>
                    <a:pt x="192" y="100"/>
                  </a:moveTo>
                  <a:cubicBezTo>
                    <a:pt x="189" y="100"/>
                    <a:pt x="187" y="100"/>
                    <a:pt x="185" y="99"/>
                  </a:cubicBezTo>
                  <a:cubicBezTo>
                    <a:pt x="18" y="47"/>
                    <a:pt x="18" y="47"/>
                    <a:pt x="18" y="47"/>
                  </a:cubicBezTo>
                  <a:cubicBezTo>
                    <a:pt x="7" y="43"/>
                    <a:pt x="0" y="31"/>
                    <a:pt x="4" y="19"/>
                  </a:cubicBezTo>
                  <a:cubicBezTo>
                    <a:pt x="7" y="7"/>
                    <a:pt x="20" y="0"/>
                    <a:pt x="32" y="4"/>
                  </a:cubicBezTo>
                  <a:cubicBezTo>
                    <a:pt x="198" y="56"/>
                    <a:pt x="198" y="56"/>
                    <a:pt x="198" y="56"/>
                  </a:cubicBezTo>
                  <a:cubicBezTo>
                    <a:pt x="210" y="60"/>
                    <a:pt x="217" y="72"/>
                    <a:pt x="213" y="84"/>
                  </a:cubicBezTo>
                  <a:cubicBezTo>
                    <a:pt x="210" y="94"/>
                    <a:pt x="201" y="100"/>
                    <a:pt x="192"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6" name="Freeform 36"/>
            <p:cNvSpPr/>
            <p:nvPr/>
          </p:nvSpPr>
          <p:spPr bwMode="auto">
            <a:xfrm>
              <a:off x="2309" y="1518"/>
              <a:ext cx="328" cy="149"/>
            </a:xfrm>
            <a:custGeom>
              <a:avLst/>
              <a:gdLst>
                <a:gd name="T0" fmla="*/ 192 w 217"/>
                <a:gd name="T1" fmla="*/ 99 h 99"/>
                <a:gd name="T2" fmla="*/ 185 w 217"/>
                <a:gd name="T3" fmla="*/ 98 h 99"/>
                <a:gd name="T4" fmla="*/ 18 w 217"/>
                <a:gd name="T5" fmla="*/ 46 h 99"/>
                <a:gd name="T6" fmla="*/ 4 w 217"/>
                <a:gd name="T7" fmla="*/ 18 h 99"/>
                <a:gd name="T8" fmla="*/ 32 w 217"/>
                <a:gd name="T9" fmla="*/ 4 h 99"/>
                <a:gd name="T10" fmla="*/ 198 w 217"/>
                <a:gd name="T11" fmla="*/ 55 h 99"/>
                <a:gd name="T12" fmla="*/ 213 w 217"/>
                <a:gd name="T13" fmla="*/ 84 h 99"/>
                <a:gd name="T14" fmla="*/ 192 w 217"/>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99">
                  <a:moveTo>
                    <a:pt x="192" y="99"/>
                  </a:moveTo>
                  <a:cubicBezTo>
                    <a:pt x="189" y="99"/>
                    <a:pt x="187" y="99"/>
                    <a:pt x="185" y="98"/>
                  </a:cubicBezTo>
                  <a:cubicBezTo>
                    <a:pt x="18" y="46"/>
                    <a:pt x="18" y="46"/>
                    <a:pt x="18" y="46"/>
                  </a:cubicBezTo>
                  <a:cubicBezTo>
                    <a:pt x="7" y="43"/>
                    <a:pt x="0" y="30"/>
                    <a:pt x="4" y="18"/>
                  </a:cubicBezTo>
                  <a:cubicBezTo>
                    <a:pt x="7" y="6"/>
                    <a:pt x="20" y="0"/>
                    <a:pt x="32" y="4"/>
                  </a:cubicBezTo>
                  <a:cubicBezTo>
                    <a:pt x="198" y="55"/>
                    <a:pt x="198" y="55"/>
                    <a:pt x="198" y="55"/>
                  </a:cubicBezTo>
                  <a:cubicBezTo>
                    <a:pt x="210" y="59"/>
                    <a:pt x="217" y="72"/>
                    <a:pt x="213" y="84"/>
                  </a:cubicBezTo>
                  <a:cubicBezTo>
                    <a:pt x="210" y="93"/>
                    <a:pt x="201" y="99"/>
                    <a:pt x="192" y="99"/>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7" name="Freeform 37"/>
            <p:cNvSpPr/>
            <p:nvPr/>
          </p:nvSpPr>
          <p:spPr bwMode="auto">
            <a:xfrm>
              <a:off x="2255" y="1691"/>
              <a:ext cx="327" cy="151"/>
            </a:xfrm>
            <a:custGeom>
              <a:avLst/>
              <a:gdLst>
                <a:gd name="T0" fmla="*/ 192 w 217"/>
                <a:gd name="T1" fmla="*/ 100 h 100"/>
                <a:gd name="T2" fmla="*/ 185 w 217"/>
                <a:gd name="T3" fmla="*/ 99 h 100"/>
                <a:gd name="T4" fmla="*/ 19 w 217"/>
                <a:gd name="T5" fmla="*/ 47 h 100"/>
                <a:gd name="T6" fmla="*/ 4 w 217"/>
                <a:gd name="T7" fmla="*/ 19 h 100"/>
                <a:gd name="T8" fmla="*/ 32 w 217"/>
                <a:gd name="T9" fmla="*/ 4 h 100"/>
                <a:gd name="T10" fmla="*/ 198 w 217"/>
                <a:gd name="T11" fmla="*/ 56 h 100"/>
                <a:gd name="T12" fmla="*/ 213 w 217"/>
                <a:gd name="T13" fmla="*/ 84 h 100"/>
                <a:gd name="T14" fmla="*/ 192 w 217"/>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100">
                  <a:moveTo>
                    <a:pt x="192" y="100"/>
                  </a:moveTo>
                  <a:cubicBezTo>
                    <a:pt x="189" y="100"/>
                    <a:pt x="187" y="99"/>
                    <a:pt x="185" y="99"/>
                  </a:cubicBezTo>
                  <a:cubicBezTo>
                    <a:pt x="19" y="47"/>
                    <a:pt x="19" y="47"/>
                    <a:pt x="19" y="47"/>
                  </a:cubicBezTo>
                  <a:cubicBezTo>
                    <a:pt x="7" y="43"/>
                    <a:pt x="0" y="31"/>
                    <a:pt x="4" y="19"/>
                  </a:cubicBezTo>
                  <a:cubicBezTo>
                    <a:pt x="7" y="7"/>
                    <a:pt x="20" y="0"/>
                    <a:pt x="32" y="4"/>
                  </a:cubicBezTo>
                  <a:cubicBezTo>
                    <a:pt x="198" y="56"/>
                    <a:pt x="198" y="56"/>
                    <a:pt x="198" y="56"/>
                  </a:cubicBezTo>
                  <a:cubicBezTo>
                    <a:pt x="210" y="59"/>
                    <a:pt x="217" y="72"/>
                    <a:pt x="213" y="84"/>
                  </a:cubicBezTo>
                  <a:cubicBezTo>
                    <a:pt x="210" y="94"/>
                    <a:pt x="201" y="100"/>
                    <a:pt x="192"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8" name="Freeform 38"/>
            <p:cNvSpPr/>
            <p:nvPr/>
          </p:nvSpPr>
          <p:spPr bwMode="auto">
            <a:xfrm>
              <a:off x="2364" y="-278"/>
              <a:ext cx="1257" cy="1844"/>
            </a:xfrm>
            <a:custGeom>
              <a:avLst/>
              <a:gdLst>
                <a:gd name="T0" fmla="*/ 725 w 834"/>
                <a:gd name="T1" fmla="*/ 368 h 1224"/>
                <a:gd name="T2" fmla="*/ 725 w 834"/>
                <a:gd name="T3" fmla="*/ 1224 h 1224"/>
                <a:gd name="T4" fmla="*/ 802 w 834"/>
                <a:gd name="T5" fmla="*/ 1178 h 1224"/>
                <a:gd name="T6" fmla="*/ 834 w 834"/>
                <a:gd name="T7" fmla="*/ 1184 h 1224"/>
                <a:gd name="T8" fmla="*/ 834 w 834"/>
                <a:gd name="T9" fmla="*/ 239 h 1224"/>
                <a:gd name="T10" fmla="*/ 128 w 834"/>
                <a:gd name="T11" fmla="*/ 9 h 1224"/>
                <a:gd name="T12" fmla="*/ 127 w 834"/>
                <a:gd name="T13" fmla="*/ 9 h 1224"/>
                <a:gd name="T14" fmla="*/ 86 w 834"/>
                <a:gd name="T15" fmla="*/ 0 h 1224"/>
                <a:gd name="T16" fmla="*/ 0 w 834"/>
                <a:gd name="T17" fmla="*/ 84 h 1224"/>
                <a:gd name="T18" fmla="*/ 20 w 834"/>
                <a:gd name="T19" fmla="*/ 124 h 1224"/>
                <a:gd name="T20" fmla="*/ 59 w 834"/>
                <a:gd name="T21" fmla="*/ 140 h 1224"/>
                <a:gd name="T22" fmla="*/ 714 w 834"/>
                <a:gd name="T23" fmla="*/ 353 h 1224"/>
                <a:gd name="T24" fmla="*/ 725 w 834"/>
                <a:gd name="T25" fmla="*/ 368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4" h="1224">
                  <a:moveTo>
                    <a:pt x="725" y="368"/>
                  </a:moveTo>
                  <a:cubicBezTo>
                    <a:pt x="725" y="1224"/>
                    <a:pt x="725" y="1224"/>
                    <a:pt x="725" y="1224"/>
                  </a:cubicBezTo>
                  <a:cubicBezTo>
                    <a:pt x="740" y="1197"/>
                    <a:pt x="768" y="1178"/>
                    <a:pt x="802" y="1178"/>
                  </a:cubicBezTo>
                  <a:cubicBezTo>
                    <a:pt x="812" y="1178"/>
                    <a:pt x="822" y="1180"/>
                    <a:pt x="834" y="1184"/>
                  </a:cubicBezTo>
                  <a:cubicBezTo>
                    <a:pt x="834" y="239"/>
                    <a:pt x="834" y="239"/>
                    <a:pt x="834" y="239"/>
                  </a:cubicBezTo>
                  <a:cubicBezTo>
                    <a:pt x="128" y="9"/>
                    <a:pt x="128" y="9"/>
                    <a:pt x="128" y="9"/>
                  </a:cubicBezTo>
                  <a:cubicBezTo>
                    <a:pt x="128" y="9"/>
                    <a:pt x="128" y="9"/>
                    <a:pt x="127" y="9"/>
                  </a:cubicBezTo>
                  <a:cubicBezTo>
                    <a:pt x="112" y="3"/>
                    <a:pt x="99" y="0"/>
                    <a:pt x="86" y="0"/>
                  </a:cubicBezTo>
                  <a:cubicBezTo>
                    <a:pt x="39" y="0"/>
                    <a:pt x="2" y="37"/>
                    <a:pt x="0" y="84"/>
                  </a:cubicBezTo>
                  <a:cubicBezTo>
                    <a:pt x="1" y="94"/>
                    <a:pt x="7" y="116"/>
                    <a:pt x="20" y="124"/>
                  </a:cubicBezTo>
                  <a:cubicBezTo>
                    <a:pt x="37" y="134"/>
                    <a:pt x="59" y="140"/>
                    <a:pt x="59" y="140"/>
                  </a:cubicBezTo>
                  <a:cubicBezTo>
                    <a:pt x="714" y="353"/>
                    <a:pt x="714" y="353"/>
                    <a:pt x="714" y="353"/>
                  </a:cubicBezTo>
                  <a:cubicBezTo>
                    <a:pt x="720" y="355"/>
                    <a:pt x="725" y="361"/>
                    <a:pt x="725" y="368"/>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73957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97197" y="2374494"/>
            <a:ext cx="6489833" cy="2180035"/>
          </a:xfrm>
          <a:prstGeom prst="rect">
            <a:avLst/>
          </a:prstGeom>
          <a:noFill/>
          <a:ln w="63500">
            <a:solidFill>
              <a:srgbClr val="5AB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9922463" y="2374494"/>
            <a:ext cx="221227" cy="2182761"/>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4" name="Group 4"/>
          <p:cNvGrpSpPr>
            <a:grpSpLocks noChangeAspect="1"/>
          </p:cNvGrpSpPr>
          <p:nvPr/>
        </p:nvGrpSpPr>
        <p:grpSpPr bwMode="auto">
          <a:xfrm rot="19764056">
            <a:off x="2096300" y="1371843"/>
            <a:ext cx="2026436" cy="1887315"/>
            <a:chOff x="1164" y="687"/>
            <a:chExt cx="3219" cy="2998"/>
          </a:xfrm>
          <a:solidFill>
            <a:srgbClr val="5ABB93"/>
          </a:solidFill>
          <a:effectLst/>
        </p:grpSpPr>
        <p:sp>
          <p:nvSpPr>
            <p:cNvPr id="5"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sp>
          <p:nvSpPr>
            <p:cNvPr id="6"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grpSp>
      <p:sp>
        <p:nvSpPr>
          <p:cNvPr id="7" name="文本框 6"/>
          <p:cNvSpPr txBox="1"/>
          <p:nvPr/>
        </p:nvSpPr>
        <p:spPr>
          <a:xfrm>
            <a:off x="4233816" y="2910513"/>
            <a:ext cx="4416594" cy="1107996"/>
          </a:xfrm>
          <a:prstGeom prst="rect">
            <a:avLst/>
          </a:prstGeom>
          <a:noFill/>
        </p:spPr>
        <p:txBody>
          <a:bodyPr wrap="none" rtlCol="0">
            <a:spAutoFit/>
          </a:bodyPr>
          <a:lstStyle/>
          <a:p>
            <a:r>
              <a:rPr lang="zh-CN" altLang="en-US" sz="6600" b="1" dirty="0">
                <a:solidFill>
                  <a:srgbClr val="5ABB93"/>
                </a:solidFill>
                <a:latin typeface="微软雅黑" panose="020B0503020204020204" pitchFamily="34" charset="-122"/>
                <a:ea typeface="微软雅黑" panose="020B0503020204020204" pitchFamily="34" charset="-122"/>
              </a:rPr>
              <a:t>背景及介绍</a:t>
            </a:r>
          </a:p>
        </p:txBody>
      </p:sp>
      <p:grpSp>
        <p:nvGrpSpPr>
          <p:cNvPr id="8" name="组合 7"/>
          <p:cNvGrpSpPr/>
          <p:nvPr/>
        </p:nvGrpSpPr>
        <p:grpSpPr>
          <a:xfrm rot="5400000">
            <a:off x="-1825395" y="2343771"/>
            <a:ext cx="2270025" cy="902459"/>
            <a:chOff x="5604327" y="1072832"/>
            <a:chExt cx="3149600" cy="1117600"/>
          </a:xfrm>
        </p:grpSpPr>
        <p:sp>
          <p:nvSpPr>
            <p:cNvPr id="9" name="矩形 8"/>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53686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矩形 7"/>
          <p:cNvSpPr/>
          <p:nvPr/>
        </p:nvSpPr>
        <p:spPr bwMode="auto">
          <a:xfrm>
            <a:off x="482782" y="1020088"/>
            <a:ext cx="11123064" cy="5512639"/>
          </a:xfrm>
          <a:prstGeom prst="rect">
            <a:avLst/>
          </a:prstGeom>
          <a:solidFill>
            <a:schemeClr val="bg2">
              <a:lumMod val="95000"/>
            </a:schemeClr>
          </a:solidFill>
          <a:ln>
            <a:solidFill>
              <a:schemeClr val="bg2">
                <a:lumMod val="85000"/>
              </a:schemeClr>
            </a:solid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3" name="TextBox 42"/>
          <p:cNvSpPr txBox="1"/>
          <p:nvPr/>
        </p:nvSpPr>
        <p:spPr>
          <a:xfrm>
            <a:off x="1245265" y="325272"/>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1.1</a:t>
            </a:r>
            <a:r>
              <a:rPr lang="zh-CN" altLang="en-US" b="0" dirty="0">
                <a:solidFill>
                  <a:srgbClr val="756271"/>
                </a:solidFill>
              </a:rPr>
              <a:t> 背景与需求</a:t>
            </a:r>
          </a:p>
        </p:txBody>
      </p:sp>
      <p:sp>
        <p:nvSpPr>
          <p:cNvPr id="24" name="TextBox 10">
            <a:extLst>
              <a:ext uri="{FF2B5EF4-FFF2-40B4-BE49-F238E27FC236}">
                <a16:creationId xmlns:a16="http://schemas.microsoft.com/office/drawing/2014/main" id="{9E8CBAA5-127C-7340-9296-892B3E2A2C8C}"/>
              </a:ext>
            </a:extLst>
          </p:cNvPr>
          <p:cNvSpPr txBox="1"/>
          <p:nvPr/>
        </p:nvSpPr>
        <p:spPr>
          <a:xfrm>
            <a:off x="586154" y="1659285"/>
            <a:ext cx="10639081" cy="4401205"/>
          </a:xfrm>
          <a:prstGeom prst="rect">
            <a:avLst/>
          </a:prstGeom>
          <a:noFill/>
        </p:spPr>
        <p:txBody>
          <a:bodyPr wrap="square" rtlCol="0">
            <a:spAutoFit/>
          </a:bodyPr>
          <a:lstStyle/>
          <a:p>
            <a:pPr algn="just"/>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邬江兴院士直指</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网络发展问题的“症结”</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2800" dirty="0">
                <a:solidFill>
                  <a:srgbClr val="C00000"/>
                </a:solidFill>
                <a:latin typeface="微软雅黑" panose="020B0503020204020204" pitchFamily="34" charset="-122"/>
                <a:ea typeface="微软雅黑" panose="020B0503020204020204" pitchFamily="34" charset="-122"/>
              </a:rPr>
              <a:t>结构决定性质</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，任何单一构造都不能支持包罗万象的功能与性能，网络发展也是如此。</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他进一步解释道，网络最初诞生于基础数据服务，由于技术的时代局限性，发展至今的</a:t>
            </a:r>
            <a:r>
              <a:rPr lang="en" altLang="zh-CN" sz="2800" dirty="0">
                <a:solidFill>
                  <a:schemeClr val="tx1">
                    <a:lumMod val="75000"/>
                    <a:lumOff val="25000"/>
                  </a:schemeClr>
                </a:solidFill>
                <a:latin typeface="微软雅黑" panose="020B0503020204020204" pitchFamily="34" charset="-122"/>
                <a:ea typeface="微软雅黑" panose="020B0503020204020204" pitchFamily="34" charset="-122"/>
              </a:rPr>
              <a:t>TCP/IP</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协议仍基于端到端的传输方式“尽力而为”地提供服务，且仅支持单一</a:t>
            </a:r>
            <a:r>
              <a:rPr lang="en" altLang="zh-CN" sz="2800" dirty="0">
                <a:solidFill>
                  <a:schemeClr val="tx1">
                    <a:lumMod val="75000"/>
                    <a:lumOff val="25000"/>
                  </a:schemeClr>
                </a:solidFill>
                <a:latin typeface="微软雅黑" panose="020B0503020204020204" pitchFamily="34" charset="-122"/>
                <a:ea typeface="微软雅黑" panose="020B0503020204020204" pitchFamily="34" charset="-122"/>
              </a:rPr>
              <a:t>IP</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的寻址模式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种种单一化、同质化的技术特点，导致了网络发展在性能和安全方面的问题。</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455745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矩形 7"/>
          <p:cNvSpPr/>
          <p:nvPr/>
        </p:nvSpPr>
        <p:spPr bwMode="auto">
          <a:xfrm>
            <a:off x="482782" y="1020088"/>
            <a:ext cx="11123064" cy="5512639"/>
          </a:xfrm>
          <a:prstGeom prst="rect">
            <a:avLst/>
          </a:prstGeom>
          <a:solidFill>
            <a:schemeClr val="bg2">
              <a:lumMod val="95000"/>
            </a:schemeClr>
          </a:solidFill>
          <a:ln>
            <a:solidFill>
              <a:schemeClr val="bg2">
                <a:lumMod val="85000"/>
              </a:schemeClr>
            </a:solid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3" name="TextBox 42"/>
          <p:cNvSpPr txBox="1"/>
          <p:nvPr/>
        </p:nvSpPr>
        <p:spPr>
          <a:xfrm>
            <a:off x="1245265" y="325272"/>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1.1</a:t>
            </a:r>
            <a:r>
              <a:rPr lang="zh-CN" altLang="en-US" b="0" dirty="0">
                <a:solidFill>
                  <a:srgbClr val="756271"/>
                </a:solidFill>
              </a:rPr>
              <a:t> 背景与需求</a:t>
            </a:r>
          </a:p>
        </p:txBody>
      </p:sp>
      <p:sp>
        <p:nvSpPr>
          <p:cNvPr id="24" name="TextBox 10">
            <a:extLst>
              <a:ext uri="{FF2B5EF4-FFF2-40B4-BE49-F238E27FC236}">
                <a16:creationId xmlns:a16="http://schemas.microsoft.com/office/drawing/2014/main" id="{9E8CBAA5-127C-7340-9296-892B3E2A2C8C}"/>
              </a:ext>
            </a:extLst>
          </p:cNvPr>
          <p:cNvSpPr txBox="1"/>
          <p:nvPr/>
        </p:nvSpPr>
        <p:spPr>
          <a:xfrm>
            <a:off x="586154" y="1217894"/>
            <a:ext cx="10639081" cy="5262979"/>
          </a:xfrm>
          <a:prstGeom prst="rect">
            <a:avLst/>
          </a:prstGeom>
          <a:noFill/>
        </p:spPr>
        <p:txBody>
          <a:bodyPr wrap="square" rtlCol="0">
            <a:spAutoFit/>
          </a:bodyPr>
          <a:lstStyle/>
          <a:p>
            <a:pPr algn="just"/>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随着互联网与经济社会深度融合发展，“互联网</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工业</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4.0”</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等成为国民经济命脉领域的新支柱，互联网在当前社会中扮演的角色日益增多，使用户对网络的</a:t>
            </a:r>
            <a:r>
              <a:rPr lang="zh-CN" altLang="en-US" sz="2800" dirty="0">
                <a:solidFill>
                  <a:srgbClr val="C00000"/>
                </a:solidFill>
                <a:latin typeface="微软雅黑" panose="020B0503020204020204" pitchFamily="34" charset="-122"/>
                <a:ea typeface="微软雅黑" panose="020B0503020204020204" pitchFamily="34" charset="-122"/>
              </a:rPr>
              <a:t>专业化、个性化需求不断提升；多元化终端类型、接入方式不断发展</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，人−人、人−机、机−机、网−网通信等成为常态，要求网络必须为海量业务提供多元、个性、智慧、高效、顽健的服务。以此为导向，多模态智慧网络旨在打造一个具有</a:t>
            </a:r>
            <a:r>
              <a:rPr lang="zh-CN" altLang="en-US" sz="2800" dirty="0">
                <a:solidFill>
                  <a:srgbClr val="C00000"/>
                </a:solidFill>
                <a:latin typeface="微软雅黑" panose="020B0503020204020204" pitchFamily="34" charset="-122"/>
                <a:ea typeface="微软雅黑" panose="020B0503020204020204" pitchFamily="34" charset="-122"/>
              </a:rPr>
              <a:t>多模态功能呈现、全方位覆盖、全业务承载、智慧化管理控制和内生安全特性</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的新型网络体系架构。</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2800" dirty="0">
                <a:solidFill>
                  <a:srgbClr val="C00000"/>
                </a:solidFill>
                <a:latin typeface="微软雅黑" panose="020B0503020204020204" pitchFamily="34" charset="-122"/>
                <a:ea typeface="微软雅黑" panose="020B0503020204020204" pitchFamily="34" charset="-122"/>
              </a:rPr>
              <a:t>必须发展颠覆性创新技术</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，实现网络全维可定义，使网络世界获得与现实世界可匹配的多模态融合活力。</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2800" dirty="0">
                <a:solidFill>
                  <a:srgbClr val="C00000"/>
                </a:solidFill>
                <a:latin typeface="微软雅黑" panose="020B0503020204020204" pitchFamily="34" charset="-122"/>
                <a:ea typeface="微软雅黑" panose="020B0503020204020204" pitchFamily="34" charset="-122"/>
              </a:rPr>
              <a:t>必须抛弃“尽力而为、缝缝补补”的网络技术发展路线</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01342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矩形 7"/>
          <p:cNvSpPr/>
          <p:nvPr/>
        </p:nvSpPr>
        <p:spPr bwMode="auto">
          <a:xfrm>
            <a:off x="1045490" y="1547809"/>
            <a:ext cx="9828051" cy="4082160"/>
          </a:xfrm>
          <a:prstGeom prst="rect">
            <a:avLst/>
          </a:prstGeom>
          <a:solidFill>
            <a:schemeClr val="bg2">
              <a:lumMod val="95000"/>
            </a:schemeClr>
          </a:solidFill>
          <a:ln>
            <a:solidFill>
              <a:schemeClr val="bg2">
                <a:lumMod val="85000"/>
              </a:schemeClr>
            </a:solid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3" name="TextBox 42"/>
          <p:cNvSpPr txBox="1"/>
          <p:nvPr/>
        </p:nvSpPr>
        <p:spPr>
          <a:xfrm>
            <a:off x="1245265" y="325272"/>
            <a:ext cx="5067612"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1.2</a:t>
            </a:r>
            <a:r>
              <a:rPr lang="zh-CN" altLang="en-US" b="0" dirty="0">
                <a:solidFill>
                  <a:srgbClr val="756271"/>
                </a:solidFill>
              </a:rPr>
              <a:t> 多模态智能网络概念</a:t>
            </a:r>
          </a:p>
        </p:txBody>
      </p:sp>
      <p:sp>
        <p:nvSpPr>
          <p:cNvPr id="24" name="TextBox 10">
            <a:extLst>
              <a:ext uri="{FF2B5EF4-FFF2-40B4-BE49-F238E27FC236}">
                <a16:creationId xmlns:a16="http://schemas.microsoft.com/office/drawing/2014/main" id="{9E8CBAA5-127C-7340-9296-892B3E2A2C8C}"/>
              </a:ext>
            </a:extLst>
          </p:cNvPr>
          <p:cNvSpPr txBox="1"/>
          <p:nvPr/>
        </p:nvSpPr>
        <p:spPr>
          <a:xfrm>
            <a:off x="1245265" y="2101220"/>
            <a:ext cx="9337818" cy="2246769"/>
          </a:xfrm>
          <a:prstGeom prst="rect">
            <a:avLst/>
          </a:prstGeom>
          <a:noFill/>
        </p:spPr>
        <p:txBody>
          <a:bodyPr wrap="square" rtlCol="0">
            <a:spAutoFit/>
          </a:bodyPr>
          <a:lstStyle/>
          <a:p>
            <a:pPr algn="just"/>
            <a:r>
              <a:rPr lang="zh-CN" altLang="en-US" sz="2800" dirty="0">
                <a:solidFill>
                  <a:srgbClr val="C00000"/>
                </a:solidFill>
                <a:latin typeface="微软雅黑" panose="020B0503020204020204" pitchFamily="34" charset="-122"/>
                <a:ea typeface="微软雅黑" panose="020B0503020204020204" pitchFamily="34" charset="-122"/>
              </a:rPr>
              <a:t>多模态智慧网络</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以网络结构全维可定义为基础，是一种网络各层功能多模态呈现的网络架构，支持路由寻址、交换模式、互连方式、网元形态、传输协议等的全维度定义和多模态呈现，支持互联网的演进式发展，从根本上满足网络智慧化、多元化、个性化、高顽健、高效能的业务需求。</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495336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97197" y="2374494"/>
            <a:ext cx="6489833" cy="2180035"/>
          </a:xfrm>
          <a:prstGeom prst="rect">
            <a:avLst/>
          </a:prstGeom>
          <a:noFill/>
          <a:ln w="63500">
            <a:solidFill>
              <a:srgbClr val="EF5B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9922463" y="2374494"/>
            <a:ext cx="221227" cy="2182761"/>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4" name="Group 4"/>
          <p:cNvGrpSpPr>
            <a:grpSpLocks noChangeAspect="1"/>
          </p:cNvGrpSpPr>
          <p:nvPr/>
        </p:nvGrpSpPr>
        <p:grpSpPr bwMode="auto">
          <a:xfrm rot="19764056">
            <a:off x="2096300" y="1371843"/>
            <a:ext cx="2026436" cy="1887315"/>
            <a:chOff x="1164" y="687"/>
            <a:chExt cx="3219" cy="2998"/>
          </a:xfrm>
          <a:solidFill>
            <a:srgbClr val="EF5B43"/>
          </a:solidFill>
          <a:effectLst/>
        </p:grpSpPr>
        <p:sp>
          <p:nvSpPr>
            <p:cNvPr id="5"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sp>
          <p:nvSpPr>
            <p:cNvPr id="6"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grpSp>
      <p:sp>
        <p:nvSpPr>
          <p:cNvPr id="7" name="文本框 6"/>
          <p:cNvSpPr txBox="1"/>
          <p:nvPr/>
        </p:nvSpPr>
        <p:spPr>
          <a:xfrm>
            <a:off x="4374069" y="2910513"/>
            <a:ext cx="4416594" cy="1107996"/>
          </a:xfrm>
          <a:prstGeom prst="rect">
            <a:avLst/>
          </a:prstGeom>
          <a:noFill/>
        </p:spPr>
        <p:txBody>
          <a:bodyPr wrap="none" rtlCol="0">
            <a:spAutoFit/>
          </a:bodyPr>
          <a:lstStyle/>
          <a:p>
            <a:r>
              <a:rPr lang="zh-CN" altLang="en-US" sz="6600" b="1" dirty="0">
                <a:solidFill>
                  <a:srgbClr val="EF5B43"/>
                </a:solidFill>
                <a:latin typeface="微软雅黑" panose="020B0503020204020204" pitchFamily="34" charset="-122"/>
                <a:ea typeface="微软雅黑" panose="020B0503020204020204" pitchFamily="34" charset="-122"/>
              </a:rPr>
              <a:t>愿景与目标</a:t>
            </a:r>
          </a:p>
        </p:txBody>
      </p:sp>
      <p:grpSp>
        <p:nvGrpSpPr>
          <p:cNvPr id="8" name="组合 7"/>
          <p:cNvGrpSpPr/>
          <p:nvPr/>
        </p:nvGrpSpPr>
        <p:grpSpPr>
          <a:xfrm rot="5400000">
            <a:off x="-1825395" y="2343771"/>
            <a:ext cx="2270025" cy="902459"/>
            <a:chOff x="5604327" y="1072832"/>
            <a:chExt cx="3149600" cy="1117600"/>
          </a:xfrm>
        </p:grpSpPr>
        <p:sp>
          <p:nvSpPr>
            <p:cNvPr id="9" name="矩形 8"/>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6495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TextBox 42"/>
          <p:cNvSpPr txBox="1"/>
          <p:nvPr/>
        </p:nvSpPr>
        <p:spPr>
          <a:xfrm>
            <a:off x="1311261" y="304585"/>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2 </a:t>
            </a:r>
            <a:r>
              <a:rPr lang="zh-CN" altLang="en-US" b="0" dirty="0">
                <a:solidFill>
                  <a:srgbClr val="756271"/>
                </a:solidFill>
              </a:rPr>
              <a:t>愿景与目标</a:t>
            </a:r>
          </a:p>
        </p:txBody>
      </p:sp>
      <p:grpSp>
        <p:nvGrpSpPr>
          <p:cNvPr id="2" name="组合 1"/>
          <p:cNvGrpSpPr/>
          <p:nvPr/>
        </p:nvGrpSpPr>
        <p:grpSpPr>
          <a:xfrm>
            <a:off x="1519638" y="1590642"/>
            <a:ext cx="2268537" cy="3128962"/>
            <a:chOff x="1519638" y="1590642"/>
            <a:chExt cx="2268537" cy="3128962"/>
          </a:xfrm>
        </p:grpSpPr>
        <p:sp>
          <p:nvSpPr>
            <p:cNvPr id="10" name="Freeform 5"/>
            <p:cNvSpPr/>
            <p:nvPr/>
          </p:nvSpPr>
          <p:spPr bwMode="auto">
            <a:xfrm>
              <a:off x="1519638" y="1970054"/>
              <a:ext cx="2268537" cy="2749550"/>
            </a:xfrm>
            <a:custGeom>
              <a:avLst/>
              <a:gdLst>
                <a:gd name="T0" fmla="*/ 1551 w 3102"/>
                <a:gd name="T1" fmla="*/ 0 h 3756"/>
                <a:gd name="T2" fmla="*/ 3102 w 3102"/>
                <a:gd name="T3" fmla="*/ 1551 h 3756"/>
                <a:gd name="T4" fmla="*/ 2632 w 3102"/>
                <a:gd name="T5" fmla="*/ 2662 h 3756"/>
                <a:gd name="T6" fmla="*/ 1551 w 3102"/>
                <a:gd name="T7" fmla="*/ 3756 h 3756"/>
                <a:gd name="T8" fmla="*/ 507 w 3102"/>
                <a:gd name="T9" fmla="*/ 2698 h 3756"/>
                <a:gd name="T10" fmla="*/ 0 w 3102"/>
                <a:gd name="T11" fmla="*/ 1551 h 3756"/>
                <a:gd name="T12" fmla="*/ 1551 w 3102"/>
                <a:gd name="T13" fmla="*/ 0 h 3756"/>
              </a:gdLst>
              <a:ahLst/>
              <a:cxnLst>
                <a:cxn ang="0">
                  <a:pos x="T0" y="T1"/>
                </a:cxn>
                <a:cxn ang="0">
                  <a:pos x="T2" y="T3"/>
                </a:cxn>
                <a:cxn ang="0">
                  <a:pos x="T4" y="T5"/>
                </a:cxn>
                <a:cxn ang="0">
                  <a:pos x="T6" y="T7"/>
                </a:cxn>
                <a:cxn ang="0">
                  <a:pos x="T8" y="T9"/>
                </a:cxn>
                <a:cxn ang="0">
                  <a:pos x="T10" y="T11"/>
                </a:cxn>
                <a:cxn ang="0">
                  <a:pos x="T12" y="T13"/>
                </a:cxn>
              </a:cxnLst>
              <a:rect l="0" t="0" r="r" b="b"/>
              <a:pathLst>
                <a:path w="3102" h="3756">
                  <a:moveTo>
                    <a:pt x="1551" y="0"/>
                  </a:moveTo>
                  <a:cubicBezTo>
                    <a:pt x="2407" y="0"/>
                    <a:pt x="3102" y="695"/>
                    <a:pt x="3102" y="1551"/>
                  </a:cubicBezTo>
                  <a:cubicBezTo>
                    <a:pt x="3102" y="1987"/>
                    <a:pt x="2922" y="2381"/>
                    <a:pt x="2632" y="2662"/>
                  </a:cubicBezTo>
                  <a:cubicBezTo>
                    <a:pt x="2558" y="2748"/>
                    <a:pt x="1656" y="3650"/>
                    <a:pt x="1551" y="3756"/>
                  </a:cubicBezTo>
                  <a:cubicBezTo>
                    <a:pt x="1437" y="3642"/>
                    <a:pt x="576" y="2768"/>
                    <a:pt x="507" y="2698"/>
                  </a:cubicBezTo>
                  <a:cubicBezTo>
                    <a:pt x="195" y="2414"/>
                    <a:pt x="0" y="2006"/>
                    <a:pt x="0" y="1551"/>
                  </a:cubicBezTo>
                  <a:cubicBezTo>
                    <a:pt x="0" y="695"/>
                    <a:pt x="694" y="0"/>
                    <a:pt x="1551" y="0"/>
                  </a:cubicBezTo>
                  <a:close/>
                </a:path>
              </a:pathLst>
            </a:custGeom>
            <a:solidFill>
              <a:srgbClr val="5ABB93"/>
            </a:solidFill>
            <a:ln>
              <a:solidFill>
                <a:schemeClr val="tx2">
                  <a:lumMod val="75000"/>
                </a:schemeClr>
              </a:solidFill>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5" name="Oval 6"/>
            <p:cNvSpPr>
              <a:spLocks noChangeArrowheads="1"/>
            </p:cNvSpPr>
            <p:nvPr/>
          </p:nvSpPr>
          <p:spPr bwMode="auto">
            <a:xfrm>
              <a:off x="2281638" y="1590642"/>
              <a:ext cx="744537" cy="744538"/>
            </a:xfrm>
            <a:prstGeom prst="ellipse">
              <a:avLst/>
            </a:prstGeom>
            <a:solidFill>
              <a:srgbClr val="5ABB9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4" name="TextBox 14"/>
            <p:cNvSpPr txBox="1"/>
            <p:nvPr/>
          </p:nvSpPr>
          <p:spPr>
            <a:xfrm>
              <a:off x="1779578" y="2616149"/>
              <a:ext cx="1840895" cy="1077218"/>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多模态</a:t>
              </a:r>
              <a:endParaRPr lang="en-US" altLang="zh-CN" sz="3200" b="1" dirty="0">
                <a:solidFill>
                  <a:schemeClr val="bg1"/>
                </a:solidFill>
                <a:latin typeface="微软雅黑" panose="020B0503020204020204" pitchFamily="34" charset="-122"/>
                <a:ea typeface="微软雅黑" panose="020B0503020204020204" pitchFamily="34" charset="-122"/>
              </a:endParaRPr>
            </a:p>
            <a:p>
              <a:pPr algn="ctr"/>
              <a:r>
                <a:rPr lang="zh-CN" altLang="en-US" sz="3200" b="1" dirty="0">
                  <a:solidFill>
                    <a:schemeClr val="bg1"/>
                  </a:solidFill>
                  <a:latin typeface="微软雅黑" panose="020B0503020204020204" pitchFamily="34" charset="-122"/>
                  <a:ea typeface="微软雅黑" panose="020B0503020204020204" pitchFamily="34" charset="-122"/>
                </a:rPr>
                <a:t>功能呈现</a:t>
              </a:r>
            </a:p>
          </p:txBody>
        </p:sp>
        <p:sp>
          <p:nvSpPr>
            <p:cNvPr id="26" name="文本框 25"/>
            <p:cNvSpPr txBox="1"/>
            <p:nvPr/>
          </p:nvSpPr>
          <p:spPr>
            <a:xfrm>
              <a:off x="2379366" y="1713517"/>
              <a:ext cx="604653" cy="523220"/>
            </a:xfrm>
            <a:prstGeom prst="rect">
              <a:avLst/>
            </a:prstGeom>
            <a:noFill/>
          </p:spPr>
          <p:txBody>
            <a:bodyPr wrap="none" rtlCol="0">
              <a:spAutoFit/>
            </a:bodyPr>
            <a:lstStyle/>
            <a:p>
              <a:r>
                <a:rPr lang="en-US" altLang="zh-CN" sz="2800" dirty="0">
                  <a:solidFill>
                    <a:schemeClr val="bg2"/>
                  </a:solidFill>
                  <a:latin typeface="微软雅黑" panose="020B0503020204020204" pitchFamily="34" charset="-122"/>
                  <a:ea typeface="微软雅黑" panose="020B0503020204020204" pitchFamily="34" charset="-122"/>
                </a:rPr>
                <a:t>01</a:t>
              </a:r>
              <a:endParaRPr lang="zh-CN" altLang="en-US" sz="2800" dirty="0">
                <a:solidFill>
                  <a:schemeClr val="bg2"/>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4970863" y="1590642"/>
            <a:ext cx="2268537" cy="3128962"/>
            <a:chOff x="4970863" y="1590642"/>
            <a:chExt cx="2268537" cy="3128962"/>
          </a:xfrm>
        </p:grpSpPr>
        <p:sp>
          <p:nvSpPr>
            <p:cNvPr id="16" name="Freeform 7"/>
            <p:cNvSpPr/>
            <p:nvPr/>
          </p:nvSpPr>
          <p:spPr bwMode="auto">
            <a:xfrm>
              <a:off x="4970863" y="1970054"/>
              <a:ext cx="2268537" cy="2749550"/>
            </a:xfrm>
            <a:custGeom>
              <a:avLst/>
              <a:gdLst>
                <a:gd name="T0" fmla="*/ 1551 w 3102"/>
                <a:gd name="T1" fmla="*/ 0 h 3756"/>
                <a:gd name="T2" fmla="*/ 3102 w 3102"/>
                <a:gd name="T3" fmla="*/ 1551 h 3756"/>
                <a:gd name="T4" fmla="*/ 2633 w 3102"/>
                <a:gd name="T5" fmla="*/ 2662 h 3756"/>
                <a:gd name="T6" fmla="*/ 1551 w 3102"/>
                <a:gd name="T7" fmla="*/ 3756 h 3756"/>
                <a:gd name="T8" fmla="*/ 507 w 3102"/>
                <a:gd name="T9" fmla="*/ 2698 h 3756"/>
                <a:gd name="T10" fmla="*/ 0 w 3102"/>
                <a:gd name="T11" fmla="*/ 1551 h 3756"/>
                <a:gd name="T12" fmla="*/ 1551 w 3102"/>
                <a:gd name="T13" fmla="*/ 0 h 3756"/>
              </a:gdLst>
              <a:ahLst/>
              <a:cxnLst>
                <a:cxn ang="0">
                  <a:pos x="T0" y="T1"/>
                </a:cxn>
                <a:cxn ang="0">
                  <a:pos x="T2" y="T3"/>
                </a:cxn>
                <a:cxn ang="0">
                  <a:pos x="T4" y="T5"/>
                </a:cxn>
                <a:cxn ang="0">
                  <a:pos x="T6" y="T7"/>
                </a:cxn>
                <a:cxn ang="0">
                  <a:pos x="T8" y="T9"/>
                </a:cxn>
                <a:cxn ang="0">
                  <a:pos x="T10" y="T11"/>
                </a:cxn>
                <a:cxn ang="0">
                  <a:pos x="T12" y="T13"/>
                </a:cxn>
              </a:cxnLst>
              <a:rect l="0" t="0" r="r" b="b"/>
              <a:pathLst>
                <a:path w="3102" h="3756">
                  <a:moveTo>
                    <a:pt x="1551" y="0"/>
                  </a:moveTo>
                  <a:cubicBezTo>
                    <a:pt x="2408" y="0"/>
                    <a:pt x="3102" y="695"/>
                    <a:pt x="3102" y="1551"/>
                  </a:cubicBezTo>
                  <a:cubicBezTo>
                    <a:pt x="3102" y="1987"/>
                    <a:pt x="2922" y="2381"/>
                    <a:pt x="2633" y="2662"/>
                  </a:cubicBezTo>
                  <a:cubicBezTo>
                    <a:pt x="2558" y="2748"/>
                    <a:pt x="1657" y="3650"/>
                    <a:pt x="1551" y="3756"/>
                  </a:cubicBezTo>
                  <a:cubicBezTo>
                    <a:pt x="1437" y="3642"/>
                    <a:pt x="576" y="2768"/>
                    <a:pt x="507" y="2698"/>
                  </a:cubicBezTo>
                  <a:cubicBezTo>
                    <a:pt x="196" y="2414"/>
                    <a:pt x="0" y="2006"/>
                    <a:pt x="0" y="1551"/>
                  </a:cubicBezTo>
                  <a:cubicBezTo>
                    <a:pt x="0" y="695"/>
                    <a:pt x="695" y="0"/>
                    <a:pt x="1551" y="0"/>
                  </a:cubicBezTo>
                  <a:close/>
                </a:path>
              </a:pathLst>
            </a:custGeom>
            <a:solidFill>
              <a:srgbClr val="756271"/>
            </a:solidFill>
            <a:ln>
              <a:solidFill>
                <a:schemeClr val="tx2">
                  <a:lumMod val="75000"/>
                </a:schemeClr>
              </a:solidFill>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7" name="Oval 8"/>
            <p:cNvSpPr>
              <a:spLocks noChangeArrowheads="1"/>
            </p:cNvSpPr>
            <p:nvPr/>
          </p:nvSpPr>
          <p:spPr bwMode="auto">
            <a:xfrm>
              <a:off x="5732863" y="1590642"/>
              <a:ext cx="744537" cy="744538"/>
            </a:xfrm>
            <a:prstGeom prst="ellipse">
              <a:avLst/>
            </a:prstGeom>
            <a:solidFill>
              <a:srgbClr val="75627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8" name="TextBox 14"/>
            <p:cNvSpPr txBox="1"/>
            <p:nvPr/>
          </p:nvSpPr>
          <p:spPr>
            <a:xfrm>
              <a:off x="5391662" y="2616149"/>
              <a:ext cx="1489573" cy="1077218"/>
            </a:xfrm>
            <a:prstGeom prst="rect">
              <a:avLst/>
            </a:prstGeom>
            <a:noFill/>
          </p:spPr>
          <p:txBody>
            <a:bodyPr wrap="square" rtlCol="0">
              <a:spAutoFit/>
            </a:bodyPr>
            <a:lstStyle>
              <a:defPPr>
                <a:defRPr lang="zh-CN"/>
              </a:defPPr>
              <a:lvl1pPr algn="ctr">
                <a:defRPr b="1">
                  <a:solidFill>
                    <a:schemeClr val="bg1"/>
                  </a:solidFill>
                  <a:latin typeface="+mj-ea"/>
                  <a:ea typeface="+mj-ea"/>
                </a:defRPr>
              </a:lvl1pPr>
            </a:lstStyle>
            <a:p>
              <a:r>
                <a:rPr lang="zh-CN" altLang="en-US" sz="3200" dirty="0">
                  <a:latin typeface="微软雅黑" panose="020B0503020204020204" pitchFamily="34" charset="-122"/>
                  <a:ea typeface="微软雅黑" panose="020B0503020204020204" pitchFamily="34" charset="-122"/>
                </a:rPr>
                <a:t>全业务承载</a:t>
              </a:r>
            </a:p>
          </p:txBody>
        </p:sp>
        <p:sp>
          <p:nvSpPr>
            <p:cNvPr id="30" name="文本框 29"/>
            <p:cNvSpPr txBox="1"/>
            <p:nvPr/>
          </p:nvSpPr>
          <p:spPr>
            <a:xfrm>
              <a:off x="5806555" y="1713517"/>
              <a:ext cx="604653" cy="523220"/>
            </a:xfrm>
            <a:prstGeom prst="rect">
              <a:avLst/>
            </a:prstGeom>
            <a:noFill/>
          </p:spPr>
          <p:txBody>
            <a:bodyPr wrap="none" rtlCol="0">
              <a:spAutoFit/>
            </a:bodyPr>
            <a:lstStyle/>
            <a:p>
              <a:r>
                <a:rPr lang="en-US" altLang="zh-CN" sz="2800" dirty="0">
                  <a:solidFill>
                    <a:schemeClr val="bg2"/>
                  </a:solidFill>
                  <a:latin typeface="微软雅黑" panose="020B0503020204020204" pitchFamily="34" charset="-122"/>
                  <a:ea typeface="微软雅黑" panose="020B0503020204020204" pitchFamily="34" charset="-122"/>
                </a:rPr>
                <a:t>03</a:t>
              </a:r>
              <a:endParaRPr lang="zh-CN" altLang="en-US" sz="2800" dirty="0">
                <a:solidFill>
                  <a:schemeClr val="bg2"/>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8422088" y="1590642"/>
            <a:ext cx="2268537" cy="3128962"/>
            <a:chOff x="8422088" y="1590642"/>
            <a:chExt cx="2268537" cy="3128962"/>
          </a:xfrm>
        </p:grpSpPr>
        <p:sp>
          <p:nvSpPr>
            <p:cNvPr id="18" name="Freeform 9"/>
            <p:cNvSpPr/>
            <p:nvPr/>
          </p:nvSpPr>
          <p:spPr bwMode="auto">
            <a:xfrm>
              <a:off x="8422088" y="1970054"/>
              <a:ext cx="2268537" cy="2749550"/>
            </a:xfrm>
            <a:custGeom>
              <a:avLst/>
              <a:gdLst>
                <a:gd name="T0" fmla="*/ 1551 w 3102"/>
                <a:gd name="T1" fmla="*/ 0 h 3756"/>
                <a:gd name="T2" fmla="*/ 3102 w 3102"/>
                <a:gd name="T3" fmla="*/ 1551 h 3756"/>
                <a:gd name="T4" fmla="*/ 2633 w 3102"/>
                <a:gd name="T5" fmla="*/ 2662 h 3756"/>
                <a:gd name="T6" fmla="*/ 1551 w 3102"/>
                <a:gd name="T7" fmla="*/ 3756 h 3756"/>
                <a:gd name="T8" fmla="*/ 507 w 3102"/>
                <a:gd name="T9" fmla="*/ 2698 h 3756"/>
                <a:gd name="T10" fmla="*/ 0 w 3102"/>
                <a:gd name="T11" fmla="*/ 1551 h 3756"/>
                <a:gd name="T12" fmla="*/ 1551 w 3102"/>
                <a:gd name="T13" fmla="*/ 0 h 3756"/>
              </a:gdLst>
              <a:ahLst/>
              <a:cxnLst>
                <a:cxn ang="0">
                  <a:pos x="T0" y="T1"/>
                </a:cxn>
                <a:cxn ang="0">
                  <a:pos x="T2" y="T3"/>
                </a:cxn>
                <a:cxn ang="0">
                  <a:pos x="T4" y="T5"/>
                </a:cxn>
                <a:cxn ang="0">
                  <a:pos x="T6" y="T7"/>
                </a:cxn>
                <a:cxn ang="0">
                  <a:pos x="T8" y="T9"/>
                </a:cxn>
                <a:cxn ang="0">
                  <a:pos x="T10" y="T11"/>
                </a:cxn>
                <a:cxn ang="0">
                  <a:pos x="T12" y="T13"/>
                </a:cxn>
              </a:cxnLst>
              <a:rect l="0" t="0" r="r" b="b"/>
              <a:pathLst>
                <a:path w="3102" h="3756">
                  <a:moveTo>
                    <a:pt x="1551" y="0"/>
                  </a:moveTo>
                  <a:cubicBezTo>
                    <a:pt x="2408" y="0"/>
                    <a:pt x="3102" y="695"/>
                    <a:pt x="3102" y="1551"/>
                  </a:cubicBezTo>
                  <a:cubicBezTo>
                    <a:pt x="3102" y="1987"/>
                    <a:pt x="2922" y="2381"/>
                    <a:pt x="2633" y="2662"/>
                  </a:cubicBezTo>
                  <a:cubicBezTo>
                    <a:pt x="2559" y="2748"/>
                    <a:pt x="1657" y="3650"/>
                    <a:pt x="1551" y="3756"/>
                  </a:cubicBezTo>
                  <a:cubicBezTo>
                    <a:pt x="1438" y="3642"/>
                    <a:pt x="576" y="2768"/>
                    <a:pt x="507" y="2698"/>
                  </a:cubicBezTo>
                  <a:cubicBezTo>
                    <a:pt x="196" y="2414"/>
                    <a:pt x="0" y="2006"/>
                    <a:pt x="0" y="1551"/>
                  </a:cubicBezTo>
                  <a:cubicBezTo>
                    <a:pt x="0" y="695"/>
                    <a:pt x="695" y="0"/>
                    <a:pt x="1551" y="0"/>
                  </a:cubicBezTo>
                  <a:close/>
                </a:path>
              </a:pathLst>
            </a:custGeom>
            <a:solidFill>
              <a:srgbClr val="EF5B43"/>
            </a:solidFill>
            <a:ln>
              <a:solidFill>
                <a:schemeClr val="tx2">
                  <a:lumMod val="75000"/>
                </a:schemeClr>
              </a:solidFill>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19" name="Oval 10"/>
            <p:cNvSpPr>
              <a:spLocks noChangeArrowheads="1"/>
            </p:cNvSpPr>
            <p:nvPr/>
          </p:nvSpPr>
          <p:spPr bwMode="auto">
            <a:xfrm>
              <a:off x="9184088" y="1590642"/>
              <a:ext cx="744537" cy="744538"/>
            </a:xfrm>
            <a:prstGeom prst="ellipse">
              <a:avLst/>
            </a:prstGeom>
            <a:solidFill>
              <a:srgbClr val="EF5B4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31" name="TextBox 14"/>
            <p:cNvSpPr txBox="1"/>
            <p:nvPr/>
          </p:nvSpPr>
          <p:spPr>
            <a:xfrm>
              <a:off x="8543583" y="2862370"/>
              <a:ext cx="2017384" cy="584775"/>
            </a:xfrm>
            <a:prstGeom prst="rect">
              <a:avLst/>
            </a:prstGeom>
            <a:noFill/>
          </p:spPr>
          <p:txBody>
            <a:bodyPr wrap="square" rtlCol="0">
              <a:spAutoFit/>
            </a:bodyPr>
            <a:lstStyle>
              <a:defPPr>
                <a:defRPr lang="zh-CN"/>
              </a:defPPr>
              <a:lvl1pPr algn="ctr">
                <a:defRPr b="1">
                  <a:solidFill>
                    <a:schemeClr val="bg1"/>
                  </a:solidFill>
                  <a:latin typeface="+mj-ea"/>
                  <a:ea typeface="+mj-ea"/>
                </a:defRPr>
              </a:lvl1pPr>
            </a:lstStyle>
            <a:p>
              <a:r>
                <a:rPr lang="zh-CN" altLang="en-US" sz="3200" dirty="0">
                  <a:latin typeface="微软雅黑" panose="020B0503020204020204" pitchFamily="34" charset="-122"/>
                  <a:ea typeface="微软雅黑" panose="020B0503020204020204" pitchFamily="34" charset="-122"/>
                </a:rPr>
                <a:t>内生安全</a:t>
              </a:r>
            </a:p>
          </p:txBody>
        </p:sp>
        <p:sp>
          <p:nvSpPr>
            <p:cNvPr id="33" name="文本框 32"/>
            <p:cNvSpPr txBox="1"/>
            <p:nvPr/>
          </p:nvSpPr>
          <p:spPr>
            <a:xfrm>
              <a:off x="9249949" y="1713517"/>
              <a:ext cx="604653" cy="523220"/>
            </a:xfrm>
            <a:prstGeom prst="rect">
              <a:avLst/>
            </a:prstGeom>
            <a:noFill/>
          </p:spPr>
          <p:txBody>
            <a:bodyPr wrap="none" rtlCol="0">
              <a:spAutoFit/>
            </a:bodyPr>
            <a:lstStyle/>
            <a:p>
              <a:r>
                <a:rPr lang="en-US" altLang="zh-CN" sz="2800" dirty="0">
                  <a:solidFill>
                    <a:schemeClr val="bg2"/>
                  </a:solidFill>
                  <a:latin typeface="微软雅黑" panose="020B0503020204020204" pitchFamily="34" charset="-122"/>
                  <a:ea typeface="微软雅黑" panose="020B0503020204020204" pitchFamily="34" charset="-122"/>
                </a:rPr>
                <a:t>05</a:t>
              </a:r>
              <a:endParaRPr lang="zh-CN" altLang="en-US" sz="2800" dirty="0">
                <a:solidFill>
                  <a:schemeClr val="bg2"/>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3245250" y="3320883"/>
            <a:ext cx="2268537" cy="3065463"/>
            <a:chOff x="3245250" y="3320883"/>
            <a:chExt cx="2268537" cy="3065463"/>
          </a:xfrm>
        </p:grpSpPr>
        <p:sp>
          <p:nvSpPr>
            <p:cNvPr id="20" name="Freeform 11"/>
            <p:cNvSpPr/>
            <p:nvPr/>
          </p:nvSpPr>
          <p:spPr bwMode="auto">
            <a:xfrm>
              <a:off x="3245250" y="3320883"/>
              <a:ext cx="2268537" cy="2747963"/>
            </a:xfrm>
            <a:custGeom>
              <a:avLst/>
              <a:gdLst>
                <a:gd name="T0" fmla="*/ 1550 w 3101"/>
                <a:gd name="T1" fmla="*/ 3756 h 3756"/>
                <a:gd name="T2" fmla="*/ 3101 w 3101"/>
                <a:gd name="T3" fmla="*/ 2205 h 3756"/>
                <a:gd name="T4" fmla="*/ 2632 w 3101"/>
                <a:gd name="T5" fmla="*/ 1093 h 3756"/>
                <a:gd name="T6" fmla="*/ 1551 w 3101"/>
                <a:gd name="T7" fmla="*/ 0 h 3756"/>
                <a:gd name="T8" fmla="*/ 506 w 3101"/>
                <a:gd name="T9" fmla="*/ 1058 h 3756"/>
                <a:gd name="T10" fmla="*/ 0 w 3101"/>
                <a:gd name="T11" fmla="*/ 2205 h 3756"/>
                <a:gd name="T12" fmla="*/ 1550 w 3101"/>
                <a:gd name="T13" fmla="*/ 3756 h 3756"/>
              </a:gdLst>
              <a:ahLst/>
              <a:cxnLst>
                <a:cxn ang="0">
                  <a:pos x="T0" y="T1"/>
                </a:cxn>
                <a:cxn ang="0">
                  <a:pos x="T2" y="T3"/>
                </a:cxn>
                <a:cxn ang="0">
                  <a:pos x="T4" y="T5"/>
                </a:cxn>
                <a:cxn ang="0">
                  <a:pos x="T6" y="T7"/>
                </a:cxn>
                <a:cxn ang="0">
                  <a:pos x="T8" y="T9"/>
                </a:cxn>
                <a:cxn ang="0">
                  <a:pos x="T10" y="T11"/>
                </a:cxn>
                <a:cxn ang="0">
                  <a:pos x="T12" y="T13"/>
                </a:cxn>
              </a:cxnLst>
              <a:rect l="0" t="0" r="r" b="b"/>
              <a:pathLst>
                <a:path w="3101" h="3756">
                  <a:moveTo>
                    <a:pt x="1550" y="3756"/>
                  </a:moveTo>
                  <a:cubicBezTo>
                    <a:pt x="2407" y="3756"/>
                    <a:pt x="3101" y="3061"/>
                    <a:pt x="3101" y="2205"/>
                  </a:cubicBezTo>
                  <a:cubicBezTo>
                    <a:pt x="3101" y="1769"/>
                    <a:pt x="2922" y="1375"/>
                    <a:pt x="2632" y="1093"/>
                  </a:cubicBezTo>
                  <a:cubicBezTo>
                    <a:pt x="2558" y="1008"/>
                    <a:pt x="1656" y="106"/>
                    <a:pt x="1551" y="0"/>
                  </a:cubicBezTo>
                  <a:cubicBezTo>
                    <a:pt x="1437" y="114"/>
                    <a:pt x="575" y="988"/>
                    <a:pt x="506" y="1058"/>
                  </a:cubicBezTo>
                  <a:cubicBezTo>
                    <a:pt x="195" y="1342"/>
                    <a:pt x="0" y="1750"/>
                    <a:pt x="0" y="2205"/>
                  </a:cubicBezTo>
                  <a:cubicBezTo>
                    <a:pt x="0" y="3061"/>
                    <a:pt x="694" y="3756"/>
                    <a:pt x="1550" y="3756"/>
                  </a:cubicBezTo>
                  <a:close/>
                </a:path>
              </a:pathLst>
            </a:custGeom>
            <a:solidFill>
              <a:srgbClr val="F2B973"/>
            </a:solidFill>
            <a:ln>
              <a:solidFill>
                <a:schemeClr val="tx2">
                  <a:lumMod val="75000"/>
                </a:schemeClr>
              </a:solidFill>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1" name="Oval 12"/>
            <p:cNvSpPr>
              <a:spLocks noChangeArrowheads="1"/>
            </p:cNvSpPr>
            <p:nvPr/>
          </p:nvSpPr>
          <p:spPr bwMode="auto">
            <a:xfrm>
              <a:off x="4007250" y="5641808"/>
              <a:ext cx="744537" cy="744538"/>
            </a:xfrm>
            <a:prstGeom prst="ellipse">
              <a:avLst/>
            </a:prstGeom>
            <a:solidFill>
              <a:srgbClr val="F2B97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34" name="文本框 33"/>
            <p:cNvSpPr txBox="1"/>
            <p:nvPr/>
          </p:nvSpPr>
          <p:spPr>
            <a:xfrm>
              <a:off x="4080150" y="5775198"/>
              <a:ext cx="604653" cy="523220"/>
            </a:xfrm>
            <a:prstGeom prst="rect">
              <a:avLst/>
            </a:prstGeom>
            <a:noFill/>
          </p:spPr>
          <p:txBody>
            <a:bodyPr wrap="none" rtlCol="0">
              <a:spAutoFit/>
            </a:bodyPr>
            <a:lstStyle/>
            <a:p>
              <a:r>
                <a:rPr lang="en-US" altLang="zh-CN" sz="2800" dirty="0">
                  <a:solidFill>
                    <a:schemeClr val="bg2"/>
                  </a:solidFill>
                  <a:latin typeface="微软雅黑" panose="020B0503020204020204" pitchFamily="34" charset="-122"/>
                  <a:ea typeface="微软雅黑" panose="020B0503020204020204" pitchFamily="34" charset="-122"/>
                </a:rPr>
                <a:t>02</a:t>
              </a:r>
              <a:endParaRPr lang="zh-CN" altLang="en-US" sz="2800" dirty="0">
                <a:solidFill>
                  <a:schemeClr val="bg2"/>
                </a:solidFill>
                <a:latin typeface="微软雅黑" panose="020B0503020204020204" pitchFamily="34" charset="-122"/>
                <a:ea typeface="微软雅黑" panose="020B0503020204020204" pitchFamily="34" charset="-122"/>
              </a:endParaRPr>
            </a:p>
          </p:txBody>
        </p:sp>
        <p:sp>
          <p:nvSpPr>
            <p:cNvPr id="36" name="TextBox 14"/>
            <p:cNvSpPr txBox="1"/>
            <p:nvPr/>
          </p:nvSpPr>
          <p:spPr>
            <a:xfrm>
              <a:off x="3634733" y="4247090"/>
              <a:ext cx="1489573" cy="1077218"/>
            </a:xfrm>
            <a:prstGeom prst="rect">
              <a:avLst/>
            </a:prstGeom>
            <a:noFill/>
          </p:spPr>
          <p:txBody>
            <a:bodyPr wrap="square" rtlCol="0">
              <a:spAutoFit/>
            </a:bodyPr>
            <a:lstStyle>
              <a:defPPr>
                <a:defRPr lang="zh-CN"/>
              </a:defPPr>
              <a:lvl1pPr algn="ctr">
                <a:defRPr b="1">
                  <a:solidFill>
                    <a:schemeClr val="bg1"/>
                  </a:solidFill>
                  <a:latin typeface="+mj-ea"/>
                  <a:ea typeface="+mj-ea"/>
                </a:defRPr>
              </a:lvl1pPr>
            </a:lstStyle>
            <a:p>
              <a:r>
                <a:rPr lang="zh-CN" altLang="en-US" sz="3200" dirty="0">
                  <a:latin typeface="微软雅黑" panose="020B0503020204020204" pitchFamily="34" charset="-122"/>
                  <a:ea typeface="微软雅黑" panose="020B0503020204020204" pitchFamily="34" charset="-122"/>
                </a:rPr>
                <a:t>全方位</a:t>
              </a:r>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微软雅黑" panose="020B0503020204020204" pitchFamily="34" charset="-122"/>
                  <a:ea typeface="微软雅黑" panose="020B0503020204020204" pitchFamily="34" charset="-122"/>
                </a:rPr>
                <a:t>覆盖</a:t>
              </a:r>
              <a:endParaRPr lang="zh-CN" altLang="en-US" dirty="0">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6696475" y="3320883"/>
            <a:ext cx="2268537" cy="3065463"/>
            <a:chOff x="6696475" y="3320883"/>
            <a:chExt cx="2268537" cy="3065463"/>
          </a:xfrm>
        </p:grpSpPr>
        <p:sp>
          <p:nvSpPr>
            <p:cNvPr id="22" name="Freeform 13"/>
            <p:cNvSpPr/>
            <p:nvPr/>
          </p:nvSpPr>
          <p:spPr bwMode="auto">
            <a:xfrm>
              <a:off x="6696475" y="3320883"/>
              <a:ext cx="2268537" cy="2747963"/>
            </a:xfrm>
            <a:custGeom>
              <a:avLst/>
              <a:gdLst>
                <a:gd name="T0" fmla="*/ 1551 w 3102"/>
                <a:gd name="T1" fmla="*/ 3756 h 3756"/>
                <a:gd name="T2" fmla="*/ 3102 w 3102"/>
                <a:gd name="T3" fmla="*/ 2205 h 3756"/>
                <a:gd name="T4" fmla="*/ 2632 w 3102"/>
                <a:gd name="T5" fmla="*/ 1093 h 3756"/>
                <a:gd name="T6" fmla="*/ 1551 w 3102"/>
                <a:gd name="T7" fmla="*/ 0 h 3756"/>
                <a:gd name="T8" fmla="*/ 507 w 3102"/>
                <a:gd name="T9" fmla="*/ 1058 h 3756"/>
                <a:gd name="T10" fmla="*/ 0 w 3102"/>
                <a:gd name="T11" fmla="*/ 2205 h 3756"/>
                <a:gd name="T12" fmla="*/ 1551 w 3102"/>
                <a:gd name="T13" fmla="*/ 3756 h 3756"/>
              </a:gdLst>
              <a:ahLst/>
              <a:cxnLst>
                <a:cxn ang="0">
                  <a:pos x="T0" y="T1"/>
                </a:cxn>
                <a:cxn ang="0">
                  <a:pos x="T2" y="T3"/>
                </a:cxn>
                <a:cxn ang="0">
                  <a:pos x="T4" y="T5"/>
                </a:cxn>
                <a:cxn ang="0">
                  <a:pos x="T6" y="T7"/>
                </a:cxn>
                <a:cxn ang="0">
                  <a:pos x="T8" y="T9"/>
                </a:cxn>
                <a:cxn ang="0">
                  <a:pos x="T10" y="T11"/>
                </a:cxn>
                <a:cxn ang="0">
                  <a:pos x="T12" y="T13"/>
                </a:cxn>
              </a:cxnLst>
              <a:rect l="0" t="0" r="r" b="b"/>
              <a:pathLst>
                <a:path w="3102" h="3756">
                  <a:moveTo>
                    <a:pt x="1551" y="3756"/>
                  </a:moveTo>
                  <a:cubicBezTo>
                    <a:pt x="2407" y="3756"/>
                    <a:pt x="3102" y="3061"/>
                    <a:pt x="3102" y="2205"/>
                  </a:cubicBezTo>
                  <a:cubicBezTo>
                    <a:pt x="3102" y="1769"/>
                    <a:pt x="2922" y="1375"/>
                    <a:pt x="2632" y="1093"/>
                  </a:cubicBezTo>
                  <a:cubicBezTo>
                    <a:pt x="2558" y="1008"/>
                    <a:pt x="1656" y="106"/>
                    <a:pt x="1551" y="0"/>
                  </a:cubicBezTo>
                  <a:cubicBezTo>
                    <a:pt x="1437" y="114"/>
                    <a:pt x="576" y="988"/>
                    <a:pt x="507" y="1058"/>
                  </a:cubicBezTo>
                  <a:cubicBezTo>
                    <a:pt x="195" y="1342"/>
                    <a:pt x="0" y="1750"/>
                    <a:pt x="0" y="2205"/>
                  </a:cubicBezTo>
                  <a:cubicBezTo>
                    <a:pt x="0" y="3061"/>
                    <a:pt x="694" y="3756"/>
                    <a:pt x="1551" y="3756"/>
                  </a:cubicBezTo>
                  <a:close/>
                </a:path>
              </a:pathLst>
            </a:custGeom>
            <a:solidFill>
              <a:srgbClr val="858976"/>
            </a:solidFill>
            <a:ln>
              <a:solidFill>
                <a:schemeClr val="tx2">
                  <a:lumMod val="75000"/>
                </a:schemeClr>
              </a:solidFill>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23" name="Oval 14"/>
            <p:cNvSpPr>
              <a:spLocks noChangeArrowheads="1"/>
            </p:cNvSpPr>
            <p:nvPr/>
          </p:nvSpPr>
          <p:spPr bwMode="auto">
            <a:xfrm>
              <a:off x="7458475" y="5641808"/>
              <a:ext cx="744537" cy="744538"/>
            </a:xfrm>
            <a:prstGeom prst="ellipse">
              <a:avLst/>
            </a:prstGeom>
            <a:solidFill>
              <a:srgbClr val="858976"/>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35" name="文本框 34"/>
            <p:cNvSpPr txBox="1"/>
            <p:nvPr/>
          </p:nvSpPr>
          <p:spPr>
            <a:xfrm>
              <a:off x="7548711" y="5766809"/>
              <a:ext cx="604653" cy="523220"/>
            </a:xfrm>
            <a:prstGeom prst="rect">
              <a:avLst/>
            </a:prstGeom>
            <a:noFill/>
          </p:spPr>
          <p:txBody>
            <a:bodyPr wrap="none" rtlCol="0">
              <a:spAutoFit/>
            </a:bodyPr>
            <a:lstStyle/>
            <a:p>
              <a:r>
                <a:rPr lang="en-US" altLang="zh-CN" sz="2800" dirty="0">
                  <a:solidFill>
                    <a:schemeClr val="bg2"/>
                  </a:solidFill>
                  <a:latin typeface="微软雅黑" panose="020B0503020204020204" pitchFamily="34" charset="-122"/>
                  <a:ea typeface="微软雅黑" panose="020B0503020204020204" pitchFamily="34" charset="-122"/>
                </a:rPr>
                <a:t>04</a:t>
              </a:r>
              <a:endParaRPr lang="zh-CN" altLang="en-US" sz="2800" dirty="0">
                <a:solidFill>
                  <a:schemeClr val="bg2"/>
                </a:solidFill>
                <a:latin typeface="微软雅黑" panose="020B0503020204020204" pitchFamily="34" charset="-122"/>
                <a:ea typeface="微软雅黑" panose="020B0503020204020204" pitchFamily="34" charset="-122"/>
              </a:endParaRPr>
            </a:p>
          </p:txBody>
        </p:sp>
        <p:sp>
          <p:nvSpPr>
            <p:cNvPr id="38" name="TextBox 14"/>
            <p:cNvSpPr txBox="1"/>
            <p:nvPr/>
          </p:nvSpPr>
          <p:spPr>
            <a:xfrm>
              <a:off x="6923677" y="4247090"/>
              <a:ext cx="1854719" cy="1077218"/>
            </a:xfrm>
            <a:prstGeom prst="rect">
              <a:avLst/>
            </a:prstGeom>
            <a:noFill/>
          </p:spPr>
          <p:txBody>
            <a:bodyPr wrap="square" rtlCol="0">
              <a:spAutoFit/>
            </a:bodyPr>
            <a:lstStyle>
              <a:defPPr>
                <a:defRPr lang="zh-CN"/>
              </a:defPPr>
              <a:lvl1pPr algn="ctr">
                <a:defRPr b="1">
                  <a:solidFill>
                    <a:schemeClr val="bg1"/>
                  </a:solidFill>
                  <a:latin typeface="+mj-ea"/>
                  <a:ea typeface="+mj-ea"/>
                </a:defRPr>
              </a:lvl1pPr>
            </a:lstStyle>
            <a:p>
              <a:r>
                <a:rPr lang="zh-CN" altLang="en-US" sz="3200" dirty="0">
                  <a:latin typeface="微软雅黑" panose="020B0503020204020204" pitchFamily="34" charset="-122"/>
                  <a:ea typeface="微软雅黑" panose="020B0503020204020204" pitchFamily="34" charset="-122"/>
                </a:rPr>
                <a:t>智慧化</a:t>
              </a:r>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微软雅黑" panose="020B0503020204020204" pitchFamily="34" charset="-122"/>
                  <a:ea typeface="微软雅黑" panose="020B0503020204020204" pitchFamily="34" charset="-122"/>
                </a:rPr>
                <a:t>管理控制</a:t>
              </a:r>
            </a:p>
          </p:txBody>
        </p:sp>
      </p:grpSp>
    </p:spTree>
    <p:extLst>
      <p:ext uri="{BB962C8B-B14F-4D97-AF65-F5344CB8AC3E}">
        <p14:creationId xmlns:p14="http://schemas.microsoft.com/office/powerpoint/2010/main" val="8295752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818268" y="1028292"/>
            <a:ext cx="8989943" cy="3109002"/>
            <a:chOff x="3750254" y="1844858"/>
            <a:chExt cx="7852672" cy="3109002"/>
          </a:xfrm>
        </p:grpSpPr>
        <p:sp>
          <p:nvSpPr>
            <p:cNvPr id="8" name="矩形 7"/>
            <p:cNvSpPr/>
            <p:nvPr/>
          </p:nvSpPr>
          <p:spPr bwMode="auto">
            <a:xfrm>
              <a:off x="3750254" y="1844858"/>
              <a:ext cx="7852672" cy="3071604"/>
            </a:xfrm>
            <a:prstGeom prst="rect">
              <a:avLst/>
            </a:prstGeom>
            <a:solidFill>
              <a:srgbClr val="EBEAE2"/>
            </a:solidFill>
            <a:ln w="9525" cap="flat" cmpd="sng" algn="ctr">
              <a:solidFill>
                <a:srgbClr val="5ABB93"/>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6" name="TextBox 19"/>
            <p:cNvSpPr txBox="1"/>
            <p:nvPr/>
          </p:nvSpPr>
          <p:spPr>
            <a:xfrm>
              <a:off x="4186361" y="1906872"/>
              <a:ext cx="7200800" cy="3046988"/>
            </a:xfrm>
            <a:prstGeom prst="rect">
              <a:avLst/>
            </a:prstGeom>
            <a:noFill/>
          </p:spPr>
          <p:txBody>
            <a:bodyPr wrap="square" rtlCol="0">
              <a:spAutoFit/>
            </a:bodyPr>
            <a:lstStyle/>
            <a:p>
              <a:pPr algn="just"/>
              <a:r>
                <a:rPr lang="zh-CN" altLang="en-US" sz="2400" dirty="0">
                  <a:solidFill>
                    <a:srgbClr val="C00000"/>
                  </a:solidFill>
                  <a:latin typeface="微软雅黑" panose="020B0503020204020204" pitchFamily="34" charset="-122"/>
                  <a:ea typeface="微软雅黑" panose="020B0503020204020204" pitchFamily="34" charset="-122"/>
                </a:rPr>
                <a:t>寻址路由</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体现为基于</a:t>
              </a:r>
              <a:r>
                <a:rPr lang="en" altLang="zh-CN" sz="2400" dirty="0">
                  <a:solidFill>
                    <a:schemeClr val="tx1">
                      <a:lumMod val="75000"/>
                      <a:lumOff val="25000"/>
                    </a:schemeClr>
                  </a:solidFill>
                  <a:latin typeface="微软雅黑" panose="020B0503020204020204" pitchFamily="34" charset="-122"/>
                  <a:ea typeface="微软雅黑" panose="020B0503020204020204" pitchFamily="34" charset="-122"/>
                </a:rPr>
                <a:t>IP</a:t>
              </a:r>
              <a:r>
                <a:rPr lang="zh-CN" altLang="e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内容、身份、地理空间等标识的多种寻址路由模态</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2400" dirty="0">
                  <a:solidFill>
                    <a:srgbClr val="C00000"/>
                  </a:solidFill>
                  <a:latin typeface="微软雅黑" panose="020B0503020204020204" pitchFamily="34" charset="-122"/>
                  <a:ea typeface="微软雅黑" panose="020B0503020204020204" pitchFamily="34" charset="-122"/>
                </a:rPr>
                <a:t>交换模式</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体现为分组交换、新型电路交换等模态，互连方式体现为光纤、同轴等有线链路或</a:t>
              </a:r>
              <a:r>
                <a:rPr lang="en" altLang="zh-CN" sz="2400" dirty="0">
                  <a:solidFill>
                    <a:schemeClr val="tx1">
                      <a:lumMod val="75000"/>
                      <a:lumOff val="25000"/>
                    </a:schemeClr>
                  </a:solidFill>
                  <a:latin typeface="微软雅黑" panose="020B0503020204020204" pitchFamily="34" charset="-122"/>
                  <a:ea typeface="微软雅黑" panose="020B0503020204020204" pitchFamily="34" charset="-122"/>
                </a:rPr>
                <a:t>Wi-Fi</a:t>
              </a:r>
              <a:r>
                <a:rPr lang="zh-CN" altLang="e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 altLang="zh-CN" sz="2400" dirty="0">
                  <a:solidFill>
                    <a:schemeClr val="tx1">
                      <a:lumMod val="75000"/>
                      <a:lumOff val="25000"/>
                    </a:schemeClr>
                  </a:solidFill>
                  <a:latin typeface="微软雅黑" panose="020B0503020204020204" pitchFamily="34" charset="-122"/>
                  <a:ea typeface="微软雅黑" panose="020B0503020204020204" pitchFamily="34" charset="-122"/>
                </a:rPr>
                <a:t>LTE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等无线链路模态</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2400" dirty="0">
                  <a:solidFill>
                    <a:srgbClr val="C00000"/>
                  </a:solidFill>
                  <a:latin typeface="微软雅黑" panose="020B0503020204020204" pitchFamily="34" charset="-122"/>
                  <a:ea typeface="微软雅黑" panose="020B0503020204020204" pitchFamily="34" charset="-122"/>
                </a:rPr>
                <a:t>网元形态</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体现为骨干级、汇聚级、接入级等的各种功能、性能、外形等不同的各种节点模态，</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2400" dirty="0">
                  <a:solidFill>
                    <a:srgbClr val="C00000"/>
                  </a:solidFill>
                  <a:latin typeface="微软雅黑" panose="020B0503020204020204" pitchFamily="34" charset="-122"/>
                  <a:ea typeface="微软雅黑" panose="020B0503020204020204" pitchFamily="34" charset="-122"/>
                </a:rPr>
                <a:t>传输协议</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体现为面向各种业务、场景、功能等需求的各种网络协议。</a:t>
              </a:r>
              <a:r>
                <a:rPr lang="zh-CN" altLang="en-US" sz="2400" dirty="0">
                  <a:solidFill>
                    <a:schemeClr val="accent5">
                      <a:lumMod val="75000"/>
                    </a:schemeClr>
                  </a:solidFill>
                  <a:latin typeface="微软雅黑" panose="020B0503020204020204" pitchFamily="34" charset="-122"/>
                  <a:ea typeface="微软雅黑" panose="020B0503020204020204" pitchFamily="34" charset="-122"/>
                </a:rPr>
                <a:t>（全兼容）</a:t>
              </a:r>
            </a:p>
          </p:txBody>
        </p:sp>
      </p:grpSp>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383788" y="1028292"/>
            <a:ext cx="2788945" cy="801314"/>
            <a:chOff x="1315773" y="1844858"/>
            <a:chExt cx="2788945" cy="801314"/>
          </a:xfrm>
        </p:grpSpPr>
        <p:sp>
          <p:nvSpPr>
            <p:cNvPr id="10" name="右箭头 7"/>
            <p:cNvSpPr/>
            <p:nvPr/>
          </p:nvSpPr>
          <p:spPr bwMode="auto">
            <a:xfrm>
              <a:off x="3528654" y="2046227"/>
              <a:ext cx="576064" cy="461820"/>
            </a:xfrm>
            <a:prstGeom prst="rightArrow">
              <a:avLst/>
            </a:prstGeom>
            <a:solidFill>
              <a:srgbClr val="5ABB9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p:txBody>
        </p:sp>
        <p:sp>
          <p:nvSpPr>
            <p:cNvPr id="15" name="矩形 14"/>
            <p:cNvSpPr/>
            <p:nvPr/>
          </p:nvSpPr>
          <p:spPr bwMode="auto">
            <a:xfrm>
              <a:off x="1315773" y="1844858"/>
              <a:ext cx="2481545" cy="801314"/>
            </a:xfrm>
            <a:prstGeom prst="rect">
              <a:avLst/>
            </a:prstGeom>
            <a:solidFill>
              <a:srgbClr val="5ABB93"/>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p:txBody>
        </p:sp>
        <p:sp>
          <p:nvSpPr>
            <p:cNvPr id="25" name="TextBox 18"/>
            <p:cNvSpPr txBox="1"/>
            <p:nvPr/>
          </p:nvSpPr>
          <p:spPr>
            <a:xfrm>
              <a:off x="1420711" y="2046227"/>
              <a:ext cx="2362472" cy="400110"/>
            </a:xfrm>
            <a:prstGeom prst="rect">
              <a:avLst/>
            </a:prstGeom>
            <a:noFill/>
          </p:spPr>
          <p:txBody>
            <a:bodyPr wrap="square" rtlCol="0">
              <a:spAutoFit/>
            </a:bodyPr>
            <a:lstStyle/>
            <a:p>
              <a:pPr algn="ctr"/>
              <a:r>
                <a:rPr lang="zh-CN" altLang="en-US" sz="2000" dirty="0">
                  <a:solidFill>
                    <a:schemeClr val="bg2"/>
                  </a:solidFill>
                  <a:latin typeface="微软雅黑" panose="020B0503020204020204" pitchFamily="34" charset="-122"/>
                  <a:ea typeface="微软雅黑" panose="020B0503020204020204" pitchFamily="34" charset="-122"/>
                </a:rPr>
                <a:t>多模态功能呈现</a:t>
              </a:r>
            </a:p>
          </p:txBody>
        </p:sp>
      </p:grpSp>
      <p:grpSp>
        <p:nvGrpSpPr>
          <p:cNvPr id="3" name="组合 2"/>
          <p:cNvGrpSpPr/>
          <p:nvPr/>
        </p:nvGrpSpPr>
        <p:grpSpPr>
          <a:xfrm>
            <a:off x="383788" y="4192833"/>
            <a:ext cx="2788945" cy="801314"/>
            <a:chOff x="1315773" y="2934407"/>
            <a:chExt cx="2788945" cy="801314"/>
          </a:xfrm>
        </p:grpSpPr>
        <p:sp>
          <p:nvSpPr>
            <p:cNvPr id="17" name="右箭头 10"/>
            <p:cNvSpPr/>
            <p:nvPr/>
          </p:nvSpPr>
          <p:spPr bwMode="auto">
            <a:xfrm>
              <a:off x="3528654" y="3135776"/>
              <a:ext cx="576064" cy="461820"/>
            </a:xfrm>
            <a:prstGeom prst="rightArrow">
              <a:avLst/>
            </a:prstGeom>
            <a:solidFill>
              <a:srgbClr val="75627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p:txBody>
        </p:sp>
        <p:sp>
          <p:nvSpPr>
            <p:cNvPr id="18" name="矩形 17"/>
            <p:cNvSpPr/>
            <p:nvPr/>
          </p:nvSpPr>
          <p:spPr bwMode="auto">
            <a:xfrm>
              <a:off x="1315773" y="2934407"/>
              <a:ext cx="2481545" cy="801314"/>
            </a:xfrm>
            <a:prstGeom prst="rect">
              <a:avLst/>
            </a:prstGeom>
            <a:solidFill>
              <a:srgbClr val="75627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TextBox 20"/>
            <p:cNvSpPr txBox="1"/>
            <p:nvPr/>
          </p:nvSpPr>
          <p:spPr>
            <a:xfrm>
              <a:off x="1420711" y="3144256"/>
              <a:ext cx="2362472" cy="400110"/>
            </a:xfrm>
            <a:prstGeom prst="rect">
              <a:avLst/>
            </a:prstGeom>
            <a:noFill/>
          </p:spPr>
          <p:txBody>
            <a:bodyPr wrap="square" rtlCol="0">
              <a:spAutoFit/>
            </a:bodyPr>
            <a:lstStyle>
              <a:defPPr>
                <a:defRPr lang="zh-CN"/>
              </a:defPPr>
              <a:lvl1pPr algn="ctr">
                <a:defRPr sz="2400">
                  <a:solidFill>
                    <a:schemeClr val="accent3"/>
                  </a:solidFill>
                  <a:latin typeface="+mj-ea"/>
                  <a:ea typeface="+mj-ea"/>
                </a:defRPr>
              </a:lvl1pPr>
            </a:lstStyle>
            <a:p>
              <a:r>
                <a:rPr lang="zh-CN" altLang="en-US" sz="2000" dirty="0">
                  <a:solidFill>
                    <a:schemeClr val="bg2"/>
                  </a:solidFill>
                  <a:latin typeface="微软雅黑" panose="020B0503020204020204" pitchFamily="34" charset="-122"/>
                  <a:ea typeface="微软雅黑" panose="020B0503020204020204" pitchFamily="34" charset="-122"/>
                </a:rPr>
                <a:t>全方位覆盖</a:t>
              </a:r>
            </a:p>
          </p:txBody>
        </p:sp>
      </p:grpSp>
      <p:grpSp>
        <p:nvGrpSpPr>
          <p:cNvPr id="7" name="组合 6"/>
          <p:cNvGrpSpPr/>
          <p:nvPr/>
        </p:nvGrpSpPr>
        <p:grpSpPr>
          <a:xfrm>
            <a:off x="2818268" y="4192833"/>
            <a:ext cx="8989943" cy="2489321"/>
            <a:chOff x="3750254" y="2934406"/>
            <a:chExt cx="7852672" cy="2494898"/>
          </a:xfrm>
        </p:grpSpPr>
        <p:sp>
          <p:nvSpPr>
            <p:cNvPr id="16" name="矩形 15"/>
            <p:cNvSpPr/>
            <p:nvPr/>
          </p:nvSpPr>
          <p:spPr bwMode="auto">
            <a:xfrm>
              <a:off x="3750254" y="2934406"/>
              <a:ext cx="7852672" cy="2494898"/>
            </a:xfrm>
            <a:prstGeom prst="rect">
              <a:avLst/>
            </a:prstGeom>
            <a:noFill/>
            <a:ln w="9525" cap="flat" cmpd="sng" algn="ctr">
              <a:solidFill>
                <a:srgbClr val="75627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9" name="TextBox 21"/>
            <p:cNvSpPr txBox="1"/>
            <p:nvPr/>
          </p:nvSpPr>
          <p:spPr>
            <a:xfrm>
              <a:off x="4186361" y="2981120"/>
              <a:ext cx="7200800" cy="2308324"/>
            </a:xfrm>
            <a:prstGeom prst="rect">
              <a:avLst/>
            </a:prstGeom>
            <a:noFill/>
          </p:spPr>
          <p:txBody>
            <a:bodyPr wrap="square" rtlCol="0">
              <a:spAutoFit/>
            </a:bodyPr>
            <a:lstStyle/>
            <a:p>
              <a:pPr algn="ju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全方位覆盖能力包含</a:t>
              </a:r>
              <a:r>
                <a:rPr lang="zh-CN" altLang="en-US" sz="2400" dirty="0">
                  <a:solidFill>
                    <a:srgbClr val="C00000"/>
                  </a:solidFill>
                  <a:latin typeface="微软雅黑" panose="020B0503020204020204" pitchFamily="34" charset="-122"/>
                  <a:ea typeface="微软雅黑" panose="020B0503020204020204" pitchFamily="34" charset="-122"/>
                </a:rPr>
                <a:t>全方位空间覆盖能力和全方位场景覆盖能力</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全方位空间覆盖能力以多样化通信手段为基础，使网络互联范围延伸到自海底至深空的宽广空间范围，形成覆盖陆、海、空、天等的超广域互联网络；全方位场景覆盖能力能够适应不同应用场景的需求，实现地域性高密度大容量覆盖、混合接入速率覆盖等，强化网络的服务场景适应能力。</a:t>
              </a:r>
            </a:p>
          </p:txBody>
        </p:sp>
      </p:grpSp>
      <p:sp>
        <p:nvSpPr>
          <p:cNvPr id="34" name="TextBox 42"/>
          <p:cNvSpPr txBox="1"/>
          <p:nvPr/>
        </p:nvSpPr>
        <p:spPr>
          <a:xfrm>
            <a:off x="1568394" y="3105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2 </a:t>
            </a:r>
            <a:r>
              <a:rPr lang="zh-CN" altLang="en-US" b="0" dirty="0">
                <a:solidFill>
                  <a:srgbClr val="756271"/>
                </a:solidFill>
              </a:rPr>
              <a:t>愿景与目标</a:t>
            </a:r>
          </a:p>
        </p:txBody>
      </p:sp>
    </p:spTree>
    <p:extLst>
      <p:ext uri="{BB962C8B-B14F-4D97-AF65-F5344CB8AC3E}">
        <p14:creationId xmlns:p14="http://schemas.microsoft.com/office/powerpoint/2010/main" val="33946865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多彩复古答辩"/>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2963</Words>
  <Application>Microsoft Macintosh PowerPoint</Application>
  <PresentationFormat>宽屏</PresentationFormat>
  <Paragraphs>179</Paragraphs>
  <Slides>26</Slides>
  <Notes>26</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26</vt:i4>
      </vt:variant>
    </vt:vector>
  </HeadingPairs>
  <TitlesOfParts>
    <vt:vector size="29" baseType="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Lee X</cp:lastModifiedBy>
  <cp:revision>42</cp:revision>
  <dcterms:created xsi:type="dcterms:W3CDTF">2017-04-01T14:37:23Z</dcterms:created>
  <dcterms:modified xsi:type="dcterms:W3CDTF">2021-04-20T09:23:01Z</dcterms:modified>
</cp:coreProperties>
</file>