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8" r:id="rId4"/>
    <p:sldId id="354" r:id="rId5"/>
    <p:sldId id="309" r:id="rId6"/>
    <p:sldId id="312" r:id="rId7"/>
    <p:sldId id="311" r:id="rId8"/>
    <p:sldId id="355" r:id="rId9"/>
    <p:sldId id="313" r:id="rId10"/>
    <p:sldId id="353" r:id="rId11"/>
    <p:sldId id="332" r:id="rId12"/>
    <p:sldId id="333" r:id="rId13"/>
    <p:sldId id="334" r:id="rId14"/>
    <p:sldId id="335" r:id="rId15"/>
    <p:sldId id="342" r:id="rId16"/>
    <p:sldId id="337" r:id="rId17"/>
    <p:sldId id="343" r:id="rId18"/>
    <p:sldId id="336" r:id="rId19"/>
    <p:sldId id="348" r:id="rId20"/>
    <p:sldId id="347" r:id="rId21"/>
    <p:sldId id="352" r:id="rId22"/>
    <p:sldId id="350" r:id="rId23"/>
    <p:sldId id="330" r:id="rId24"/>
    <p:sldId id="351" r:id="rId25"/>
    <p:sldId id="331" r:id="rId26"/>
    <p:sldId id="314" r:id="rId27"/>
    <p:sldId id="315" r:id="rId28"/>
    <p:sldId id="338" r:id="rId29"/>
    <p:sldId id="339" r:id="rId30"/>
    <p:sldId id="316" r:id="rId31"/>
    <p:sldId id="340" r:id="rId32"/>
    <p:sldId id="317" r:id="rId33"/>
    <p:sldId id="341" r:id="rId34"/>
    <p:sldId id="318" r:id="rId35"/>
    <p:sldId id="319" r:id="rId36"/>
    <p:sldId id="320" r:id="rId37"/>
    <p:sldId id="345" r:id="rId38"/>
    <p:sldId id="346" r:id="rId39"/>
    <p:sldId id="321" r:id="rId40"/>
    <p:sldId id="328" r:id="rId41"/>
    <p:sldId id="329" r:id="rId42"/>
    <p:sldId id="323" r:id="rId43"/>
    <p:sldId id="324" r:id="rId44"/>
    <p:sldId id="325" r:id="rId45"/>
    <p:sldId id="326" r:id="rId46"/>
    <p:sldId id="327" r:id="rId47"/>
    <p:sldId id="27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9264E5-F4F8-0948-8CB3-95B93DD29CEA}">
          <p14:sldIdLst>
            <p14:sldId id="256"/>
            <p14:sldId id="257"/>
            <p14:sldId id="308"/>
            <p14:sldId id="354"/>
            <p14:sldId id="309"/>
            <p14:sldId id="312"/>
            <p14:sldId id="311"/>
            <p14:sldId id="355"/>
            <p14:sldId id="313"/>
            <p14:sldId id="353"/>
            <p14:sldId id="332"/>
            <p14:sldId id="333"/>
            <p14:sldId id="334"/>
            <p14:sldId id="335"/>
            <p14:sldId id="342"/>
            <p14:sldId id="337"/>
            <p14:sldId id="343"/>
            <p14:sldId id="336"/>
            <p14:sldId id="348"/>
            <p14:sldId id="347"/>
            <p14:sldId id="352"/>
            <p14:sldId id="350"/>
            <p14:sldId id="330"/>
            <p14:sldId id="351"/>
            <p14:sldId id="331"/>
            <p14:sldId id="314"/>
            <p14:sldId id="315"/>
            <p14:sldId id="338"/>
            <p14:sldId id="339"/>
            <p14:sldId id="316"/>
            <p14:sldId id="340"/>
            <p14:sldId id="317"/>
            <p14:sldId id="341"/>
            <p14:sldId id="318"/>
            <p14:sldId id="319"/>
            <p14:sldId id="320"/>
            <p14:sldId id="345"/>
            <p14:sldId id="346"/>
            <p14:sldId id="321"/>
            <p14:sldId id="328"/>
            <p14:sldId id="329"/>
            <p14:sldId id="323"/>
            <p14:sldId id="324"/>
            <p14:sldId id="325"/>
            <p14:sldId id="326"/>
            <p14:sldId id="32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0FA"/>
    <a:srgbClr val="6183FF"/>
    <a:srgbClr val="2F5CFF"/>
    <a:srgbClr val="B13629"/>
    <a:srgbClr val="C0311E"/>
    <a:srgbClr val="E8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8" autoAdjust="0"/>
    <p:restoredTop sz="94214"/>
  </p:normalViewPr>
  <p:slideViewPr>
    <p:cSldViewPr snapToGrid="0">
      <p:cViewPr>
        <p:scale>
          <a:sx n="115" d="100"/>
          <a:sy n="115" d="100"/>
        </p:scale>
        <p:origin x="10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18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08502-AEE8-A840-8A25-D47ABE806FFF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E821-C4C2-0A47-A4FA-31D9FD27B8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5498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669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95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481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492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526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4676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391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1409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9636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330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802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377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1640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4195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002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055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5455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649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4364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8974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14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899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6952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4196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3847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1820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1114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3825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905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2932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0982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987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46828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7160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179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87556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0650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6346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4482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23249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793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916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1109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706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2578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283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E7B12-467A-4251-BA22-F12328095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4582B4-79B8-4C3E-B058-F315E023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35087-C1CA-44FA-8DA3-042A8888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223A3-0826-45EE-A033-167E51E7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06B57-6598-42C8-9D77-70E2543A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7D486-45A7-4D0D-B743-23C24093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88D81-898F-4B4C-A9F7-D0B2F50B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8F7D2-2048-4D77-A911-6EDDDC2C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972CF-79DA-4ABC-8712-4823D403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A6B94-BFF1-47E6-B7FC-B1934357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F5139-8A2E-4533-B852-C52CB4D48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1B9D7-A95C-49F7-A6A7-35F45323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5592-007E-4C5E-A4E4-92D7C4E5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C6DDA-2FE2-46D4-9E87-72049885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4887B-9584-445E-A530-84BF0D7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8126B-412E-47BB-B502-14E7175B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CA98B-62A8-486C-AC90-E180EB90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6EBF-9069-4EA2-8044-A7E646D0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1311F-4782-4E4B-B3D4-AA5F864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B22A9-411C-4076-A2C8-9FBE8632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D1BC-AA6F-4BF7-B2EC-D0B63188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BE972-74B6-4092-AFE2-C4681639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AE404-F546-45DB-941B-03EA76BE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0CFC7-B9CF-40BD-87BE-DB0CB4FC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F7697-D9ED-4C7A-912F-228747D9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1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73AE9-A2F9-4E00-BBAF-E9530094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8AA3F-53FF-41A0-8E32-D6B149D4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788F9D-F2B9-4BCD-BDBF-FA10D3531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7B777-6EB3-4A38-8A52-EADFF898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99C4-3BB6-4828-8B81-D8EEE798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AD793-2F8D-44AD-8373-841E1C4B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4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E30E5-5669-4A9C-B844-80126C0B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91927-8DD2-4036-B414-C77A7AEA7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18C58-6202-490F-A249-39075E0F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CE0DB-1E7D-451C-B502-1F1963CB3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B6D883-6A62-45A2-B630-B9F2DFE9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E19E04-3C2B-4E5F-8D6A-49D43DAC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FE289D-55FF-42FE-8379-4B3C4638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AD3711-90D9-4061-BFFD-49BDF176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8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01245-0983-457D-902B-8C4EFC2C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E35980-3880-4388-987A-9FF736E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5FB3F8-A28F-451A-A444-1B5FF972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15D6A-1A98-4CA9-B0A7-A3BAA9D8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1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F238DF-3F23-49A0-AB87-5F633133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2BF32C-B31B-47AC-8AA8-89C54E7B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C9762-FA07-4291-81C7-2B7EE8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F65F5-E65F-46DC-9820-260ADB37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4381C-F7D0-4284-8851-8B18F0AA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0E6DF-33F3-44DC-A67B-080F28DD9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0A8CB-69F4-4A3F-A330-643C6995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69866-759E-45FE-A470-71BC2539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7C017-8E36-4A41-8D52-EFC6E99D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6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AD928-E630-4185-BA0C-C60AD41F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96FA4E-9EC5-44CA-9B27-7D98733B4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FDAE0-F9FC-421A-903B-AB3401419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35398-F841-4F32-8BB5-BCB56936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A8DD5-F695-4918-B56A-72005B11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D0A02-2160-4294-BB88-3950E039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6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B09F85-E2EC-4421-B7B9-A7844FAB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B1453-56B3-4D01-BB77-45003962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66FFA-CD62-414F-A4A4-D8646DEE7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4D53-72D1-4921-8BA0-F04511611817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D7B01-E341-4E7C-B156-F210F42B6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37CBE-9B94-40A9-B435-E982D46B6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7256-E9DA-47A2-A00C-40AD06A67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4278"/>
            <a:ext cx="9144000" cy="25592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Hallym</a:t>
            </a:r>
            <a:r>
              <a:rPr lang="en-US" altLang="ko-KR" sz="4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LIKELION 11th</a:t>
            </a:r>
            <a:br>
              <a:rPr lang="en-US" altLang="ko-KR" sz="4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4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Front-End Study - 4</a:t>
            </a:r>
            <a:endParaRPr lang="ko-KR" altLang="en-US" sz="4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8341A-FED2-4319-8A64-C2C9178D22F2}"/>
              </a:ext>
            </a:extLst>
          </p:cNvPr>
          <p:cNvSpPr/>
          <p:nvPr/>
        </p:nvSpPr>
        <p:spPr>
          <a:xfrm>
            <a:off x="0" y="322217"/>
            <a:ext cx="1672046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2023.05.13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72441D-51D1-4A82-B94D-42B15B83BE46}"/>
              </a:ext>
            </a:extLst>
          </p:cNvPr>
          <p:cNvCxnSpPr>
            <a:cxnSpLocks/>
          </p:cNvCxnSpPr>
          <p:nvPr/>
        </p:nvCxnSpPr>
        <p:spPr>
          <a:xfrm>
            <a:off x="1791063" y="3942080"/>
            <a:ext cx="88769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51E275-3B23-7DFB-1FA7-C937D34F3CBA}"/>
              </a:ext>
            </a:extLst>
          </p:cNvPr>
          <p:cNvSpPr txBox="1"/>
          <p:nvPr/>
        </p:nvSpPr>
        <p:spPr>
          <a:xfrm>
            <a:off x="4726073" y="4250187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스크립트의 기초</a:t>
            </a:r>
          </a:p>
        </p:txBody>
      </p:sp>
    </p:spTree>
    <p:extLst>
      <p:ext uri="{BB962C8B-B14F-4D97-AF65-F5344CB8AC3E}">
        <p14:creationId xmlns:p14="http://schemas.microsoft.com/office/powerpoint/2010/main" val="95946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37190A6-F313-DE7D-6B65-3A279463E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05" y="892662"/>
            <a:ext cx="5503360" cy="5219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AF774D-68AC-8213-74EA-B8C99585B1B2}"/>
              </a:ext>
            </a:extLst>
          </p:cNvPr>
          <p:cNvSpPr txBox="1"/>
          <p:nvPr/>
        </p:nvSpPr>
        <p:spPr>
          <a:xfrm>
            <a:off x="0" y="6581001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출처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" altLang="ko-KR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</a:t>
            </a:r>
            <a:r>
              <a:rPr kumimoji="1" lang="en" altLang="ko-KR" sz="1200" dirty="0" err="1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noogoonaa.tistory.com</a:t>
            </a:r>
            <a:r>
              <a:rPr kumimoji="1" lang="en" altLang="ko-KR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/90</a:t>
            </a:r>
            <a:endParaRPr lang="ko-Kore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2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number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224413"/>
            <a:ext cx="10562338" cy="292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: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숫자형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정수나 실수 등이 포함되며 산술 연산이 가능함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언어와는 달리 정수와 실수를 따로 구분하지 않음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일반적인 숫자 외에도 </a:t>
            </a:r>
            <a:r>
              <a:rPr lang="en" altLang="ko-Kore-KR" sz="25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Infinity</a:t>
            </a:r>
            <a:r>
              <a:rPr lang="en-US" altLang="ko-KR" sz="25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en" altLang="ko-Kore-KR" sz="25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en" altLang="ko-KR" sz="2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ore-KR" sz="25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Infinity</a:t>
            </a:r>
            <a:r>
              <a:rPr lang="en-US" altLang="ko-KR" sz="25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ore-KR" sz="25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NaN</a:t>
            </a:r>
            <a:r>
              <a:rPr lang="en" altLang="ko-Kore-KR" sz="25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 특수 숫자 값도 포함됨</a:t>
            </a:r>
            <a:endParaRPr lang="en-US" altLang="ko-KR" sz="2500" b="0" i="0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sz="2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en-US" altLang="ko-KR" sz="25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NaN</a:t>
            </a:r>
            <a:r>
              <a:rPr lang="en-US" altLang="ko-KR" sz="2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(Not a Number) : </a:t>
            </a:r>
            <a:r>
              <a:rPr lang="ko-KR" altLang="en-US" sz="2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정의되지 않은</a:t>
            </a:r>
            <a:r>
              <a:rPr lang="en-US" altLang="ko-KR" sz="2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표현할 수 없는 값</a:t>
            </a:r>
            <a:b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9BE676-4680-C806-37E0-9E568AE0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86" y="4043747"/>
            <a:ext cx="3590599" cy="16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string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20286" y="1164079"/>
            <a:ext cx="11439617" cy="235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string :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문자열형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따옴표</a:t>
            </a: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””, ‘’, ``)</a:t>
            </a:r>
            <a:r>
              <a:rPr lang="ko-Kore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묶어서 표현된 것들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숫자도 문자형으로 표현이 가능 </a:t>
            </a:r>
            <a:endParaRPr lang="en-US" altLang="ko-Kore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변수나 표현식을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``(</a:t>
            </a:r>
            <a:r>
              <a:rPr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백틱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감싸서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${}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안에 넣으면 문자열 내부에 변수나 표현식을 넣어줄 수 있음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37510-2F4C-570D-F714-A4BFA813D157}"/>
              </a:ext>
            </a:extLst>
          </p:cNvPr>
          <p:cNvSpPr txBox="1"/>
          <p:nvPr/>
        </p:nvSpPr>
        <p:spPr>
          <a:xfrm>
            <a:off x="490220" y="5829756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 </a:t>
            </a:r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이지만 </a:t>
            </a:r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zero2</a:t>
            </a:r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‘’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안에 있기 때문에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string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2A1ED-ADFC-BECF-B5CE-1610EF8EF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47" y="4854968"/>
            <a:ext cx="4190076" cy="8634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A3D0C3-3EE4-3BCF-F461-D326516B2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807" y="3788063"/>
            <a:ext cx="6311900" cy="193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72BBF-B6D8-A1BA-4179-5DFEB9C25D1E}"/>
              </a:ext>
            </a:extLst>
          </p:cNvPr>
          <p:cNvSpPr txBox="1"/>
          <p:nvPr/>
        </p:nvSpPr>
        <p:spPr>
          <a:xfrm>
            <a:off x="6007095" y="5829756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백틱을 사용하지 않은 것보다 사용한 게 더 편리해보임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382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boolean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6" y="1224413"/>
            <a:ext cx="10213203" cy="119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boolean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논리형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true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존재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그냥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true, false</a:t>
            </a:r>
            <a:r>
              <a:rPr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주는 것 뿐만 아니라 식의 결과를 통해 표현할 수도 있음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507D68-2645-8B0A-7EFA-E3986D12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64" y="3641534"/>
            <a:ext cx="4710024" cy="19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2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null &amp; undefined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055105"/>
            <a:ext cx="9568180" cy="292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null :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오로지 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null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값만 포함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변수를 선언하고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null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할당한 상태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(=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빈 객체다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!)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변수에 값이 없다는 걸 의도적으로 명시할 때 사용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유효한 값을 반환할 수 없는 경우에도 사용됨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ex. let a = null;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6298F-D09A-6382-B575-0D7F77C3BD73}"/>
              </a:ext>
            </a:extLst>
          </p:cNvPr>
          <p:cNvSpPr txBox="1"/>
          <p:nvPr/>
        </p:nvSpPr>
        <p:spPr>
          <a:xfrm>
            <a:off x="576717" y="4116003"/>
            <a:ext cx="9568180" cy="235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undefined :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오로지 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undefined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값만 포함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변수는 선언되었지만 값이 할당되지 않은 상태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 공간만 차지하고 내부는 텅 빔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ex. let a;</a:t>
            </a:r>
          </a:p>
        </p:txBody>
      </p:sp>
    </p:spTree>
    <p:extLst>
      <p:ext uri="{BB962C8B-B14F-4D97-AF65-F5344CB8AC3E}">
        <p14:creationId xmlns:p14="http://schemas.microsoft.com/office/powerpoint/2010/main" val="319568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BigInt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224413"/>
            <a:ext cx="10961348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BigInt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number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안정적으로 나타낼 수 있는 최대치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(2^53-1)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큰 정수를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표현 가능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정수 뒤에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붙이거나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BigInt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생성 가능함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number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혼합하여 계산할 수 없음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ex. 1 + 3n, 6n * 2 …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불가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9EF4D-42C2-08B0-C6DD-9AF8FD60C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92" y="4507336"/>
            <a:ext cx="4604398" cy="11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1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심볼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(symbol)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461" y="942012"/>
            <a:ext cx="11038566" cy="4083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 번 만들고 나면 바뀌지 않으며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값과 중복되지 않음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유일한 식별자를 만들고 싶을 때 사용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키 값으로도 사용이 가능함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Symbol()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생성 가능하며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필수로 넣어야 하는 값은 없음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괄호 안에 해당 심볼을 설명하는 값을 삽입해도 됨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근데 심볼과 상관없는 주석 같은 존재라 각 심볼마다 모두 같은 값을 넣어도 상관없음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C7745C-7539-9FB2-916A-10B23119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061" y="5182985"/>
            <a:ext cx="4178300" cy="140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33B96-5F18-FA30-881C-F247D42AB020}"/>
              </a:ext>
            </a:extLst>
          </p:cNvPr>
          <p:cNvSpPr txBox="1"/>
          <p:nvPr/>
        </p:nvSpPr>
        <p:spPr>
          <a:xfrm>
            <a:off x="6513852" y="5476680"/>
            <a:ext cx="4564692" cy="75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Sym2, 3</a:t>
            </a: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괄호 안에 똑같이 </a:t>
            </a: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‘a’</a:t>
            </a: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문자를 추가함</a:t>
            </a:r>
            <a:endParaRPr lang="en-US" altLang="ko-Kore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 연산자 </a:t>
            </a: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==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사용해 보면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아닌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출력됨</a:t>
            </a:r>
            <a:endParaRPr lang="en-US" altLang="ko-Kore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19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심볼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(symbol)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12126"/>
            <a:ext cx="11038566" cy="235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Symbol.for</a:t>
            </a: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전역 심볼 만들어 줌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괄호 안에 작성한 키 값과 동일한 키 값을 가진 심볼이 기존에 있다면 그 심볼을 </a:t>
            </a:r>
            <a:r>
              <a:rPr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리턴해주고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없다면 새로 생성함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Symbol.keyFor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심볼의 키 값을 찾을 수 있음</a:t>
            </a:r>
            <a:endParaRPr lang="en-US" altLang="ko-Kore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33B96-5F18-FA30-881C-F247D42AB020}"/>
              </a:ext>
            </a:extLst>
          </p:cNvPr>
          <p:cNvSpPr txBox="1"/>
          <p:nvPr/>
        </p:nvSpPr>
        <p:spPr>
          <a:xfrm>
            <a:off x="490220" y="5319867"/>
            <a:ext cx="6788265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처음 생성한 </a:t>
            </a: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sym1</a:t>
            </a: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든 값 </a:t>
            </a: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‘a’</a:t>
            </a: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동일한 키 값을 가진 심볼이 없으므로 그냥 생성함</a:t>
            </a:r>
            <a:endParaRPr lang="en-US" altLang="ko-Kore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sym2</a:t>
            </a: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기존 심볼 중에 </a:t>
            </a: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‘a’</a:t>
            </a: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가진 </a:t>
            </a: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sym1</a:t>
            </a: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있기 때문에 </a:t>
            </a: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반환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const sym2 = sym1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같은 의미이므로 비교 연산자 </a:t>
            </a: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==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사용하면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나옴</a:t>
            </a:r>
            <a:endParaRPr lang="en-US" altLang="ko-Kore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6CAEB-83C9-6BBE-635C-B9A649C64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26" y="3939211"/>
            <a:ext cx="4140200" cy="1244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6B7F7E-0255-BA89-B3E7-CCD56942B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204" y="4447211"/>
            <a:ext cx="3543300" cy="73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1F3F67-C137-CAA3-584D-8EDF68AD5A0A}"/>
              </a:ext>
            </a:extLst>
          </p:cNvPr>
          <p:cNvSpPr txBox="1"/>
          <p:nvPr/>
        </p:nvSpPr>
        <p:spPr>
          <a:xfrm>
            <a:off x="7874745" y="5189774"/>
            <a:ext cx="3204219" cy="75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괄호 안에 심볼을 넣어주면 해당 심볼의 키 값을 찾아줌</a:t>
            </a:r>
            <a:endParaRPr lang="en-US" altLang="ko-Kore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80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(object)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224413"/>
            <a:ext cx="9568180" cy="5815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 속성을 하나의 변수에 저장할 수 있도록 해 줌</a:t>
            </a:r>
            <a:endParaRPr lang="en-US" altLang="ko-Kore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객체를 생성하려면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new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키워드와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Object()</a:t>
            </a:r>
            <a:r>
              <a:rPr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중괄호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({})</a:t>
            </a:r>
            <a:r>
              <a:rPr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ore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ore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하나의 객체는 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형태로 이루어져 있음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key</a:t>
            </a:r>
            <a:r>
              <a:rPr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통해 값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(value)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불러오거나 수정할 수 있음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-&gt;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점 표기법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객체명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/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대괄호 표기법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객체명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[“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”]</a:t>
            </a:r>
          </a:p>
          <a:p>
            <a:pPr>
              <a:lnSpc>
                <a:spcPct val="150000"/>
              </a:lnSpc>
            </a:pP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C902BB-528D-ECB0-4525-3A6E2839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0" y="3607771"/>
            <a:ext cx="4194087" cy="947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520EB7-5FA4-1FE8-6A99-02505927EF89}"/>
              </a:ext>
            </a:extLst>
          </p:cNvPr>
          <p:cNvSpPr txBox="1"/>
          <p:nvPr/>
        </p:nvSpPr>
        <p:spPr>
          <a:xfrm>
            <a:off x="8031035" y="5232474"/>
            <a:ext cx="3852095" cy="75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 </a:t>
            </a: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student</a:t>
            </a: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키인 </a:t>
            </a:r>
            <a:r>
              <a:rPr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name, age</a:t>
            </a:r>
            <a:r>
              <a:rPr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접근하여 값을 콘솔창에 출력함</a:t>
            </a:r>
            <a:endParaRPr lang="en-US" altLang="ko-Kore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586BE-0BE1-6D9B-1A10-4C52118D5791}"/>
              </a:ext>
            </a:extLst>
          </p:cNvPr>
          <p:cNvSpPr txBox="1"/>
          <p:nvPr/>
        </p:nvSpPr>
        <p:spPr>
          <a:xfrm>
            <a:off x="3028671" y="3245449"/>
            <a:ext cx="1588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endParaRPr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F26008-F311-1D3B-CCB0-86259C974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652" y="1687134"/>
            <a:ext cx="3582863" cy="34837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17D5DB-B347-23DD-2991-54F1288536F7}"/>
              </a:ext>
            </a:extLst>
          </p:cNvPr>
          <p:cNvSpPr txBox="1"/>
          <p:nvPr/>
        </p:nvSpPr>
        <p:spPr>
          <a:xfrm>
            <a:off x="8296741" y="2095279"/>
            <a:ext cx="553193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6F8408-3C4A-4BF9-CB2B-D1B13447E04A}"/>
              </a:ext>
            </a:extLst>
          </p:cNvPr>
          <p:cNvSpPr txBox="1"/>
          <p:nvPr/>
        </p:nvSpPr>
        <p:spPr>
          <a:xfrm>
            <a:off x="8595137" y="2102928"/>
            <a:ext cx="49739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ore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66DCA6-3D14-F6C2-F0C2-D027CD56DE9B}"/>
              </a:ext>
            </a:extLst>
          </p:cNvPr>
          <p:cNvSpPr txBox="1"/>
          <p:nvPr/>
        </p:nvSpPr>
        <p:spPr>
          <a:xfrm>
            <a:off x="10019405" y="2095279"/>
            <a:ext cx="49739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ore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C2AFC-ADA0-B5D8-A3D4-5A504FDCF4AE}"/>
              </a:ext>
            </a:extLst>
          </p:cNvPr>
          <p:cNvSpPr txBox="1"/>
          <p:nvPr/>
        </p:nvSpPr>
        <p:spPr>
          <a:xfrm>
            <a:off x="10250489" y="2102928"/>
            <a:ext cx="745189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 </a:t>
            </a:r>
          </a:p>
        </p:txBody>
      </p:sp>
    </p:spTree>
    <p:extLst>
      <p:ext uri="{BB962C8B-B14F-4D97-AF65-F5344CB8AC3E}">
        <p14:creationId xmlns:p14="http://schemas.microsoft.com/office/powerpoint/2010/main" val="170671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D17B83-834C-DB4E-2D95-17CD0FA0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840" y="892662"/>
            <a:ext cx="3595872" cy="54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9F951F-11D9-1276-908A-A9AB44FB33FB}"/>
              </a:ext>
            </a:extLst>
          </p:cNvPr>
          <p:cNvSpPr txBox="1"/>
          <p:nvPr/>
        </p:nvSpPr>
        <p:spPr>
          <a:xfrm>
            <a:off x="0" y="6581001"/>
            <a:ext cx="7407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출처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1200" dirty="0">
                <a:solidFill>
                  <a:schemeClr val="bg2">
                    <a:lumMod val="75000"/>
                  </a:schemeClr>
                </a:solidFill>
              </a:rPr>
              <a:t>https://www.freecodecamp.org/news/explaining-the-best-javascript-meme-i-have-ever-seen/</a:t>
            </a:r>
          </a:p>
        </p:txBody>
      </p:sp>
    </p:spTree>
    <p:extLst>
      <p:ext uri="{BB962C8B-B14F-4D97-AF65-F5344CB8AC3E}">
        <p14:creationId xmlns:p14="http://schemas.microsoft.com/office/powerpoint/2010/main" val="254260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스크립트란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51" y="1365187"/>
            <a:ext cx="5030425" cy="15395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 페이지의 기본 구조를 담당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66F6EB5-0588-0219-DBC2-075C13427B99}"/>
              </a:ext>
            </a:extLst>
          </p:cNvPr>
          <p:cNvSpPr txBox="1">
            <a:spLocks/>
          </p:cNvSpPr>
          <p:nvPr/>
        </p:nvSpPr>
        <p:spPr>
          <a:xfrm>
            <a:off x="789351" y="3092217"/>
            <a:ext cx="10915135" cy="339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JavaScript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 페이지의 동작을 담당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 페이지에 특정 상황</a:t>
            </a: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(Event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발생한 경우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동적으로 작동할 수 있도록 해 줌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5FFCC-46F6-88AA-B393-D9383334A47B}"/>
              </a:ext>
            </a:extLst>
          </p:cNvPr>
          <p:cNvSpPr txBox="1"/>
          <p:nvPr/>
        </p:nvSpPr>
        <p:spPr>
          <a:xfrm>
            <a:off x="5819776" y="1342593"/>
            <a:ext cx="6110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CSS</a:t>
            </a:r>
          </a:p>
          <a:p>
            <a:pPr>
              <a:lnSpc>
                <a:spcPct val="10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웹 페이지의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디자인을 담당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84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5" y="1095825"/>
            <a:ext cx="11022617" cy="5237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암시적 형 변환</a:t>
            </a:r>
            <a:endParaRPr lang="en-US" altLang="ko-Kore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스크립트가 필요에 따라 자동으로 자료형을 변환시키는 것</a:t>
            </a:r>
            <a:endParaRPr lang="en-US" altLang="ko-Kore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산술 연산자</a:t>
            </a: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+),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 연산자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(==) …</a:t>
            </a:r>
          </a:p>
          <a:p>
            <a:pPr>
              <a:lnSpc>
                <a:spcPct val="150000"/>
              </a:lnSpc>
            </a:pPr>
            <a:endParaRPr lang="en-US" altLang="ko-Kore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명시적 형 변환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개발자가 의도적으로 자료형을 변환시키는 것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자료형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숫자형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number(), </a:t>
            </a:r>
            <a:r>
              <a:rPr lang="en-US" altLang="ko-KR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pareseInt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(), </a:t>
            </a:r>
            <a:r>
              <a:rPr lang="en-US" altLang="ko-KR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parseFloat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자료형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문자열형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 String(), </a:t>
            </a:r>
            <a:r>
              <a:rPr lang="en-US" altLang="ko-KR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toString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(), </a:t>
            </a:r>
            <a:r>
              <a:rPr lang="en-US" altLang="ko-KR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toFixed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자료형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불형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Boolean()</a:t>
            </a:r>
          </a:p>
        </p:txBody>
      </p:sp>
    </p:spTree>
    <p:extLst>
      <p:ext uri="{BB962C8B-B14F-4D97-AF65-F5344CB8AC3E}">
        <p14:creationId xmlns:p14="http://schemas.microsoft.com/office/powerpoint/2010/main" val="96973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암시적 형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84691" y="892662"/>
            <a:ext cx="11022617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산술 연산자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(+)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한정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숫자형보다 문자열형이 우선 시 되기 때문에 숫자형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문자열형의 경우는 숫자가 문자열로 변환하여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연산됨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우선 순위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String &gt; Number &gt; Boolean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연산자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(-, *, /, %)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무조건 숫자형으로 변환됨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003EC5-4F8F-D024-7990-A042E4BB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" y="4523741"/>
            <a:ext cx="7306415" cy="18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암시적 형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84691" y="892662"/>
            <a:ext cx="11022617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비교 연산자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느슨한 비교 연산자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(==)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한정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string /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boolean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number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형 변환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null / undefined -&gt;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 쪽 다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null / undefined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때만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비교 연산자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===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값과 자료형을 같이 비교하기 때문에 변환이 일어나지 않음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5153DD-768E-5318-51B0-AFDBD61A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7" y="4092499"/>
            <a:ext cx="6966670" cy="22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12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명시적 형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40240" y="1006540"/>
            <a:ext cx="10969289" cy="614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다른 자료형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Number()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parseInt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 :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 정수로 변환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소수점 뒤는 자름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          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맨 앞이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8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진수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 0x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16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진수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parseFloat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 :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 실수로 변환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숫자로 변환할 수 없는 값이 포함된 경우 </a:t>
            </a:r>
            <a:r>
              <a:rPr lang="en-US" altLang="ko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NaN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반환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false, null, “ “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 값들은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반환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앞 부분에 공백이 있는 경우 무시하고 변환됨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063114-CCFE-DE25-40FA-2AB9FA8B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255" y="4076611"/>
            <a:ext cx="4477505" cy="23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98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명시적 형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9DDC0-D5A4-7388-35B3-722A37A10A98}"/>
              </a:ext>
            </a:extLst>
          </p:cNvPr>
          <p:cNvSpPr txBox="1"/>
          <p:nvPr/>
        </p:nvSpPr>
        <p:spPr>
          <a:xfrm>
            <a:off x="429822" y="1009955"/>
            <a:ext cx="10106250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다른 자료형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String()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toString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 :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괄호 안의 값에 해당되는 진수로 변환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 넣으면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진수로 출력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toFixed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 :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괄호 안의 값만큼 반올림하여 소수점을 표현함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        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 수보다 더 큰 수를 입력하면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’0’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적어서 길이를 맞춤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58E5B-FD8E-D1FE-73DF-C1B88C95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693" y="3943404"/>
            <a:ext cx="4228614" cy="25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095825"/>
            <a:ext cx="9568180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다른 자료형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Boolean()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나오는 경우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외의 경우는 모두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- 0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NaN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 ‘’, “”  (‘ ‘, “ “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같이 공백이 있는 경우는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null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undefined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E37A68-DE09-6241-A889-08251F73D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30" y="3664172"/>
            <a:ext cx="4508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27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Typeof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19482"/>
            <a:ext cx="9568180" cy="292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typeof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뒤에 붙은 데이터가 어떤 </a:t>
            </a:r>
            <a:r>
              <a:rPr lang="ko-KR" altLang="en-US" sz="2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자료형인지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확인할 수 있음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en-US" altLang="ko-KR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typeof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/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괄호는 없어도 됨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CFBB38-72AA-2AA8-48F3-8B1648105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64" y="4237296"/>
            <a:ext cx="5747432" cy="13820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926564-3522-7E65-D763-9FC375915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421" y="3379659"/>
            <a:ext cx="2138136" cy="2427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C32855-B7E9-BC2B-81A1-789B729A3841}"/>
              </a:ext>
            </a:extLst>
          </p:cNvPr>
          <p:cNvSpPr txBox="1"/>
          <p:nvPr/>
        </p:nvSpPr>
        <p:spPr>
          <a:xfrm>
            <a:off x="10101058" y="4888373"/>
            <a:ext cx="741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/>
              <a:t>10</a:t>
            </a:r>
            <a:endParaRPr lang="ko-Kore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81464-72B3-8A2B-BECA-FCF04E91EF21}"/>
              </a:ext>
            </a:extLst>
          </p:cNvPr>
          <p:cNvSpPr txBox="1"/>
          <p:nvPr/>
        </p:nvSpPr>
        <p:spPr>
          <a:xfrm>
            <a:off x="9722091" y="5194037"/>
            <a:ext cx="1120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’</a:t>
            </a:r>
            <a:endParaRPr lang="ko-Kore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13E9D-731E-026E-1F77-EC45FF688FF1}"/>
              </a:ext>
            </a:extLst>
          </p:cNvPr>
          <p:cNvSpPr txBox="1"/>
          <p:nvPr/>
        </p:nvSpPr>
        <p:spPr>
          <a:xfrm>
            <a:off x="10074931" y="5439450"/>
            <a:ext cx="741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/>
              <a:t>true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26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70049" y="1006540"/>
            <a:ext cx="11445395" cy="5357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3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3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산술 연산자</a:t>
            </a:r>
            <a:r>
              <a:rPr lang="en-US" altLang="ko-KR" sz="23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en-US" altLang="ko-KR" sz="23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사칙연산을 다루는 연산자</a:t>
            </a:r>
            <a:endParaRPr lang="en-US" altLang="ko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(+) : string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에도 사용이 가능함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문자열을 이어 </a:t>
            </a:r>
            <a:endParaRPr lang="en-US" altLang="ko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붙일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 있음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뺄셈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(-)</a:t>
            </a: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곱셈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나눗셈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(/)</a:t>
            </a:r>
          </a:p>
          <a:p>
            <a:pPr>
              <a:lnSpc>
                <a:spcPct val="150000"/>
              </a:lnSpc>
            </a:pP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나머지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(%)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3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변수에 값을 대입할 때 사용</a:t>
            </a:r>
            <a:endParaRPr lang="en-US" altLang="ko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산술 연산자 뒤에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기호를 붙이면 왼쪽 값과 오른쪽 값의 산술 연산을 진행한 후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 값을 왼쪽 변수에 대입함 </a:t>
            </a:r>
            <a:endParaRPr lang="en-US" altLang="ko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4FA9B-3E49-0580-4830-7834FE0F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26" y="578988"/>
            <a:ext cx="4232025" cy="43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9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606697" y="1057857"/>
            <a:ext cx="9568180" cy="4083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증감 연산자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씩 증가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감소 시킬 때 사용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전위 증감 연산자 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++ 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연산을 수행한 뒤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원하는 값을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증가시킴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-- 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연산을 수행한 뒤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원하는 값을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감소시킴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후위 증감 연산자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++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먼저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원하는 값을 </a:t>
            </a: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증가 시키고</a:t>
            </a: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연산을 수행함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--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먼저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원하는 값을 </a:t>
            </a: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감소 시키고</a:t>
            </a: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연산을 수행함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A6DCCA-2A34-B7F9-786E-CD5D5B9A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359" y="1278007"/>
            <a:ext cx="3843379" cy="38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59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606697" y="1057857"/>
            <a:ext cx="9568180" cy="5237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 연산자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값을 비교하여 참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or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거짓을 반환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&lt; 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오른쪽이 왼쪽보다 크면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 /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작으면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&gt; : 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왼쪽이 오른쪽보다 크면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 /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작으면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&lt;= 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오른쪽이 왼쪽보다 크거나 같으면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 /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작으면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&gt;= 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왼쪽이 오른쪽보다 크거나 같으면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 /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작으면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== 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변수가 같으면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 /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다르면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!= 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변수가 다르면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 /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같으면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=== 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변수의 값과 자료형이 모두 같으면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 /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다르면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!== :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변수의 값이나 자료형이 다르면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 /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같으면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77AD1-2DE8-4E52-6FAE-0269E1E2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932" y="1506092"/>
            <a:ext cx="3313889" cy="32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스크립트의 특징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84EBE-3F4F-23A0-B1E7-E196535F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51" y="1147156"/>
            <a:ext cx="10685254" cy="5103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(Object)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기반의 스크립트 프로그래밍 언어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과는 달리 동적이며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변수의 자료형을 명시할 필요 없음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dirty="0"/>
              <a:t>브라우저가 소스 코드를 해석하여 실행하는 인터프리터 언어임</a:t>
            </a:r>
            <a:endParaRPr lang="en-US" altLang="ko-Kore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ore-KR" altLang="en-US" sz="2400" dirty="0"/>
              <a:t> </a:t>
            </a:r>
            <a:r>
              <a:rPr lang="en-US" altLang="ko-Kore-KR" sz="2400" dirty="0"/>
              <a:t>- </a:t>
            </a:r>
            <a:r>
              <a:rPr lang="ko-Kore-KR" altLang="en-US" sz="2400" dirty="0"/>
              <a:t>컴파일 언어 </a:t>
            </a:r>
            <a:r>
              <a:rPr lang="en-US" altLang="ko-Kore-KR" sz="2400" dirty="0"/>
              <a:t>: </a:t>
            </a:r>
            <a:r>
              <a:rPr lang="ko-Kore-KR" altLang="en-US" sz="2400" dirty="0"/>
              <a:t>소스파일 작성 </a:t>
            </a:r>
            <a:r>
              <a:rPr lang="en-US" altLang="ko-Kore-KR" sz="2400" dirty="0"/>
              <a:t>-</a:t>
            </a:r>
            <a:r>
              <a:rPr lang="en-US" altLang="ko-KR" sz="2400" dirty="0"/>
              <a:t>&gt; </a:t>
            </a:r>
            <a:r>
              <a:rPr lang="ko-KR" altLang="en-US" sz="2400" dirty="0"/>
              <a:t>컴파일 </a:t>
            </a:r>
            <a:r>
              <a:rPr lang="en-US" altLang="ko-KR" sz="2400" dirty="0"/>
              <a:t>-&gt; </a:t>
            </a:r>
            <a:r>
              <a:rPr lang="ko-KR" altLang="en-US" sz="2400" dirty="0"/>
              <a:t>실행파일 순으로 진행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인터프리터 언어 </a:t>
            </a:r>
            <a:r>
              <a:rPr lang="en-US" altLang="ko-KR" sz="2400" dirty="0"/>
              <a:t>:</a:t>
            </a:r>
            <a:r>
              <a:rPr lang="ko-KR" altLang="en-US" sz="2400" dirty="0"/>
              <a:t> 컴파일 과정 </a:t>
            </a:r>
            <a:r>
              <a:rPr lang="en-US" altLang="ko-KR" sz="2400" dirty="0"/>
              <a:t>X</a:t>
            </a:r>
            <a:endParaRPr lang="en-US" altLang="ko-Kore-K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dirty="0"/>
              <a:t>다양한 프레임워크가 존재하기 때문에 프론트 뿐만 아니라 서버</a:t>
            </a:r>
            <a:r>
              <a:rPr lang="en-US" altLang="ko-Kore-KR" sz="2400" dirty="0"/>
              <a:t>, </a:t>
            </a:r>
            <a:r>
              <a:rPr lang="ko-Kore-KR" altLang="en-US" sz="2400" dirty="0"/>
              <a:t>모바일 앱 개발도 가능함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673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384717" y="1119482"/>
            <a:ext cx="6293874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논리 연산자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값을 판단하여 참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or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거짓을 반환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|| (OR) :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값 중 하나라도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면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반환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그렇지 않으면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반환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&amp;&amp; (AND) :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값이 모두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때만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반환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그렇지 않으면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반환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 (NOT) :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하나의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boolean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형으로 변환하고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 반대를 반환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D6E948-E9E1-5628-F11B-87E249AA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422" y="1638093"/>
            <a:ext cx="4432413" cy="1180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AFFE6A-B3DA-D22E-5858-CDD9E9967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812" y="3429000"/>
            <a:ext cx="4403631" cy="1180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15A03-90B9-A888-3CAE-461CF9C3C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639" y="5097168"/>
            <a:ext cx="4093804" cy="1282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D9E10D-6B9C-2615-FB62-27AEB8654468}"/>
              </a:ext>
            </a:extLst>
          </p:cNvPr>
          <p:cNvSpPr txBox="1"/>
          <p:nvPr/>
        </p:nvSpPr>
        <p:spPr>
          <a:xfrm>
            <a:off x="6678591" y="6395975"/>
            <a:ext cx="5922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/>
              <a:t>!</a:t>
            </a:r>
            <a:r>
              <a:rPr lang="ko-Kore-KR" altLang="en-US" sz="1400" dirty="0"/>
              <a:t>를 </a:t>
            </a:r>
            <a:r>
              <a:rPr lang="en-US" altLang="ko-Kore-KR" sz="1400" dirty="0"/>
              <a:t>2</a:t>
            </a:r>
            <a:r>
              <a:rPr lang="ko-Kore-KR" altLang="en-US" sz="1400" dirty="0"/>
              <a:t>개 연달아 사용할 경우</a:t>
            </a:r>
            <a:r>
              <a:rPr lang="en-US" altLang="ko-Kore-KR" sz="1400" dirty="0"/>
              <a:t>, </a:t>
            </a:r>
            <a:r>
              <a:rPr lang="ko-Kore-KR" altLang="en-US" sz="1400" dirty="0"/>
              <a:t>값을 </a:t>
            </a:r>
            <a:r>
              <a:rPr lang="en-US" altLang="ko-Kore-KR" sz="1400" dirty="0"/>
              <a:t>Boolean</a:t>
            </a:r>
            <a:r>
              <a:rPr lang="ko-Kore-KR" altLang="en-US" sz="1400" dirty="0"/>
              <a:t>형으로 변환할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842849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384716" y="1119482"/>
            <a:ext cx="1070446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 연산자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삼항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연산자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문의 결과에 따라 반환할 값을 결정함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(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?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참일 때 표현식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: (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거짓일 때 표현식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if ~ else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문보다 더 간결하게 작성할 수 있음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CE5E46-632E-EF70-D3EE-3C1DF0AB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01" y="3429000"/>
            <a:ext cx="5850350" cy="16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04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72393" y="1185035"/>
            <a:ext cx="10694763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데이터를 저장하는 공간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어떤 값을 할당해도 나중에 다른 값으로 재할당 할 수 있음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크게 두 가지로 구분 가능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전역 변수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전역에서 선언된 변수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지역 변수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지역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내에서 선언된 변수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변수를 사용하기 위해선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변수를 선언한 뒤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초기화하여 값을 할당해야 함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변수를 선언할 때는 일반적으로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let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키워드를 사용함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320AD-A471-7E80-0472-DF3C38A89B2C}"/>
              </a:ext>
            </a:extLst>
          </p:cNvPr>
          <p:cNvSpPr txBox="1"/>
          <p:nvPr/>
        </p:nvSpPr>
        <p:spPr>
          <a:xfrm>
            <a:off x="7688576" y="4074137"/>
            <a:ext cx="3504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/>
              <a:t>전역 변수 </a:t>
            </a:r>
            <a:r>
              <a:rPr kumimoji="1" lang="en-US" altLang="ko-Kore-KR" sz="1500" dirty="0"/>
              <a:t>a</a:t>
            </a:r>
            <a:r>
              <a:rPr kumimoji="1" lang="ko-Kore-KR" altLang="en-US" sz="1500" dirty="0"/>
              <a:t>와 지역 변수</a:t>
            </a:r>
            <a:r>
              <a:rPr kumimoji="1" lang="en-US" altLang="ko-Kore-KR" sz="1500" dirty="0"/>
              <a:t> b</a:t>
            </a:r>
            <a:r>
              <a:rPr kumimoji="1" lang="ko-Kore-KR" altLang="en-US" sz="1500" dirty="0"/>
              <a:t>를 선언과 동시에 초기화하고</a:t>
            </a:r>
            <a:r>
              <a:rPr kumimoji="1" lang="en-US" altLang="ko-KR" sz="1500" dirty="0"/>
              <a:t>,</a:t>
            </a:r>
            <a:r>
              <a:rPr kumimoji="1" lang="ko-Kore-KR" altLang="en-US" sz="1500" dirty="0"/>
              <a:t> 값 </a:t>
            </a:r>
            <a:r>
              <a:rPr kumimoji="1" lang="en-US" altLang="ko-Kore-KR" sz="1500" dirty="0"/>
              <a:t>1</a:t>
            </a:r>
            <a:r>
              <a:rPr kumimoji="1" lang="en-US" altLang="ko-KR" sz="1500" dirty="0"/>
              <a:t>0, 20</a:t>
            </a:r>
            <a:r>
              <a:rPr kumimoji="1" lang="ko-KR" altLang="en-US" sz="1500" dirty="0"/>
              <a:t>을 할당함</a:t>
            </a:r>
            <a:endParaRPr kumimoji="1" lang="ko-Kore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C5EC98-9961-8AA2-633A-43EC6B66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68" y="2609552"/>
            <a:ext cx="3942585" cy="13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87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384717" y="1119482"/>
            <a:ext cx="10694763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변하지 않는 데이터를 저장하는 공간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상수에 한 번 할당된 값은 다른 값으로 바뀌지 않음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바뀌지 말아야 할 값들이 실수로 바뀌는 것을 방지함 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상수를 사용하기 위한 방법 변수와 동일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but,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상수를 선언할 때는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const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키워드를 사용함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651D1D-380F-4A8E-00B9-8766E279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44" y="4716455"/>
            <a:ext cx="3092911" cy="1251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ECF1B-3C3F-1CDE-53A8-D1FC94482172}"/>
              </a:ext>
            </a:extLst>
          </p:cNvPr>
          <p:cNvSpPr txBox="1"/>
          <p:nvPr/>
        </p:nvSpPr>
        <p:spPr>
          <a:xfrm>
            <a:off x="2977198" y="6192957"/>
            <a:ext cx="62376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/>
              <a:t>a, b</a:t>
            </a:r>
            <a:r>
              <a:rPr kumimoji="1" lang="ko-Kore-KR" altLang="en-US" sz="1500" dirty="0"/>
              <a:t>라는 이름의 상수를 선언과 동시에 초기화하고</a:t>
            </a:r>
            <a:r>
              <a:rPr kumimoji="1" lang="en-US" altLang="ko-KR" sz="1500" dirty="0"/>
              <a:t>,</a:t>
            </a:r>
            <a:r>
              <a:rPr kumimoji="1" lang="ko-Kore-KR" altLang="en-US" sz="1500" dirty="0"/>
              <a:t> 값 </a:t>
            </a:r>
            <a:r>
              <a:rPr kumimoji="1" lang="en-US" altLang="ko-Kore-KR" sz="1500" dirty="0"/>
              <a:t>1</a:t>
            </a:r>
            <a:r>
              <a:rPr kumimoji="1" lang="en-US" altLang="ko-KR" sz="1500" dirty="0"/>
              <a:t>0, 20</a:t>
            </a:r>
            <a:r>
              <a:rPr kumimoji="1" lang="ko-KR" altLang="en-US" sz="1500" dirty="0"/>
              <a:t>을 할당함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25526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var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384717" y="1119482"/>
            <a:ext cx="1069476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 번 선언한 변수를 다시 선언할 수 있음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선언하기 전에도 사용할 수가 있음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undefined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간단한 테스트에는 편리하지만 코드량이 많아진다면 문제가 생길 수 있음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원하는 값이 아닌 다른 값이 들어가 있는 등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338AB-1C72-8D93-95F1-3E858C98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19" y="3721748"/>
            <a:ext cx="2967711" cy="1708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40BAA-90DA-06CE-074F-EFED0A36F667}"/>
              </a:ext>
            </a:extLst>
          </p:cNvPr>
          <p:cNvSpPr txBox="1"/>
          <p:nvPr/>
        </p:nvSpPr>
        <p:spPr>
          <a:xfrm>
            <a:off x="3871950" y="3868776"/>
            <a:ext cx="31758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/>
              <a:t>변수 </a:t>
            </a:r>
            <a:r>
              <a:rPr kumimoji="1" lang="en-US" altLang="ko-Kore-KR" sz="1500" dirty="0"/>
              <a:t>num</a:t>
            </a:r>
            <a:r>
              <a:rPr kumimoji="1" lang="ko-Kore-KR" altLang="en-US" sz="1500" dirty="0"/>
              <a:t>을 선언하고</a:t>
            </a:r>
            <a:r>
              <a:rPr kumimoji="1" lang="en-US" altLang="ko-Kore-KR" sz="1500" dirty="0"/>
              <a:t>, </a:t>
            </a:r>
            <a:r>
              <a:rPr kumimoji="1" lang="en-US" altLang="ko-KR" sz="1500" dirty="0"/>
              <a:t>1</a:t>
            </a:r>
            <a:r>
              <a:rPr kumimoji="1" lang="ko-KR" altLang="en-US" sz="1500" dirty="0"/>
              <a:t>을 할당함</a:t>
            </a:r>
            <a:r>
              <a:rPr kumimoji="1" lang="ko-Kore-KR" altLang="en-US" sz="15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BCC36-8CE0-F9F5-4955-A4420852A8C5}"/>
              </a:ext>
            </a:extLst>
          </p:cNvPr>
          <p:cNvSpPr txBox="1"/>
          <p:nvPr/>
        </p:nvSpPr>
        <p:spPr>
          <a:xfrm>
            <a:off x="384717" y="5593878"/>
            <a:ext cx="43845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/>
              <a:t>num</a:t>
            </a:r>
            <a:r>
              <a:rPr kumimoji="1" lang="ko-Kore-KR" altLang="en-US" sz="1500" dirty="0"/>
              <a:t>을 한 번 더 선언했지만 에러가 나오지 않음</a:t>
            </a:r>
            <a:r>
              <a:rPr kumimoji="1" lang="en-US" altLang="ko-KR" sz="1500" dirty="0"/>
              <a:t>!</a:t>
            </a:r>
            <a:endParaRPr kumimoji="1" lang="ko-Kore-KR" altLang="en-US" sz="1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B2A6A2-7266-ACA4-E2E9-CE915CB02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346" y="3476361"/>
            <a:ext cx="2024594" cy="21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26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let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384717" y="1119482"/>
            <a:ext cx="10694763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 번 선언한 변수를 다시 선언할 수 없음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!=var)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대신 변수를 재할당 하는 것은 가능함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선언된 블록 범위 내에서만 접근 가능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01A717-EB90-14AD-5804-E7EEE166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935" y="3707636"/>
            <a:ext cx="2114799" cy="17081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6DE668-220F-146A-F018-0BEE63551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70" y="3759113"/>
            <a:ext cx="6616700" cy="2273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24222C-11D9-D3B6-8644-30724D8EEADF}"/>
              </a:ext>
            </a:extLst>
          </p:cNvPr>
          <p:cNvSpPr txBox="1"/>
          <p:nvPr/>
        </p:nvSpPr>
        <p:spPr>
          <a:xfrm>
            <a:off x="2462665" y="5415743"/>
            <a:ext cx="3357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변수를 재할당 하는 경우는</a:t>
            </a:r>
            <a:r>
              <a:rPr kumimoji="1" lang="en-US" altLang="ko-Kore-KR" sz="1500" dirty="0">
                <a:solidFill>
                  <a:schemeClr val="bg1"/>
                </a:solidFill>
              </a:rPr>
              <a:t>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에러</a:t>
            </a:r>
            <a:r>
              <a:rPr kumimoji="1" lang="en-US" altLang="ko-Kore-KR" sz="1500" dirty="0">
                <a:solidFill>
                  <a:schemeClr val="bg1"/>
                </a:solidFill>
              </a:rPr>
              <a:t> X</a:t>
            </a:r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6A1A2-5CA6-4855-CEDA-FC682BB56443}"/>
              </a:ext>
            </a:extLst>
          </p:cNvPr>
          <p:cNvSpPr txBox="1"/>
          <p:nvPr/>
        </p:nvSpPr>
        <p:spPr>
          <a:xfrm>
            <a:off x="2462665" y="4734181"/>
            <a:ext cx="3357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변수</a:t>
            </a:r>
            <a:r>
              <a:rPr kumimoji="1" lang="en-US" altLang="ko-Kore-KR" sz="1500" dirty="0">
                <a:solidFill>
                  <a:schemeClr val="bg1"/>
                </a:solidFill>
              </a:rPr>
              <a:t>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재선언 시 에러 문구</a:t>
            </a:r>
          </a:p>
        </p:txBody>
      </p:sp>
    </p:spTree>
    <p:extLst>
      <p:ext uri="{BB962C8B-B14F-4D97-AF65-F5344CB8AC3E}">
        <p14:creationId xmlns:p14="http://schemas.microsoft.com/office/powerpoint/2010/main" val="77890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const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63920" y="1011551"/>
            <a:ext cx="11181826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변수의 재선언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재할당이 모두 불가능함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처음 선언할 때 반드시 초기화를 해주어야 함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변수 선언할 때는 기본적으로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const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사용하고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재할당이 필요한 경우에만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let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사용하는 것이 좋음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의도치 않은 재할당을 방지하여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안전하게 개발할 수 있음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42B92-0BD0-DA13-7824-1ABAFBE73340}"/>
              </a:ext>
            </a:extLst>
          </p:cNvPr>
          <p:cNvSpPr txBox="1"/>
          <p:nvPr/>
        </p:nvSpPr>
        <p:spPr>
          <a:xfrm>
            <a:off x="2697722" y="3608066"/>
            <a:ext cx="33982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변수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num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을 선언하고</a:t>
            </a:r>
            <a:r>
              <a:rPr kumimoji="1" lang="en-US" altLang="ko-Kore-KR" sz="1500" dirty="0">
                <a:solidFill>
                  <a:schemeClr val="bg1"/>
                </a:solidFill>
              </a:rPr>
              <a:t>, </a:t>
            </a:r>
            <a:r>
              <a:rPr kumimoji="1" lang="en-US" altLang="ko-KR" sz="1500" dirty="0">
                <a:solidFill>
                  <a:schemeClr val="bg1"/>
                </a:solidFill>
              </a:rPr>
              <a:t>1</a:t>
            </a:r>
            <a:r>
              <a:rPr kumimoji="1" lang="ko-KR" altLang="en-US" sz="1500" dirty="0">
                <a:solidFill>
                  <a:schemeClr val="bg1"/>
                </a:solidFill>
              </a:rPr>
              <a:t>을 할당함</a:t>
            </a:r>
            <a:r>
              <a:rPr kumimoji="1" lang="ko-Kore-KR" altLang="en-US" sz="15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121C0-40BD-0399-B2A5-6BC08706B7CC}"/>
              </a:ext>
            </a:extLst>
          </p:cNvPr>
          <p:cNvSpPr txBox="1"/>
          <p:nvPr/>
        </p:nvSpPr>
        <p:spPr>
          <a:xfrm>
            <a:off x="2697722" y="5415353"/>
            <a:ext cx="3357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변수를 재할당 하는 경우는</a:t>
            </a:r>
            <a:r>
              <a:rPr kumimoji="1" lang="en-US" altLang="ko-Kore-KR" sz="1500" dirty="0">
                <a:solidFill>
                  <a:schemeClr val="bg1"/>
                </a:solidFill>
              </a:rPr>
              <a:t>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에러</a:t>
            </a:r>
            <a:r>
              <a:rPr kumimoji="1" lang="en-US" altLang="ko-Kore-KR" sz="1500" dirty="0">
                <a:solidFill>
                  <a:schemeClr val="bg1"/>
                </a:solidFill>
              </a:rPr>
              <a:t> X</a:t>
            </a:r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1D32D4-34A5-EE1C-4B2E-516289FE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" y="3937503"/>
            <a:ext cx="6236787" cy="2368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B40E00-5E0B-52F6-9EE5-21BB8DC5D956}"/>
              </a:ext>
            </a:extLst>
          </p:cNvPr>
          <p:cNvSpPr txBox="1"/>
          <p:nvPr/>
        </p:nvSpPr>
        <p:spPr>
          <a:xfrm>
            <a:off x="3433688" y="4852505"/>
            <a:ext cx="24751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변수 재선언 시 에러 문구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79729-027C-81A1-91D7-D1F4FE7681D3}"/>
              </a:ext>
            </a:extLst>
          </p:cNvPr>
          <p:cNvSpPr txBox="1"/>
          <p:nvPr/>
        </p:nvSpPr>
        <p:spPr>
          <a:xfrm>
            <a:off x="3433688" y="5862660"/>
            <a:ext cx="24751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변수 재할당 시 에러 문구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2D9AEA-C6DC-AC1B-DFC3-BF197A926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627" y="4084939"/>
            <a:ext cx="2237815" cy="193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var, let, const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차이점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EBECF8A-E54C-85BE-DD7F-904CF545B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47374"/>
              </p:ext>
            </p:extLst>
          </p:nvPr>
        </p:nvGraphicFramePr>
        <p:xfrm>
          <a:off x="953168" y="1340565"/>
          <a:ext cx="10285664" cy="26659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71416">
                  <a:extLst>
                    <a:ext uri="{9D8B030D-6E8A-4147-A177-3AD203B41FA5}">
                      <a16:colId xmlns:a16="http://schemas.microsoft.com/office/drawing/2014/main" val="3546786411"/>
                    </a:ext>
                  </a:extLst>
                </a:gridCol>
                <a:gridCol w="2571416">
                  <a:extLst>
                    <a:ext uri="{9D8B030D-6E8A-4147-A177-3AD203B41FA5}">
                      <a16:colId xmlns:a16="http://schemas.microsoft.com/office/drawing/2014/main" val="484795747"/>
                    </a:ext>
                  </a:extLst>
                </a:gridCol>
                <a:gridCol w="2571416">
                  <a:extLst>
                    <a:ext uri="{9D8B030D-6E8A-4147-A177-3AD203B41FA5}">
                      <a16:colId xmlns:a16="http://schemas.microsoft.com/office/drawing/2014/main" val="1966821327"/>
                    </a:ext>
                  </a:extLst>
                </a:gridCol>
                <a:gridCol w="2571416">
                  <a:extLst>
                    <a:ext uri="{9D8B030D-6E8A-4147-A177-3AD203B41FA5}">
                      <a16:colId xmlns:a16="http://schemas.microsoft.com/office/drawing/2014/main" val="489557927"/>
                    </a:ext>
                  </a:extLst>
                </a:gridCol>
              </a:tblGrid>
              <a:tr h="666494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var</a:t>
                      </a:r>
                      <a:endParaRPr lang="ko-Kore-KR" altLang="en-US" sz="20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let</a:t>
                      </a:r>
                      <a:endParaRPr lang="ko-Kore-KR" altLang="en-US" sz="20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const</a:t>
                      </a:r>
                      <a:endParaRPr lang="ko-Kore-KR" altLang="en-US" sz="20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332693"/>
                  </a:ext>
                </a:extLst>
              </a:tr>
              <a:tr h="66649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재선언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  <a:endParaRPr lang="ko-Kore-KR" altLang="en-US" sz="20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ko-Kore-KR" altLang="en-US" sz="20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646035"/>
                  </a:ext>
                </a:extLst>
              </a:tr>
              <a:tr h="66649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재할당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</a:t>
                      </a:r>
                      <a:endParaRPr lang="ko-Kore-KR" altLang="en-US" sz="20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ko-Kore-KR" altLang="en-US" sz="20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780167"/>
                  </a:ext>
                </a:extLst>
              </a:tr>
              <a:tr h="66649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스코프* 유효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함수 레벨 스코프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20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블록 레벨 스코프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7309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4678840-C2DA-31B1-F20F-40C7350E3801}"/>
              </a:ext>
            </a:extLst>
          </p:cNvPr>
          <p:cNvSpPr txBox="1"/>
          <p:nvPr/>
        </p:nvSpPr>
        <p:spPr>
          <a:xfrm>
            <a:off x="953168" y="4310065"/>
            <a:ext cx="10285663" cy="208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스코프</a:t>
            </a:r>
            <a:r>
              <a:rPr lang="en-US" altLang="ko-Kore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(Scope)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변수가 유효한 범위</a:t>
            </a:r>
            <a:endParaRPr lang="en-US" altLang="ko-Kore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레벨 </a:t>
            </a:r>
            <a:r>
              <a:rPr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스코프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내부에서 선언된 변수만 지역 변수로 한정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나머지는 전역 변수로</a:t>
            </a: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블록 레벨 </a:t>
            </a:r>
            <a:r>
              <a:rPr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스코프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내부 뿐만 아니라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if, for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 등의 코드 </a:t>
            </a:r>
            <a:r>
              <a:rPr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블럭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내부에서 선언된 변수도 지역 변수로 취급</a:t>
            </a:r>
            <a:endParaRPr lang="en-US" altLang="ko-Kore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082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스코프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EBF93-173D-48DD-729D-246818B29D42}"/>
              </a:ext>
            </a:extLst>
          </p:cNvPr>
          <p:cNvSpPr txBox="1"/>
          <p:nvPr/>
        </p:nvSpPr>
        <p:spPr>
          <a:xfrm>
            <a:off x="335583" y="1011551"/>
            <a:ext cx="56320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 레벨 스코프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96CEAA-036C-A202-6037-07838D86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0" y="1865619"/>
            <a:ext cx="5632080" cy="46701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2AE1A3-A354-84D1-4C55-E6D727EE0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40" y="1865618"/>
            <a:ext cx="5632079" cy="4670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D45CB-972F-37ED-FAB0-77863F79C8CD}"/>
              </a:ext>
            </a:extLst>
          </p:cNvPr>
          <p:cNvSpPr txBox="1"/>
          <p:nvPr/>
        </p:nvSpPr>
        <p:spPr>
          <a:xfrm>
            <a:off x="6230240" y="1011551"/>
            <a:ext cx="56320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블록 레벨 스코프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CD706E2F-4834-5F8A-CC34-DE270626BE0F}"/>
              </a:ext>
            </a:extLst>
          </p:cNvPr>
          <p:cNvCxnSpPr>
            <a:cxnSpLocks/>
          </p:cNvCxnSpPr>
          <p:nvPr/>
        </p:nvCxnSpPr>
        <p:spPr>
          <a:xfrm>
            <a:off x="6096000" y="1011551"/>
            <a:ext cx="0" cy="5617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F62229-13EC-BDCC-3E51-986F0B4D458C}"/>
              </a:ext>
            </a:extLst>
          </p:cNvPr>
          <p:cNvSpPr txBox="1"/>
          <p:nvPr/>
        </p:nvSpPr>
        <p:spPr>
          <a:xfrm>
            <a:off x="8937440" y="2786102"/>
            <a:ext cx="2759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If</a:t>
            </a:r>
            <a:r>
              <a:rPr kumimoji="1" lang="ko-Kore-KR" altLang="en-US" sz="1500" dirty="0">
                <a:solidFill>
                  <a:schemeClr val="bg1"/>
                </a:solidFill>
              </a:rPr>
              <a:t>문 내부에서 생성된 변수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b</a:t>
            </a:r>
            <a:r>
              <a:rPr kumimoji="1" lang="ko-Kore-KR" altLang="en-US" sz="1500" dirty="0">
                <a:solidFill>
                  <a:schemeClr val="bg1"/>
                </a:solidFill>
              </a:rPr>
              <a:t>는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()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밖에서 사용하지 못함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1EC5C3-A114-A6C7-5826-ECC159DD6723}"/>
              </a:ext>
            </a:extLst>
          </p:cNvPr>
          <p:cNvSpPr txBox="1"/>
          <p:nvPr/>
        </p:nvSpPr>
        <p:spPr>
          <a:xfrm>
            <a:off x="2561783" y="4551402"/>
            <a:ext cx="3296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함수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example</a:t>
            </a:r>
            <a:r>
              <a:rPr kumimoji="1" lang="en-US" altLang="ko-KR" sz="1500" dirty="0">
                <a:solidFill>
                  <a:schemeClr val="bg1"/>
                </a:solidFill>
              </a:rPr>
              <a:t>1 </a:t>
            </a:r>
            <a:r>
              <a:rPr kumimoji="1" lang="ko-KR" altLang="en-US" sz="1500" dirty="0">
                <a:solidFill>
                  <a:schemeClr val="bg1"/>
                </a:solidFill>
              </a:rPr>
              <a:t>내부에서 생성된 </a:t>
            </a:r>
            <a:r>
              <a:rPr kumimoji="1" lang="en-US" altLang="ko-KR" sz="1500" dirty="0">
                <a:solidFill>
                  <a:schemeClr val="bg1"/>
                </a:solidFill>
              </a:rPr>
              <a:t>a</a:t>
            </a:r>
            <a:r>
              <a:rPr kumimoji="1" lang="ko-KR" altLang="en-US" sz="1500" dirty="0">
                <a:solidFill>
                  <a:schemeClr val="bg1"/>
                </a:solidFill>
              </a:rPr>
              <a:t>는 그 함수 내에서만 사용 가능</a:t>
            </a:r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2DD0E6-A38F-0CC0-D531-8B34E781BD13}"/>
              </a:ext>
            </a:extLst>
          </p:cNvPr>
          <p:cNvSpPr txBox="1"/>
          <p:nvPr/>
        </p:nvSpPr>
        <p:spPr>
          <a:xfrm>
            <a:off x="2425259" y="2191666"/>
            <a:ext cx="343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b</a:t>
            </a:r>
            <a:r>
              <a:rPr kumimoji="1" lang="ko-Kore-KR" altLang="en-US" sz="1400" dirty="0">
                <a:solidFill>
                  <a:schemeClr val="bg1"/>
                </a:solidFill>
              </a:rPr>
              <a:t>는 </a:t>
            </a:r>
            <a:r>
              <a:rPr kumimoji="1" lang="en-US" altLang="ko-Kore-KR" sz="1400" dirty="0">
                <a:solidFill>
                  <a:schemeClr val="bg1"/>
                </a:solidFill>
              </a:rPr>
              <a:t>if</a:t>
            </a:r>
            <a:r>
              <a:rPr kumimoji="1" lang="ko-Kore-KR" altLang="en-US" sz="1400" dirty="0">
                <a:solidFill>
                  <a:schemeClr val="bg1"/>
                </a:solidFill>
              </a:rPr>
              <a:t>문 내부에서 생성되었지만 </a:t>
            </a:r>
            <a:r>
              <a:rPr kumimoji="1" lang="en-US" altLang="ko-Kore-KR" sz="1400" dirty="0">
                <a:solidFill>
                  <a:schemeClr val="bg1"/>
                </a:solidFill>
              </a:rPr>
              <a:t>if</a:t>
            </a:r>
            <a:r>
              <a:rPr kumimoji="1" lang="ko-Kore-KR" altLang="en-US" sz="1400" dirty="0">
                <a:solidFill>
                  <a:schemeClr val="bg1"/>
                </a:solidFill>
              </a:rPr>
              <a:t>문이 포함된 </a:t>
            </a:r>
            <a:r>
              <a:rPr kumimoji="1" lang="en-US" altLang="ko-Kore-KR" sz="1400" dirty="0">
                <a:solidFill>
                  <a:schemeClr val="bg1"/>
                </a:solidFill>
              </a:rPr>
              <a:t>example1 </a:t>
            </a:r>
            <a:r>
              <a:rPr kumimoji="1" lang="ko-Kore-KR" altLang="en-US" sz="1400" dirty="0">
                <a:solidFill>
                  <a:schemeClr val="bg1"/>
                </a:solidFill>
              </a:rPr>
              <a:t>내부에선 사용 가능 </a:t>
            </a:r>
          </a:p>
        </p:txBody>
      </p:sp>
    </p:spTree>
    <p:extLst>
      <p:ext uri="{BB962C8B-B14F-4D97-AF65-F5344CB8AC3E}">
        <p14:creationId xmlns:p14="http://schemas.microsoft.com/office/powerpoint/2010/main" val="3653396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네이밍 규칙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36432" y="1138842"/>
            <a:ext cx="11267887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영문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기호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&amp;, _)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가능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변수의 첫 글자는 숫자가 될 수 없음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       ex. 1num, 10a 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예약어는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사용이 불가능함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스크립트에서 사용 가능성이 있다고 미리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정해둔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명령어     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ex. function, new, const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대소문자를 정확히 구분해 주어야 함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 단어여도 대소문자가 다르다면 서로 다른 변수로 인식됨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580659-657C-7621-95FE-657E8E27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67" y="4778526"/>
            <a:ext cx="3759957" cy="1553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A53D02-585B-8DFF-C79F-F8B927E50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504" y="4755175"/>
            <a:ext cx="2869170" cy="15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스크립트의 프레임워크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pic>
        <p:nvPicPr>
          <p:cNvPr id="8204" name="Picture 12" descr="Angular JS logo landscape transparent PNG - StickPNG">
            <a:extLst>
              <a:ext uri="{FF2B5EF4-FFF2-40B4-BE49-F238E27FC236}">
                <a16:creationId xmlns:a16="http://schemas.microsoft.com/office/drawing/2014/main" id="{694DB78E-B505-A38B-3B6E-15D969BF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6" y="1825653"/>
            <a:ext cx="5168887" cy="144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React 기초">
            <a:extLst>
              <a:ext uri="{FF2B5EF4-FFF2-40B4-BE49-F238E27FC236}">
                <a16:creationId xmlns:a16="http://schemas.microsoft.com/office/drawing/2014/main" id="{27DED209-CD06-7065-F24F-8ECD45ABF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02" y="3275463"/>
            <a:ext cx="4831310" cy="24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Vue.js 기본 사용법">
            <a:extLst>
              <a:ext uri="{FF2B5EF4-FFF2-40B4-BE49-F238E27FC236}">
                <a16:creationId xmlns:a16="http://schemas.microsoft.com/office/drawing/2014/main" id="{07360387-1471-086E-C3F5-9FB3B8AD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29" y="1179600"/>
            <a:ext cx="3808280" cy="228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BD9820-E79F-FF2C-3610-921AEFDEB70C}"/>
              </a:ext>
            </a:extLst>
          </p:cNvPr>
          <p:cNvSpPr txBox="1"/>
          <p:nvPr/>
        </p:nvSpPr>
        <p:spPr>
          <a:xfrm>
            <a:off x="0" y="6165503"/>
            <a:ext cx="1105073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3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" altLang="ko-Kore-KR" sz="1300" dirty="0" err="1">
                <a:solidFill>
                  <a:schemeClr val="bg2">
                    <a:lumMod val="75000"/>
                  </a:schemeClr>
                </a:solidFill>
              </a:rPr>
              <a:t>angularjs.org</a:t>
            </a:r>
            <a:r>
              <a:rPr lang="en" altLang="ko-Kore-KR" sz="1300" dirty="0">
                <a:solidFill>
                  <a:schemeClr val="bg2">
                    <a:lumMod val="75000"/>
                  </a:schemeClr>
                </a:solidFill>
              </a:rPr>
              <a:t>/</a:t>
            </a:r>
          </a:p>
          <a:p>
            <a:r>
              <a:rPr lang="en" altLang="ko-Kore-KR" sz="13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" altLang="ko-Kore-KR" sz="1300" dirty="0" err="1">
                <a:solidFill>
                  <a:schemeClr val="bg2">
                    <a:lumMod val="75000"/>
                  </a:schemeClr>
                </a:solidFill>
              </a:rPr>
              <a:t>www.vectorlogo.zone</a:t>
            </a:r>
            <a:r>
              <a:rPr lang="en" altLang="ko-Kore-KR" sz="1300" dirty="0">
                <a:solidFill>
                  <a:schemeClr val="bg2">
                    <a:lumMod val="75000"/>
                  </a:schemeClr>
                </a:solidFill>
              </a:rPr>
              <a:t>/logos/</a:t>
            </a:r>
            <a:r>
              <a:rPr lang="en" altLang="ko-Kore-KR" sz="1300" dirty="0" err="1">
                <a:solidFill>
                  <a:schemeClr val="bg2">
                    <a:lumMod val="75000"/>
                  </a:schemeClr>
                </a:solidFill>
              </a:rPr>
              <a:t>reactjs</a:t>
            </a:r>
            <a:r>
              <a:rPr lang="en" altLang="ko-Kore-KR" sz="13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" altLang="ko-Kore-KR" sz="1300" dirty="0" err="1">
                <a:solidFill>
                  <a:schemeClr val="bg2">
                    <a:lumMod val="75000"/>
                  </a:schemeClr>
                </a:solidFill>
              </a:rPr>
              <a:t>index.html</a:t>
            </a:r>
            <a:endParaRPr lang="en" altLang="ko-Kore-KR" sz="13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" altLang="ko-Kore-KR" sz="13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" altLang="ko-Kore-KR" sz="1300" dirty="0" err="1">
                <a:solidFill>
                  <a:schemeClr val="bg2">
                    <a:lumMod val="75000"/>
                  </a:schemeClr>
                </a:solidFill>
              </a:rPr>
              <a:t>www.vectorlogo.zone</a:t>
            </a:r>
            <a:r>
              <a:rPr lang="en" altLang="ko-Kore-KR" sz="1300" dirty="0">
                <a:solidFill>
                  <a:schemeClr val="bg2">
                    <a:lumMod val="75000"/>
                  </a:schemeClr>
                </a:solidFill>
              </a:rPr>
              <a:t>/logos/</a:t>
            </a:r>
            <a:r>
              <a:rPr lang="en" altLang="ko-Kore-KR" sz="1300" dirty="0" err="1">
                <a:solidFill>
                  <a:schemeClr val="bg2">
                    <a:lumMod val="75000"/>
                  </a:schemeClr>
                </a:solidFill>
              </a:rPr>
              <a:t>vuejs</a:t>
            </a:r>
            <a:r>
              <a:rPr lang="en" altLang="ko-Kore-KR" sz="13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" altLang="ko-Kore-KR" sz="1300" dirty="0" err="1">
                <a:solidFill>
                  <a:schemeClr val="bg2">
                    <a:lumMod val="75000"/>
                  </a:schemeClr>
                </a:solidFill>
              </a:rPr>
              <a:t>index.html</a:t>
            </a:r>
            <a:endParaRPr lang="ko-Kore-KR" altLang="en-US" sz="13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02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 입출력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90220" y="1076433"/>
            <a:ext cx="10827354" cy="292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prompt()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사용자가 입력한 값을 받음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prompt(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표시할 문장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);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이나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prompt(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표시할 문장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기본값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);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형식으로 사용 가능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확인을 누르면 입력한 문자열 반환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입력을 중간에 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취소한 경우는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null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반환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32435A-25A0-5A8E-1EE7-E851D383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80" y="3176697"/>
            <a:ext cx="2971092" cy="14594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4B7548-3A05-DC7B-99D2-E54A098D9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580" y="4891623"/>
            <a:ext cx="2971092" cy="142095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96A9C29-EAC1-8756-FC67-EAC8B448C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3" y="4572000"/>
            <a:ext cx="6450016" cy="10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11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 입출력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90220" y="1076433"/>
            <a:ext cx="11023756" cy="1775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confirm()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메시지를 별도의 창에 출력하고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사용자가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’, ‘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취소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 선택하면 그 결과를 반환함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’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 -&gt; true / ‘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취소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 -&gt; false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1982A9-3166-B90B-6F43-98539A01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302" y="3969219"/>
            <a:ext cx="5054302" cy="1775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1C7AA1-3C19-A9E2-5CD2-1F7CBF74A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09" y="4006082"/>
            <a:ext cx="5782515" cy="17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59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 입출력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36433" y="1138842"/>
            <a:ext cx="11181826" cy="1775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window.alert</a:t>
            </a: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ore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화면이 아닌 별도의 창을 띄우고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 안에 입력한 데이터를 출력하여 보여줌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alert()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사용해도 동일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89F4BB-C9EB-8A2F-44C2-D08988B6F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3429000"/>
            <a:ext cx="4565923" cy="2809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C4302B-CD44-84AC-2745-683AB63EC4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4"/>
          <a:stretch/>
        </p:blipFill>
        <p:spPr>
          <a:xfrm>
            <a:off x="6096000" y="3684333"/>
            <a:ext cx="5196006" cy="20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80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 입출력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36433" y="1138842"/>
            <a:ext cx="11181826" cy="1775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HTML DOM </a:t>
            </a:r>
            <a:r>
              <a:rPr lang="ko-Kore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요소를 이용한 </a:t>
            </a:r>
            <a:r>
              <a:rPr lang="en-US" altLang="ko-Kore-KR" sz="2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r>
              <a:rPr lang="en-US" altLang="ko-KR" sz="2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nnerHTML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</a:t>
            </a:r>
            <a:endParaRPr lang="en-US" altLang="ko-Kore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요소의 데이터를 변경하여 출력할 수 있음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document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객체에서 </a:t>
            </a:r>
            <a:r>
              <a:rPr lang="en-US" altLang="ko-KR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getElemenById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 </a:t>
            </a:r>
            <a:r>
              <a:rPr lang="en-US" altLang="ko-KR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getElementsByTagName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등을 이용함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E1EFDC-853B-7A25-ADC8-528AAB6D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3" y="3295291"/>
            <a:ext cx="6308761" cy="31560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01D11-F553-E3F1-1D5E-3E60C2E44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600" y="3295291"/>
            <a:ext cx="4139659" cy="2829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9A71F-A7C3-BBBC-AA4E-22330FEC169C}"/>
              </a:ext>
            </a:extLst>
          </p:cNvPr>
          <p:cNvSpPr txBox="1"/>
          <p:nvPr/>
        </p:nvSpPr>
        <p:spPr>
          <a:xfrm>
            <a:off x="7637427" y="5847756"/>
            <a:ext cx="3822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&lt;p&gt; </a:t>
            </a:r>
            <a:r>
              <a:rPr kumimoji="1"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태그에 </a:t>
            </a:r>
            <a:r>
              <a:rPr kumimoji="1"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kumimoji="1"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안녕하세요</a:t>
            </a:r>
            <a:r>
              <a:rPr kumimoji="1"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‘</a:t>
            </a:r>
            <a:r>
              <a:rPr kumimoji="1"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배고파요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 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문장이 있었는데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바뀌어서 출력됨</a:t>
            </a:r>
            <a:endParaRPr kumimoji="1" lang="ko-Kore-KR" altLang="en-US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620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 입출력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36432" y="1138842"/>
            <a:ext cx="11405047" cy="1775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document.write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endParaRPr lang="en-US" altLang="ko-Kore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입력한 데이터를 브라우저 화면에 보여줌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따옴표 안에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태그도 함께 사용 가능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(ex. </a:t>
            </a:r>
            <a:r>
              <a:rPr lang="en-US" altLang="ko-KR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document.write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(”&lt;h2&gt;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안녕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 &lt;/h2&gt;”);)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A3277-57C8-FB26-2B0C-61A582E33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59" y="3138984"/>
            <a:ext cx="3924300" cy="31496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FD68FB0-FAD4-22F9-4D15-7ADB2C4DEF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/>
          <a:stretch/>
        </p:blipFill>
        <p:spPr>
          <a:xfrm>
            <a:off x="6371923" y="3496623"/>
            <a:ext cx="3373655" cy="222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EA570-806E-E8D6-8CC8-C32061F35E7C}"/>
              </a:ext>
            </a:extLst>
          </p:cNvPr>
          <p:cNvSpPr txBox="1"/>
          <p:nvPr/>
        </p:nvSpPr>
        <p:spPr>
          <a:xfrm>
            <a:off x="5978693" y="5557575"/>
            <a:ext cx="41601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줄바꿈이 자동으로 적용되지 않기 때문에 붙어서 출력</a:t>
            </a:r>
          </a:p>
        </p:txBody>
      </p:sp>
    </p:spTree>
    <p:extLst>
      <p:ext uri="{BB962C8B-B14F-4D97-AF65-F5344CB8AC3E}">
        <p14:creationId xmlns:p14="http://schemas.microsoft.com/office/powerpoint/2010/main" val="3583102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 입출력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36433" y="1138842"/>
            <a:ext cx="11418110" cy="1775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console.log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endParaRPr lang="en-US" altLang="ko-Kore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주로 개발자들이 디버깅 시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사용하는 방법 중 하나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인수로 설정한 값을 </a:t>
            </a:r>
            <a:r>
              <a:rPr lang="ko-KR" altLang="en-US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디버거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콘솔 창에 표시하는 함수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 뿐만 아니라 배열이나 객체도 가능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EA570-806E-E8D6-8CC8-C32061F35E7C}"/>
              </a:ext>
            </a:extLst>
          </p:cNvPr>
          <p:cNvSpPr txBox="1"/>
          <p:nvPr/>
        </p:nvSpPr>
        <p:spPr>
          <a:xfrm>
            <a:off x="7009316" y="5346190"/>
            <a:ext cx="365196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화면 상에는 보이지 않지만</a:t>
            </a:r>
            <a:r>
              <a:rPr kumimoji="1"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콘솔창에는 출력됨</a:t>
            </a:r>
            <a:endParaRPr kumimoji="1" lang="en-US" altLang="ko-Kore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ore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1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kumimoji="1" lang="ko-Kore-KR" altLang="en-US" sz="1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개발자 도구</a:t>
            </a:r>
            <a:r>
              <a:rPr kumimoji="1" lang="en-US" altLang="ko-Kore-KR" sz="1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</a:p>
          <a:p>
            <a:r>
              <a:rPr kumimoji="1"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윈도우</a:t>
            </a:r>
            <a:r>
              <a:rPr kumimoji="1"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F12 / Ctrl + Shift + I</a:t>
            </a:r>
          </a:p>
          <a:p>
            <a:r>
              <a:rPr kumimoji="1" lang="ko-Kore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맥 </a:t>
            </a:r>
            <a:r>
              <a:rPr kumimoji="1" lang="en-US" altLang="ko-Kore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control + option + =</a:t>
            </a:r>
            <a:endParaRPr kumimoji="1" lang="ko-Kore-KR" altLang="en-US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BC4704-BE4F-8507-F0B0-43D1C2255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647" y="3175153"/>
            <a:ext cx="3095546" cy="21710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15790A-1A5D-0DA4-4A71-DDE2D0A7C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401" y="3167021"/>
            <a:ext cx="2389414" cy="20604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DF1476-8857-F1E8-B80E-4AD919314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20" y="3295524"/>
            <a:ext cx="4186128" cy="29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6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 입출력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36433" y="1138842"/>
            <a:ext cx="11418110" cy="119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window.print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 브라우저의 화면을 인쇄할 수 있음</a:t>
            </a:r>
            <a:endParaRPr lang="en-US" altLang="ko-KR" sz="2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1A90E4-A32C-D1A9-8D4E-F3B5C2A9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2578682"/>
            <a:ext cx="5654040" cy="3798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D8E280-2B9E-7A3B-B515-C28BEF802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33" y="2578682"/>
            <a:ext cx="4940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56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7256-E9DA-47A2-A00C-40AD06A67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4278"/>
            <a:ext cx="9144000" cy="25592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수고하셨습니다 </a:t>
            </a:r>
            <a:r>
              <a:rPr lang="en-US" altLang="ko-KR" sz="4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!</a:t>
            </a:r>
            <a:endParaRPr lang="ko-KR" altLang="en-US" sz="4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8341A-FED2-4319-8A64-C2C9178D22F2}"/>
              </a:ext>
            </a:extLst>
          </p:cNvPr>
          <p:cNvSpPr/>
          <p:nvPr/>
        </p:nvSpPr>
        <p:spPr>
          <a:xfrm>
            <a:off x="0" y="322217"/>
            <a:ext cx="1672046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2023.05.13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72441D-51D1-4A82-B94D-42B15B83BE46}"/>
              </a:ext>
            </a:extLst>
          </p:cNvPr>
          <p:cNvCxnSpPr>
            <a:cxnSpLocks/>
          </p:cNvCxnSpPr>
          <p:nvPr/>
        </p:nvCxnSpPr>
        <p:spPr>
          <a:xfrm>
            <a:off x="1791063" y="3942080"/>
            <a:ext cx="88769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0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</a:t>
            </a:r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스크립트의 위치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652531" y="1089458"/>
            <a:ext cx="956818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내부 자바 스크립트 코드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html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코드가 있는 파일 내부에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&lt;script&gt;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태그를 사용하는 경우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코드가 길어지고 복잡해지면 수정하기 힘들고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재사용이 힘듦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73708CA-7688-3A8A-83BE-054B3914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1" y="3139397"/>
            <a:ext cx="5243059" cy="2961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66B809-27C9-9CF3-5F44-5319DF7DA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458" y="3139397"/>
            <a:ext cx="3846535" cy="2961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2548A9-C2CB-F8DC-93D3-42507801239D}"/>
              </a:ext>
            </a:extLst>
          </p:cNvPr>
          <p:cNvSpPr txBox="1"/>
          <p:nvPr/>
        </p:nvSpPr>
        <p:spPr>
          <a:xfrm>
            <a:off x="2887745" y="4704191"/>
            <a:ext cx="342002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500" dirty="0">
                <a:solidFill>
                  <a:schemeClr val="bg1"/>
                </a:solidFill>
              </a:rPr>
              <a:t>웹 페이지에 이 </a:t>
            </a:r>
            <a:r>
              <a:rPr lang="ko-KR" altLang="en-US" sz="1500" dirty="0">
                <a:solidFill>
                  <a:schemeClr val="bg1"/>
                </a:solidFill>
              </a:rPr>
              <a:t>내용을 </a:t>
            </a:r>
            <a:r>
              <a:rPr lang="ko-Kore-KR" altLang="en-US" sz="1500" dirty="0">
                <a:solidFill>
                  <a:schemeClr val="bg1"/>
                </a:solidFill>
              </a:rPr>
              <a:t>출력하겠다</a:t>
            </a:r>
            <a:r>
              <a:rPr lang="en-US" altLang="ko-Kore-KR" sz="1500" dirty="0">
                <a:solidFill>
                  <a:schemeClr val="bg1"/>
                </a:solidFill>
              </a:rPr>
              <a:t>!</a:t>
            </a:r>
            <a:endParaRPr lang="ko-Kore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D493A11-D9B3-CE17-DCEF-3EE992AF3284}"/>
              </a:ext>
            </a:extLst>
          </p:cNvPr>
          <p:cNvCxnSpPr/>
          <p:nvPr/>
        </p:nvCxnSpPr>
        <p:spPr>
          <a:xfrm>
            <a:off x="3758896" y="4704191"/>
            <a:ext cx="167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2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</a:t>
            </a:r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스크립트의 위치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604520" y="1140416"/>
            <a:ext cx="956818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외부 자바 스크립트 코드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 파일을 따로 만든 뒤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src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통해 연결시켜 사용하는 경우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코드를 유지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보수하기 편함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F28B4A-5352-7C85-D983-22DB31A23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6" y="3119190"/>
            <a:ext cx="5168900" cy="237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2A4906-760A-28AA-42E9-A58173CFF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76" y="5582239"/>
            <a:ext cx="4000500" cy="622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A451D5-1E7E-A633-E6F7-C8B10E011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323" y="3119190"/>
            <a:ext cx="3846535" cy="2961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9C249-F0A3-6503-3E9D-653189DD0EAA}"/>
              </a:ext>
            </a:extLst>
          </p:cNvPr>
          <p:cNvSpPr txBox="1"/>
          <p:nvPr/>
        </p:nvSpPr>
        <p:spPr>
          <a:xfrm>
            <a:off x="2355495" y="4408063"/>
            <a:ext cx="28148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500" dirty="0" err="1">
                <a:solidFill>
                  <a:schemeClr val="bg1"/>
                </a:solidFill>
              </a:rPr>
              <a:t>src</a:t>
            </a:r>
            <a:r>
              <a:rPr lang="en-US" altLang="ko-Kore-KR" sz="1500" dirty="0">
                <a:solidFill>
                  <a:schemeClr val="bg1"/>
                </a:solidFill>
              </a:rPr>
              <a:t> </a:t>
            </a:r>
            <a:r>
              <a:rPr lang="ko-Kore-KR" altLang="en-US" sz="1500" dirty="0">
                <a:solidFill>
                  <a:schemeClr val="bg1"/>
                </a:solidFill>
              </a:rPr>
              <a:t>속성을 사용하여 외부 파일</a:t>
            </a:r>
            <a:r>
              <a:rPr lang="en-US" altLang="ko-Kore-KR" sz="1500" dirty="0">
                <a:solidFill>
                  <a:schemeClr val="bg1"/>
                </a:solidFill>
              </a:rPr>
              <a:t>(</a:t>
            </a:r>
            <a:r>
              <a:rPr lang="en-US" altLang="ko-Kore-KR" sz="1500" dirty="0" err="1">
                <a:solidFill>
                  <a:schemeClr val="bg1"/>
                </a:solidFill>
              </a:rPr>
              <a:t>javascript.js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r>
              <a:rPr lang="ko-KR" altLang="en-US" sz="1500" dirty="0">
                <a:solidFill>
                  <a:schemeClr val="bg1"/>
                </a:solidFill>
              </a:rPr>
              <a:t>을 불러옴</a:t>
            </a:r>
            <a:endParaRPr lang="ko-Kore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2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</a:t>
            </a:r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스크립트의 위치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54806"/>
            <a:ext cx="705083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인라인 자바 스크립트 코드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html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 내의 태그 안에서 사용하는 경우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이벤트를 발생 시킬 요소를 지정할 필요가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음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592653-A8D9-C920-0DD6-07F9BF85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7" y="3417194"/>
            <a:ext cx="6367780" cy="228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8B377D-05EA-A308-E141-4D1384D28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551" y="1639911"/>
            <a:ext cx="3708400" cy="2349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E6C253-1260-97CA-6AA6-1E2D59E23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551" y="4062457"/>
            <a:ext cx="3708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3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주석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54806"/>
            <a:ext cx="7050834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 줄 주석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 줄만 주석으로 처리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//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붙여줌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여러 줄 주석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 줄을 주석으로 처리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주석을 달 부분의 시작엔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끝은 *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작성해줌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BC167C-FDAB-9215-7822-993F9F3E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438" y="1248936"/>
            <a:ext cx="3133871" cy="25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605292" y="1195838"/>
            <a:ext cx="9568180" cy="5237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 형태에 따라 나누어 놓은 것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자바 스크립트에서 쓸 수 있는 자료형은 기본형</a:t>
            </a:r>
            <a:r>
              <a:rPr lang="en-US" altLang="ko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참조형으로 나뉨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기본형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number, string, </a:t>
            </a:r>
            <a:r>
              <a:rPr lang="en-US" altLang="ko-KR" sz="2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boolean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null, undefined, </a:t>
            </a:r>
            <a:r>
              <a:rPr lang="en-US" altLang="ko-KR" sz="25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symbol, </a:t>
            </a:r>
            <a:r>
              <a:rPr lang="en-US" altLang="ko-KR" sz="25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bigint</a:t>
            </a:r>
            <a:endParaRPr lang="en-US" altLang="ko-KR" sz="2500" i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변수에 값 자체가 담김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참조형</a:t>
            </a: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참조형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object - function, array … (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기본형을 제외한 모든 것들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곳에 값을 저장하고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변수에는 그 값을 저장한 주소가 담김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15C29-011E-BA48-5F5B-AC02CBD13162}"/>
              </a:ext>
            </a:extLst>
          </p:cNvPr>
          <p:cNvSpPr txBox="1"/>
          <p:nvPr/>
        </p:nvSpPr>
        <p:spPr>
          <a:xfrm>
            <a:off x="6622750" y="3337337"/>
            <a:ext cx="20712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특수한 경우에 사용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84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2608</Words>
  <Application>Microsoft Macintosh PowerPoint</Application>
  <PresentationFormat>와이드스크린</PresentationFormat>
  <Paragraphs>420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Apple SD Gothic Neo</vt:lpstr>
      <vt:lpstr>맑은 고딕</vt:lpstr>
      <vt:lpstr>Arial</vt:lpstr>
      <vt:lpstr>Calibri</vt:lpstr>
      <vt:lpstr>Wingdings</vt:lpstr>
      <vt:lpstr>Office 테마</vt:lpstr>
      <vt:lpstr>Hallym LIKELION 11th Front-End Study - 4</vt:lpstr>
      <vt:lpstr>자바 스크립트란?</vt:lpstr>
      <vt:lpstr>자바 스크립트의 특징</vt:lpstr>
      <vt:lpstr>자바 스크립트의 프레임워크</vt:lpstr>
      <vt:lpstr>자바 스크립트의 위치</vt:lpstr>
      <vt:lpstr>자바 스크립트의 위치</vt:lpstr>
      <vt:lpstr>자바 스크립트의 위치</vt:lpstr>
      <vt:lpstr>주석</vt:lpstr>
      <vt:lpstr>자료형</vt:lpstr>
      <vt:lpstr>자료형</vt:lpstr>
      <vt:lpstr>자료형 number</vt:lpstr>
      <vt:lpstr>자료형 string</vt:lpstr>
      <vt:lpstr>자료형 boolean</vt:lpstr>
      <vt:lpstr>자료형 null &amp; undefined</vt:lpstr>
      <vt:lpstr>자료형 BigInt</vt:lpstr>
      <vt:lpstr>자료형 심볼(symbol)</vt:lpstr>
      <vt:lpstr>자료형 심볼(symbol)</vt:lpstr>
      <vt:lpstr>자료형 객체(object)</vt:lpstr>
      <vt:lpstr>자료형 변환</vt:lpstr>
      <vt:lpstr>자료형 변환</vt:lpstr>
      <vt:lpstr>암시적 형 변환</vt:lpstr>
      <vt:lpstr>암시적 형 변환</vt:lpstr>
      <vt:lpstr>명시적 형 변환</vt:lpstr>
      <vt:lpstr>명시적 형 변환</vt:lpstr>
      <vt:lpstr>자료형 변환</vt:lpstr>
      <vt:lpstr>Typeof</vt:lpstr>
      <vt:lpstr>연산자</vt:lpstr>
      <vt:lpstr>연산자</vt:lpstr>
      <vt:lpstr>연산자</vt:lpstr>
      <vt:lpstr>연산자</vt:lpstr>
      <vt:lpstr>연산자</vt:lpstr>
      <vt:lpstr>변수</vt:lpstr>
      <vt:lpstr>상수</vt:lpstr>
      <vt:lpstr>var</vt:lpstr>
      <vt:lpstr>let</vt:lpstr>
      <vt:lpstr>const</vt:lpstr>
      <vt:lpstr>var, let, const 차이점</vt:lpstr>
      <vt:lpstr>스코프</vt:lpstr>
      <vt:lpstr>네이밍 규칙</vt:lpstr>
      <vt:lpstr>자바 스크립트 입출력</vt:lpstr>
      <vt:lpstr>자바 스크립트 입출력</vt:lpstr>
      <vt:lpstr>자바 스크립트 입출력</vt:lpstr>
      <vt:lpstr>자바 스크립트 입출력</vt:lpstr>
      <vt:lpstr>자바 스크립트 입출력</vt:lpstr>
      <vt:lpstr>자바 스크립트 입출력</vt:lpstr>
      <vt:lpstr>자바 스크립트 입출력</vt:lpstr>
      <vt:lpstr>수고하셨습니다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입력해주세요.</dc:title>
  <dc:creator>USER</dc:creator>
  <cp:lastModifiedBy>윤아 허</cp:lastModifiedBy>
  <cp:revision>306</cp:revision>
  <dcterms:created xsi:type="dcterms:W3CDTF">2018-03-25T02:38:54Z</dcterms:created>
  <dcterms:modified xsi:type="dcterms:W3CDTF">2023-05-12T18:00:27Z</dcterms:modified>
</cp:coreProperties>
</file>