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4" r:id="rId2"/>
  </p:sldMasterIdLst>
  <p:notesMasterIdLst>
    <p:notesMasterId r:id="rId29"/>
  </p:notesMasterIdLst>
  <p:handoutMasterIdLst>
    <p:handoutMasterId r:id="rId30"/>
  </p:handoutMasterIdLst>
  <p:sldIdLst>
    <p:sldId id="285" r:id="rId3"/>
    <p:sldId id="287" r:id="rId4"/>
    <p:sldId id="286" r:id="rId5"/>
    <p:sldId id="366" r:id="rId6"/>
    <p:sldId id="367" r:id="rId7"/>
    <p:sldId id="368" r:id="rId8"/>
    <p:sldId id="369" r:id="rId9"/>
    <p:sldId id="370" r:id="rId10"/>
    <p:sldId id="376" r:id="rId11"/>
    <p:sldId id="371" r:id="rId12"/>
    <p:sldId id="374" r:id="rId13"/>
    <p:sldId id="372" r:id="rId14"/>
    <p:sldId id="387" r:id="rId15"/>
    <p:sldId id="375" r:id="rId16"/>
    <p:sldId id="394" r:id="rId17"/>
    <p:sldId id="393" r:id="rId18"/>
    <p:sldId id="378" r:id="rId19"/>
    <p:sldId id="389" r:id="rId20"/>
    <p:sldId id="379" r:id="rId21"/>
    <p:sldId id="395" r:id="rId22"/>
    <p:sldId id="396" r:id="rId23"/>
    <p:sldId id="380" r:id="rId24"/>
    <p:sldId id="377" r:id="rId25"/>
    <p:sldId id="397" r:id="rId26"/>
    <p:sldId id="382" r:id="rId27"/>
    <p:sldId id="3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4C27C40-121F-4300-BC21-6F07A8B2577C}">
          <p14:sldIdLst>
            <p14:sldId id="285"/>
            <p14:sldId id="287"/>
          </p14:sldIdLst>
        </p14:section>
        <p14:section name="不動產估價碰到的問題" id="{53B96644-E73A-47C0-B00A-F600FA70892C}">
          <p14:sldIdLst>
            <p14:sldId id="286"/>
            <p14:sldId id="366"/>
            <p14:sldId id="367"/>
            <p14:sldId id="368"/>
          </p14:sldIdLst>
        </p14:section>
        <p14:section name="資料簡介" id="{A87E6E0D-CBAE-634F-B28D-C19FA8A2F981}">
          <p14:sldIdLst>
            <p14:sldId id="369"/>
            <p14:sldId id="370"/>
            <p14:sldId id="376"/>
            <p14:sldId id="371"/>
            <p14:sldId id="374"/>
            <p14:sldId id="372"/>
            <p14:sldId id="387"/>
            <p14:sldId id="375"/>
            <p14:sldId id="394"/>
            <p14:sldId id="393"/>
          </p14:sldIdLst>
        </p14:section>
        <p14:section name="模型訓練" id="{A288CB0C-0049-4248-8ECD-73E68B1C5420}">
          <p14:sldIdLst>
            <p14:sldId id="378"/>
            <p14:sldId id="389"/>
            <p14:sldId id="379"/>
            <p14:sldId id="395"/>
            <p14:sldId id="396"/>
            <p14:sldId id="380"/>
            <p14:sldId id="377"/>
            <p14:sldId id="397"/>
          </p14:sldIdLst>
        </p14:section>
        <p14:section name="結論" id="{2CBFFDD0-219E-A045-ADDF-E4AB1B50D005}">
          <p14:sldIdLst>
            <p14:sldId id="382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52E52"/>
    <a:srgbClr val="484F59"/>
    <a:srgbClr val="0274A8"/>
    <a:srgbClr val="FFD85B"/>
    <a:srgbClr val="FFFAF3"/>
    <a:srgbClr val="FFF4E7"/>
    <a:srgbClr val="F4F5F5"/>
    <a:srgbClr val="AE7102"/>
    <a:srgbClr val="039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0605" autoAdjust="0"/>
  </p:normalViewPr>
  <p:slideViewPr>
    <p:cSldViewPr snapToGrid="0" showGuides="1">
      <p:cViewPr varScale="1">
        <p:scale>
          <a:sx n="62" d="100"/>
          <a:sy n="62" d="100"/>
        </p:scale>
        <p:origin x="808" y="48"/>
      </p:cViewPr>
      <p:guideLst>
        <p:guide orient="horz" pos="2160"/>
        <p:guide pos="3840"/>
        <p:guide orient="horz" pos="16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30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4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99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6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27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0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6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4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3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鄉鎮市區、地址、</a:t>
            </a:r>
            <a:r>
              <a:rPr lang="zh-TW" altLang="en-US" dirty="0"/>
              <a:t>交易標的、土地移轉總面積、都市土地使用分區、移轉層次、總樓層數、建物型態、主要用途、建築完成年月、建物房間數、建物廳數、衛浴數、車位移轉總面積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90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26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鄉鎮市區、地址、</a:t>
            </a:r>
            <a:r>
              <a:rPr lang="zh-TW" altLang="en-US" dirty="0"/>
              <a:t>交易標的、土地移轉總面積、都市土地使用分區、移轉層次、總樓層數、建物型態、主要用途、建築完成年月、建物房間數、建物廳數、衛浴數、車位移轉總面積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2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11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鄉鎮市區、地址、</a:t>
            </a:r>
            <a:r>
              <a:rPr lang="zh-TW" altLang="en-US" dirty="0"/>
              <a:t>交易標的、土地移轉總面積、都市土地使用分區、移轉層次、總樓層數、建物型態、主要用途、建築完成年月、建物房間數、建物廳數、衛浴數、車位移轉總面積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1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1116CC-BF17-4C12-BFB3-EEDB542E5B5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82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1116CC-BF17-4C12-BFB3-EEDB542E5B5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06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1116CC-BF17-4C12-BFB3-EEDB542E5B5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95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鄉鎮市區、地址、</a:t>
            </a:r>
            <a:r>
              <a:rPr lang="zh-TW" altLang="en-US" dirty="0"/>
              <a:t>交易標的、土地移轉總面積、都市土地使用分區、移轉層次、總樓層數、建物型態、主要用途、建築完成年月、建物房間數、建物廳數、衛浴數、車位移轉總面積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7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>
              <a:effectLst/>
            </a:endParaRPr>
          </a:p>
          <a:p>
            <a:pPr rtl="0"/>
            <a:endParaRPr lang="en-US" altLang="zh-TW" dirty="0"/>
          </a:p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0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9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735537" y="129300"/>
            <a:ext cx="279723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274A8"/>
                </a:solidFill>
                <a:cs typeface="+mn-ea"/>
                <a:sym typeface="+mn-lt"/>
              </a:rPr>
              <a:t>Add You Text Here Add You Text Here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735537" y="421368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000" dirty="0"/>
              <a:t>00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29436E-6BAE-4AD8-BB3A-12E2E1C7000F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89C03-F936-411C-BD0F-054B0CF2143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536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96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29436E-6BAE-4AD8-BB3A-12E2E1C7000F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89C03-F936-411C-BD0F-054B0CF2143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50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29436E-6BAE-4AD8-BB3A-12E2E1C7000F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89C03-F936-411C-BD0F-054B0CF2143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539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735537" y="129300"/>
            <a:ext cx="279723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274A8"/>
                </a:solidFill>
                <a:effectLst/>
                <a:uLnTx/>
                <a:uFillTx/>
                <a:latin typeface="华文细黑"/>
                <a:ea typeface="微软雅黑 Light"/>
                <a:cs typeface="+mn-ea"/>
                <a:sym typeface="+mn-lt"/>
              </a:rPr>
              <a:t>Add You Text Here Add You Text Here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735537" y="4213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11307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29436E-6BAE-4AD8-BB3A-12E2E1C7000F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89C03-F936-411C-BD0F-054B0CF2143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985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29436E-6BAE-4AD8-BB3A-12E2E1C7000F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89C03-F936-411C-BD0F-054B0CF2143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53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29436E-6BAE-4AD8-BB3A-12E2E1C7000F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89C03-F936-411C-BD0F-054B0CF2143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82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828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29436E-6BAE-4AD8-BB3A-12E2E1C7000F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89C03-F936-411C-BD0F-054B0CF2143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50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4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2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735537" y="129300"/>
            <a:ext cx="279723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274A8"/>
                </a:solidFill>
                <a:cs typeface="+mn-ea"/>
                <a:sym typeface="+mn-lt"/>
              </a:rPr>
              <a:t>Add You Text Here Add You Text Here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735537" y="4213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/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37432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65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29436E-6BAE-4AD8-BB3A-12E2E1C7000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E89C03-F936-411C-BD0F-054B0CF21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1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79857" y="207771"/>
            <a:ext cx="563785" cy="660909"/>
            <a:chOff x="7891460" y="1375766"/>
            <a:chExt cx="1215234" cy="1424584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3590589">
              <a:off x="8136387" y="1619589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50" r:id="rId10"/>
    <p:sldLayoutId id="21474836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节日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背景图片：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优秀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Word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79857" y="207771"/>
            <a:ext cx="563785" cy="660909"/>
            <a:chOff x="7891460" y="1375766"/>
            <a:chExt cx="1215234" cy="1424584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3590589">
              <a:off x="8136387" y="1619589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54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0.png"/><Relationship Id="rId4" Type="http://schemas.microsoft.com/office/2011/relationships/webextension" Target="../webextensions/webextension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梯形 4"/>
          <p:cNvSpPr/>
          <p:nvPr/>
        </p:nvSpPr>
        <p:spPr>
          <a:xfrm>
            <a:off x="2733044" y="0"/>
            <a:ext cx="9611355" cy="685800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8187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775163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9775163"/>
              <a:gd name="connsiteY0" fmla="*/ 6858000 h 6858000"/>
              <a:gd name="connsiteX1" fmla="*/ 3779307 w 9775163"/>
              <a:gd name="connsiteY1" fmla="*/ 0 h 6858000"/>
              <a:gd name="connsiteX2" fmla="*/ 9775163 w 9775163"/>
              <a:gd name="connsiteY2" fmla="*/ 0 h 6858000"/>
              <a:gd name="connsiteX3" fmla="*/ 9733936 w 9775163"/>
              <a:gd name="connsiteY3" fmla="*/ 6828504 h 6858000"/>
              <a:gd name="connsiteX4" fmla="*/ 0 w 977516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7637390" y="2621459"/>
            <a:ext cx="2686050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10506" y="2645173"/>
            <a:ext cx="597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cs typeface="+mn-ea"/>
                <a:sym typeface="+mn-lt"/>
              </a:rPr>
              <a:t> 不動產自動估價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6079881" y="3044279"/>
            <a:ext cx="5621339" cy="933450"/>
          </a:xfrm>
          <a:custGeom>
            <a:avLst/>
            <a:gdLst>
              <a:gd name="connsiteX0" fmla="*/ 0 w 4826000"/>
              <a:gd name="connsiteY0" fmla="*/ 0 h 933450"/>
              <a:gd name="connsiteX1" fmla="*/ 12700 w 4826000"/>
              <a:gd name="connsiteY1" fmla="*/ 933450 h 933450"/>
              <a:gd name="connsiteX2" fmla="*/ 4826000 w 4826000"/>
              <a:gd name="connsiteY2" fmla="*/ 933450 h 933450"/>
              <a:gd name="connsiteX3" fmla="*/ 4826000 w 4826000"/>
              <a:gd name="connsiteY3" fmla="*/ 1270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000" h="933450">
                <a:moveTo>
                  <a:pt x="0" y="0"/>
                </a:moveTo>
                <a:lnTo>
                  <a:pt x="12700" y="933450"/>
                </a:lnTo>
                <a:lnTo>
                  <a:pt x="4826000" y="933450"/>
                </a:lnTo>
                <a:lnTo>
                  <a:pt x="4826000" y="12700"/>
                </a:lnTo>
              </a:path>
            </a:pathLst>
          </a:cu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9682" y="3511004"/>
            <a:ext cx="290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solidFill>
                  <a:schemeClr val="bg1"/>
                </a:solidFill>
                <a:cs typeface="+mn-ea"/>
                <a:sym typeface="+mn-lt"/>
              </a:rPr>
              <a:t>機器學習應用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8764514" y="3986188"/>
            <a:ext cx="431800" cy="30217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0823" y="220432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cs typeface="+mn-ea"/>
                <a:sym typeface="+mn-lt"/>
              </a:rPr>
              <a:t>大數據機器學習與程式交易．期末報告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2981571">
            <a:off x="937247" y="298690"/>
            <a:ext cx="3014905" cy="3578737"/>
          </a:xfrm>
          <a:prstGeom prst="triangle">
            <a:avLst/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2707795">
            <a:off x="1741241" y="1494819"/>
            <a:ext cx="3014905" cy="2109812"/>
          </a:xfrm>
          <a:prstGeom prst="triangle">
            <a:avLst/>
          </a:prstGeom>
          <a:solidFill>
            <a:schemeClr val="tx1">
              <a:lumMod val="75000"/>
              <a:lumOff val="2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1C5B76-B7AB-4CE8-B270-017C471A470B}"/>
              </a:ext>
            </a:extLst>
          </p:cNvPr>
          <p:cNvSpPr txBox="1"/>
          <p:nvPr/>
        </p:nvSpPr>
        <p:spPr>
          <a:xfrm>
            <a:off x="8426416" y="43623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4"/>
                </a:solidFill>
              </a:rPr>
              <a:t>第三組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CBBA75-2801-49BC-9B5A-3AC7145415A2}"/>
              </a:ext>
            </a:extLst>
          </p:cNvPr>
          <p:cNvSpPr txBox="1"/>
          <p:nvPr/>
        </p:nvSpPr>
        <p:spPr>
          <a:xfrm>
            <a:off x="7406911" y="477153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4"/>
                </a:solidFill>
              </a:rPr>
              <a:t>李郁萱 楊宗泰 許雅筑 鄭博仁</a:t>
            </a:r>
          </a:p>
        </p:txBody>
      </p:sp>
    </p:spTree>
    <p:extLst>
      <p:ext uri="{BB962C8B-B14F-4D97-AF65-F5344CB8AC3E}">
        <p14:creationId xmlns:p14="http://schemas.microsoft.com/office/powerpoint/2010/main" val="126091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原始資料探索 </a:t>
            </a:r>
            <a:r>
              <a:rPr lang="en-US" altLang="zh-TW" sz="2800" b="1" dirty="0">
                <a:solidFill>
                  <a:srgbClr val="484F59"/>
                </a:solidFill>
              </a:rPr>
              <a:t>(EDA)</a:t>
            </a:r>
            <a:endParaRPr lang="zh-TW" altLang="en-US" sz="2800" b="1" dirty="0">
              <a:solidFill>
                <a:srgbClr val="484F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資料分析</a:t>
            </a:r>
            <a:endParaRPr kumimoji="1"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C306732B-935E-3F48-9F91-FE124F121836}"/>
              </a:ext>
            </a:extLst>
          </p:cNvPr>
          <p:cNvSpPr txBox="1"/>
          <p:nvPr/>
        </p:nvSpPr>
        <p:spPr>
          <a:xfrm>
            <a:off x="4349050" y="6361432"/>
            <a:ext cx="349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>
                <a:solidFill>
                  <a:srgbClr val="484F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PowerBI</a:t>
            </a:r>
            <a:r>
              <a:rPr lang="zh-TW" altLang="en-US" sz="1400" b="1" dirty="0">
                <a:solidFill>
                  <a:srgbClr val="484F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CN" altLang="en-US" sz="1400" b="1" dirty="0">
                <a:solidFill>
                  <a:srgbClr val="484F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顯示鄉鎮市區資料敵地理分佈</a:t>
            </a:r>
            <a:endParaRPr lang="en-US" altLang="zh-TW" sz="1400" b="1" dirty="0">
              <a:solidFill>
                <a:srgbClr val="484F5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E1898A-8EA8-1A4F-9AB2-912B20384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51" y="1534875"/>
            <a:ext cx="8606496" cy="4826557"/>
          </a:xfrm>
          <a:prstGeom prst="rect">
            <a:avLst/>
          </a:prstGeom>
        </p:spPr>
      </p:pic>
      <p:sp>
        <p:nvSpPr>
          <p:cNvPr id="19" name="TextBox 76">
            <a:extLst>
              <a:ext uri="{FF2B5EF4-FFF2-40B4-BE49-F238E27FC236}">
                <a16:creationId xmlns:a16="http://schemas.microsoft.com/office/drawing/2014/main" id="{3DE0C45C-1A73-F44B-B46C-FBEB0715B86F}"/>
              </a:ext>
            </a:extLst>
          </p:cNvPr>
          <p:cNvSpPr txBox="1"/>
          <p:nvPr/>
        </p:nvSpPr>
        <p:spPr>
          <a:xfrm>
            <a:off x="1062597" y="1009609"/>
            <a:ext cx="22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cs typeface="+mn-ea"/>
                <a:sym typeface="+mn-lt"/>
              </a:rPr>
              <a:t>資料分布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9276E4D-E41D-CF47-81A8-4981F8AAA754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增益集 3" title="Web View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783717"/>
                  </p:ext>
                </p:extLst>
              </p:nvPr>
            </p:nvGraphicFramePr>
            <p:xfrm>
              <a:off x="1523999" y="1503653"/>
              <a:ext cx="9144000" cy="48265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增益集 3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3999" y="1503653"/>
                <a:ext cx="9144000" cy="48265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5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原始資料探索 </a:t>
            </a:r>
            <a:r>
              <a:rPr lang="en-US" altLang="zh-TW" sz="2800" b="1" dirty="0">
                <a:solidFill>
                  <a:srgbClr val="484F59"/>
                </a:solidFill>
              </a:rPr>
              <a:t>(EDA)</a:t>
            </a:r>
            <a:endParaRPr lang="zh-TW" altLang="en-US" sz="2800" b="1" dirty="0">
              <a:solidFill>
                <a:srgbClr val="484F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資料分析</a:t>
            </a:r>
            <a:endParaRPr kumimoji="1"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B48287-7342-0D4C-A6F8-E7CFDAB021B3}"/>
              </a:ext>
            </a:extLst>
          </p:cNvPr>
          <p:cNvSpPr/>
          <p:nvPr/>
        </p:nvSpPr>
        <p:spPr>
          <a:xfrm>
            <a:off x="1366564" y="1385016"/>
            <a:ext cx="7804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icrosoft JhengHei"/>
              <a:cs typeface="Microsoft JhengHei"/>
              <a:sym typeface="Microsoft JhengHei"/>
            </a:endParaRPr>
          </a:p>
          <a:p>
            <a:endParaRPr lang="en-US" altLang="zh-CN" dirty="0">
              <a:latin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04B3651-1DA4-7F4D-AA42-3588CA7F7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43591"/>
              </p:ext>
            </p:extLst>
          </p:nvPr>
        </p:nvGraphicFramePr>
        <p:xfrm>
          <a:off x="1062597" y="1577938"/>
          <a:ext cx="4806256" cy="4886596"/>
        </p:xfrm>
        <a:graphic>
          <a:graphicData uri="http://schemas.openxmlformats.org/drawingml/2006/table">
            <a:tbl>
              <a:tblPr firstRow="1" bandCol="1">
                <a:tableStyleId>{D27102A9-8310-4765-A935-A1911B00CA55}</a:tableStyleId>
              </a:tblPr>
              <a:tblGrid>
                <a:gridCol w="158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0">
                  <a:extLst>
                    <a:ext uri="{9D8B030D-6E8A-4147-A177-3AD203B41FA5}">
                      <a16:colId xmlns:a16="http://schemas.microsoft.com/office/drawing/2014/main" val="3344699096"/>
                    </a:ext>
                  </a:extLst>
                </a:gridCol>
                <a:gridCol w="81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236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變數缺失值佔比</a:t>
                      </a:r>
                      <a:r>
                        <a:rPr lang="zh-TW" altLang="en-US" sz="18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單位：百分比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sz="18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3556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鄉鎮市區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/>
                        <a:t>0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建物移轉總面積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/>
                        <a:t>0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交易標的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建物格局.房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土地移轉總面積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/>
                        <a:t>0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建物格局.廳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土地使用分區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建物格局.衛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dirty="0"/>
                        <a:t>交易</a:t>
                      </a:r>
                      <a:r>
                        <a:rPr lang="zh-TW" sz="1400" b="1" dirty="0"/>
                        <a:t>年月日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建物格局.隔間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/>
                        <a:t>0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>
                          <a:sym typeface="Courier New"/>
                        </a:rPr>
                        <a:t>移轉層次        </a:t>
                      </a:r>
                      <a:endParaRPr sz="14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ourier New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ym typeface="Courier New"/>
                        </a:rPr>
                        <a:t>10</a:t>
                      </a:r>
                      <a:r>
                        <a:rPr lang="en-US" altLang="zh-TW" sz="1400" dirty="0">
                          <a:sym typeface="Courier New"/>
                        </a:rPr>
                        <a:t>.</a:t>
                      </a:r>
                      <a:r>
                        <a:rPr lang="zh-TW" sz="1400" dirty="0">
                          <a:sym typeface="Courier New"/>
                        </a:rPr>
                        <a:t>2</a:t>
                      </a:r>
                      <a:r>
                        <a:rPr lang="en-US" altLang="zh-TW" sz="1400" dirty="0">
                          <a:sym typeface="Courier New"/>
                        </a:rPr>
                        <a:t>2</a:t>
                      </a:r>
                      <a:endParaRPr sz="14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ourier New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有無管理組織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>
                          <a:sym typeface="Courier New"/>
                        </a:rPr>
                        <a:t>總樓層數        </a:t>
                      </a:r>
                      <a:endParaRPr sz="14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ourier New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ym typeface="Courier New"/>
                        </a:rPr>
                        <a:t>10</a:t>
                      </a:r>
                      <a:r>
                        <a:rPr lang="en-US" altLang="zh-TW" sz="1400" dirty="0">
                          <a:sym typeface="Courier New"/>
                        </a:rPr>
                        <a:t>.</a:t>
                      </a:r>
                      <a:r>
                        <a:rPr lang="zh-TW" sz="1400" dirty="0">
                          <a:sym typeface="Courier New"/>
                        </a:rPr>
                        <a:t>36</a:t>
                      </a:r>
                      <a:endParaRPr sz="14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ourier New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總價元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/>
                        <a:t>0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建物型態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/>
                        <a:t>0</a:t>
                      </a:r>
                      <a:endParaRPr sz="140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車位移轉總面積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/>
                        <a:t>0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主要用途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ym typeface="Courier New"/>
                        </a:rPr>
                        <a:t>1</a:t>
                      </a:r>
                      <a:r>
                        <a:rPr lang="en-US" altLang="zh-TW" sz="1400" dirty="0">
                          <a:sym typeface="Courier New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車位總價元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dirty="0"/>
                        <a:t>0</a:t>
                      </a:r>
                      <a:endParaRPr sz="1400" b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2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dirty="0"/>
                        <a:t>建築完成</a:t>
                      </a:r>
                      <a:r>
                        <a:rPr lang="zh-CN" altLang="en-US" sz="1400" b="1" dirty="0"/>
                        <a:t>年月</a:t>
                      </a: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dirty="0">
                          <a:sym typeface="Courier New"/>
                        </a:rPr>
                        <a:t>20</a:t>
                      </a:r>
                      <a:r>
                        <a:rPr lang="en-US" altLang="zh-TW" sz="1400" dirty="0">
                          <a:sym typeface="Courier New"/>
                        </a:rPr>
                        <a:t>.</a:t>
                      </a:r>
                      <a:r>
                        <a:rPr lang="zh-TW" sz="1400" dirty="0">
                          <a:sym typeface="Courier New"/>
                        </a:rPr>
                        <a:t>0</a:t>
                      </a:r>
                      <a:r>
                        <a:rPr lang="en-US" altLang="zh-TW" sz="1400" dirty="0">
                          <a:sym typeface="Courier New"/>
                        </a:rPr>
                        <a:t>8</a:t>
                      </a: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55116150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76BC2DB-DDE2-744D-A027-6A51302FA106}"/>
              </a:ext>
            </a:extLst>
          </p:cNvPr>
          <p:cNvSpPr/>
          <p:nvPr/>
        </p:nvSpPr>
        <p:spPr>
          <a:xfrm>
            <a:off x="6472359" y="2618352"/>
            <a:ext cx="3374642" cy="2805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土地使用分區 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– </a:t>
            </a:r>
            <a:r>
              <a:rPr lang="zh-CN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直接刪除</a:t>
            </a:r>
            <a:endParaRPr lang="en-US" altLang="zh-CN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5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移轉層次 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–</a:t>
            </a:r>
            <a:r>
              <a:rPr lang="en-US" altLang="zh-TW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直接刪除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5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總樓層數 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–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 補均值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5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主要用途 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–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 補眾數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5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建築完成年月</a:t>
            </a:r>
            <a:endParaRPr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TextBox 76">
            <a:extLst>
              <a:ext uri="{FF2B5EF4-FFF2-40B4-BE49-F238E27FC236}">
                <a16:creationId xmlns:a16="http://schemas.microsoft.com/office/drawing/2014/main" id="{ED200784-2F26-D241-ABE7-4F89BBBD64AC}"/>
              </a:ext>
            </a:extLst>
          </p:cNvPr>
          <p:cNvSpPr txBox="1"/>
          <p:nvPr/>
        </p:nvSpPr>
        <p:spPr>
          <a:xfrm>
            <a:off x="1062597" y="1009609"/>
            <a:ext cx="22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cs typeface="+mn-ea"/>
                <a:sym typeface="+mn-lt"/>
              </a:rPr>
              <a:t>檢查缺失值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65DC3758-E376-BB49-AB98-EF20AF36E40F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488F58-E841-F945-8EEC-479C171CFB20}"/>
              </a:ext>
            </a:extLst>
          </p:cNvPr>
          <p:cNvSpPr/>
          <p:nvPr/>
        </p:nvSpPr>
        <p:spPr>
          <a:xfrm>
            <a:off x="1062597" y="3365161"/>
            <a:ext cx="2386456" cy="420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8CCD0C-373F-6F4C-89EE-6D082E420543}"/>
              </a:ext>
            </a:extLst>
          </p:cNvPr>
          <p:cNvSpPr/>
          <p:nvPr/>
        </p:nvSpPr>
        <p:spPr>
          <a:xfrm>
            <a:off x="1062597" y="4255169"/>
            <a:ext cx="2386456" cy="8802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78C708-2D75-6145-B14C-7B1F0DCE79FD}"/>
              </a:ext>
            </a:extLst>
          </p:cNvPr>
          <p:cNvSpPr/>
          <p:nvPr/>
        </p:nvSpPr>
        <p:spPr>
          <a:xfrm>
            <a:off x="1062597" y="5636999"/>
            <a:ext cx="2386456" cy="827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原始資料探索 </a:t>
            </a:r>
            <a:r>
              <a:rPr lang="en-US" altLang="zh-TW" sz="2800" b="1" dirty="0">
                <a:solidFill>
                  <a:srgbClr val="484F59"/>
                </a:solidFill>
              </a:rPr>
              <a:t>(EDA)</a:t>
            </a:r>
            <a:endParaRPr lang="zh-TW" altLang="en-US" sz="2800" b="1" dirty="0">
              <a:solidFill>
                <a:srgbClr val="484F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資料分析</a:t>
            </a:r>
            <a:endParaRPr kumimoji="1"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AFF3B88-0FBD-374C-B7D3-B5891250F315}"/>
              </a:ext>
            </a:extLst>
          </p:cNvPr>
          <p:cNvSpPr txBox="1"/>
          <p:nvPr/>
        </p:nvSpPr>
        <p:spPr>
          <a:xfrm>
            <a:off x="1414802" y="1409719"/>
            <a:ext cx="9362396" cy="417422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刪除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outlier</a:t>
            </a: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66CC7127-D7EE-C94E-BCD6-22A3F1FF56C9}"/>
              </a:ext>
            </a:extLst>
          </p:cNvPr>
          <p:cNvSpPr txBox="1"/>
          <p:nvPr/>
        </p:nvSpPr>
        <p:spPr>
          <a:xfrm>
            <a:off x="1062597" y="1009609"/>
            <a:ext cx="22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cs typeface="+mn-ea"/>
                <a:sym typeface="+mn-lt"/>
              </a:rPr>
              <a:t>檢查資料分布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6F5B9263-160A-2242-9C46-28EB6163FDF9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6603" r="7891" b="6178"/>
          <a:stretch/>
        </p:blipFill>
        <p:spPr>
          <a:xfrm>
            <a:off x="6333590" y="2027454"/>
            <a:ext cx="5068602" cy="41287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t="36911" r="7934" b="6251"/>
          <a:stretch/>
        </p:blipFill>
        <p:spPr>
          <a:xfrm>
            <a:off x="708485" y="2027454"/>
            <a:ext cx="5149927" cy="41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特殊資料處理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資料前處理</a:t>
            </a:r>
            <a:endParaRPr kumimoji="1"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83C21E-553E-DF4E-B445-3E1F0D90CC73}"/>
              </a:ext>
            </a:extLst>
          </p:cNvPr>
          <p:cNvSpPr txBox="1"/>
          <p:nvPr/>
        </p:nvSpPr>
        <p:spPr>
          <a:xfrm>
            <a:off x="1505826" y="4027014"/>
            <a:ext cx="9362396" cy="417422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拆分成年和季兩欄，共分四季：</a:t>
            </a:r>
            <a:r>
              <a:rPr lang="en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Q1,Q2,Q3,Q4</a:t>
            </a:r>
            <a:endParaRPr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9804B409-6EA7-C349-83B9-D90B7FD7288B}"/>
              </a:ext>
            </a:extLst>
          </p:cNvPr>
          <p:cNvSpPr txBox="1"/>
          <p:nvPr/>
        </p:nvSpPr>
        <p:spPr>
          <a:xfrm>
            <a:off x="1217099" y="3667396"/>
            <a:ext cx="719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交易年月日</a:t>
            </a:r>
            <a:endParaRPr lang="en" altLang="zh-CN" sz="2000" b="1" dirty="0">
              <a:solidFill>
                <a:srgbClr val="484F59"/>
              </a:solidFill>
              <a:cs typeface="+mn-ea"/>
              <a:sym typeface="+mn-lt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7D8F496-4322-7D47-9C11-B98BD241E19A}"/>
              </a:ext>
            </a:extLst>
          </p:cNvPr>
          <p:cNvSpPr txBox="1"/>
          <p:nvPr/>
        </p:nvSpPr>
        <p:spPr>
          <a:xfrm>
            <a:off x="1488483" y="1779825"/>
            <a:ext cx="9778079" cy="157158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轉換成樓層區間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CN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利用</a:t>
            </a:r>
            <a:r>
              <a:rPr lang="en-US" altLang="zh-CN" sz="2000" dirty="0">
                <a:latin typeface="Microsoft JhengHei" charset="-120"/>
                <a:ea typeface="Microsoft JhengHei" charset="-120"/>
                <a:cs typeface="Microsoft JhengHei" charset="-120"/>
              </a:rPr>
              <a:t>Domain-knowledge</a:t>
            </a:r>
            <a:r>
              <a:rPr lang="zh-CN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，將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1~5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層做一區間，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6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～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lang="zh-CN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層做一區間，以此類推</a:t>
            </a:r>
            <a:endParaRPr lang="en-US" altLang="zh-CN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將其中的陽台、騎樓、平台、走廊、電梯樓梯間、透天厝、停車場、夾層、露台各增設類別變數</a:t>
            </a: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2E322C1F-0E7B-2C40-A54F-97A7B6169FA1}"/>
              </a:ext>
            </a:extLst>
          </p:cNvPr>
          <p:cNvSpPr txBox="1"/>
          <p:nvPr/>
        </p:nvSpPr>
        <p:spPr>
          <a:xfrm>
            <a:off x="1199756" y="1420207"/>
            <a:ext cx="719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移轉層次</a:t>
            </a:r>
            <a:endParaRPr lang="en" altLang="zh-CN" sz="2000" b="1" dirty="0">
              <a:solidFill>
                <a:srgbClr val="484F59"/>
              </a:solidFill>
              <a:cs typeface="+mn-ea"/>
              <a:sym typeface="+mn-lt"/>
            </a:endParaRPr>
          </a:p>
        </p:txBody>
      </p:sp>
      <p:sp>
        <p:nvSpPr>
          <p:cNvPr id="17" name="TextBox 76">
            <a:extLst>
              <a:ext uri="{FF2B5EF4-FFF2-40B4-BE49-F238E27FC236}">
                <a16:creationId xmlns:a16="http://schemas.microsoft.com/office/drawing/2014/main" id="{B587AAEE-425B-AA44-BD08-804520F97D0F}"/>
              </a:ext>
            </a:extLst>
          </p:cNvPr>
          <p:cNvSpPr txBox="1"/>
          <p:nvPr/>
        </p:nvSpPr>
        <p:spPr>
          <a:xfrm>
            <a:off x="1217100" y="4797735"/>
            <a:ext cx="719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建築完成年月</a:t>
            </a:r>
            <a:endParaRPr lang="en" altLang="zh-CN" sz="2000" b="1" dirty="0">
              <a:solidFill>
                <a:srgbClr val="484F59"/>
              </a:solidFill>
              <a:cs typeface="+mn-ea"/>
              <a:sym typeface="+mn-lt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3CEBD49F-DAE9-FF48-898D-DA86FEABBF27}"/>
              </a:ext>
            </a:extLst>
          </p:cNvPr>
          <p:cNvSpPr txBox="1"/>
          <p:nvPr/>
        </p:nvSpPr>
        <p:spPr>
          <a:xfrm>
            <a:off x="1505827" y="5197845"/>
            <a:ext cx="9362396" cy="417422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與交易日期做計算，轉換成屋齡</a:t>
            </a:r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E06C2B8F-7B8E-9447-B8DB-23DF8E495501}"/>
              </a:ext>
            </a:extLst>
          </p:cNvPr>
          <p:cNvSpPr>
            <a:spLocks noEditPoints="1"/>
          </p:cNvSpPr>
          <p:nvPr/>
        </p:nvSpPr>
        <p:spPr bwMode="auto">
          <a:xfrm>
            <a:off x="848199" y="3724796"/>
            <a:ext cx="295005" cy="27672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484F5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E4F1299E-CCF5-8344-A04A-27DB3C7E2732}"/>
              </a:ext>
            </a:extLst>
          </p:cNvPr>
          <p:cNvSpPr>
            <a:spLocks noEditPoints="1"/>
          </p:cNvSpPr>
          <p:nvPr/>
        </p:nvSpPr>
        <p:spPr bwMode="auto">
          <a:xfrm>
            <a:off x="845644" y="1481898"/>
            <a:ext cx="295005" cy="27672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4" name="Freeform 46">
            <a:extLst>
              <a:ext uri="{FF2B5EF4-FFF2-40B4-BE49-F238E27FC236}">
                <a16:creationId xmlns:a16="http://schemas.microsoft.com/office/drawing/2014/main" id="{A0400232-FD66-2345-BF4D-8E68BC1DD9AC}"/>
              </a:ext>
            </a:extLst>
          </p:cNvPr>
          <p:cNvSpPr>
            <a:spLocks noEditPoints="1"/>
          </p:cNvSpPr>
          <p:nvPr/>
        </p:nvSpPr>
        <p:spPr bwMode="auto">
          <a:xfrm>
            <a:off x="848199" y="4859426"/>
            <a:ext cx="295005" cy="27672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2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特徵資料處理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資料前處理</a:t>
            </a:r>
            <a:endParaRPr kumimoji="1"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787C356-ECAD-3140-9EE6-39CF5D82F092}"/>
              </a:ext>
            </a:extLst>
          </p:cNvPr>
          <p:cNvSpPr txBox="1"/>
          <p:nvPr/>
        </p:nvSpPr>
        <p:spPr>
          <a:xfrm>
            <a:off x="1488484" y="1807646"/>
            <a:ext cx="9362396" cy="417422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鄉鎮市區、建物型態、主要用途、建物現況格局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隔間、有無管理組織</a:t>
            </a: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4F4546A2-5553-FE4D-9011-6249B8D59A4F}"/>
              </a:ext>
            </a:extLst>
          </p:cNvPr>
          <p:cNvSpPr txBox="1"/>
          <p:nvPr/>
        </p:nvSpPr>
        <p:spPr>
          <a:xfrm>
            <a:off x="1199757" y="1287634"/>
            <a:ext cx="503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對類別資料進行</a:t>
            </a:r>
            <a:r>
              <a:rPr lang="zh-TW" altLang="en-US" sz="2000" b="1" dirty="0">
                <a:solidFill>
                  <a:srgbClr val="484F59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>
                <a:solidFill>
                  <a:srgbClr val="484F59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one-hot encoding</a:t>
            </a:r>
          </a:p>
        </p:txBody>
      </p:sp>
      <p:sp>
        <p:nvSpPr>
          <p:cNvPr id="31" name="Freeform 46">
            <a:extLst>
              <a:ext uri="{FF2B5EF4-FFF2-40B4-BE49-F238E27FC236}">
                <a16:creationId xmlns:a16="http://schemas.microsoft.com/office/drawing/2014/main" id="{6E9C632B-C9BE-1348-857C-5CFD82077012}"/>
              </a:ext>
            </a:extLst>
          </p:cNvPr>
          <p:cNvSpPr>
            <a:spLocks noEditPoints="1"/>
          </p:cNvSpPr>
          <p:nvPr/>
        </p:nvSpPr>
        <p:spPr bwMode="auto">
          <a:xfrm>
            <a:off x="845645" y="1315040"/>
            <a:ext cx="295005" cy="27672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484F59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16A9B3-2235-6D4D-B32D-9C62743B5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1550" r="84359" b="58550"/>
          <a:stretch/>
        </p:blipFill>
        <p:spPr>
          <a:xfrm>
            <a:off x="993147" y="2841556"/>
            <a:ext cx="1065036" cy="213225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5C590B-687A-BD45-B1C0-C3E1CFFA9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06" y="2859825"/>
            <a:ext cx="8187311" cy="2130032"/>
          </a:xfrm>
          <a:prstGeom prst="rect">
            <a:avLst/>
          </a:prstGeom>
        </p:spPr>
      </p:pic>
      <p:sp>
        <p:nvSpPr>
          <p:cNvPr id="27" name="向右箭號 26">
            <a:extLst>
              <a:ext uri="{FF2B5EF4-FFF2-40B4-BE49-F238E27FC236}">
                <a16:creationId xmlns:a16="http://schemas.microsoft.com/office/drawing/2014/main" id="{914DE056-29C4-3646-8234-FE9F92EC3961}"/>
              </a:ext>
            </a:extLst>
          </p:cNvPr>
          <p:cNvSpPr/>
          <p:nvPr/>
        </p:nvSpPr>
        <p:spPr>
          <a:xfrm>
            <a:off x="2320128" y="3677152"/>
            <a:ext cx="639633" cy="458840"/>
          </a:xfrm>
          <a:prstGeom prst="rightArrow">
            <a:avLst/>
          </a:prstGeom>
          <a:solidFill>
            <a:srgbClr val="484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A6B13A2-F6C8-E247-A43E-ADAC0B574A5A}"/>
              </a:ext>
            </a:extLst>
          </p:cNvPr>
          <p:cNvGrpSpPr/>
          <p:nvPr/>
        </p:nvGrpSpPr>
        <p:grpSpPr>
          <a:xfrm>
            <a:off x="7376160" y="5598598"/>
            <a:ext cx="4815840" cy="990638"/>
            <a:chOff x="3632421" y="5598598"/>
            <a:chExt cx="4815840" cy="990638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61A93C5C-D718-3541-A291-17DB73E17E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2421" y="5598598"/>
              <a:ext cx="4815840" cy="990638"/>
            </a:xfrm>
            <a:prstGeom prst="rect">
              <a:avLst/>
            </a:prstGeom>
            <a:solidFill>
              <a:srgbClr val="484F5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  原資料：</a:t>
              </a:r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81151</a:t>
              </a:r>
              <a:r>
                <a:rPr lang="zh-TW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筆資料，共</a:t>
              </a:r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28</a:t>
              </a:r>
              <a:r>
                <a:rPr lang="zh-TW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欄位</a:t>
              </a:r>
            </a:p>
            <a:p>
              <a:pPr>
                <a:defRPr/>
              </a:pPr>
              <a:r>
                <a:rPr lang="zh-TW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  處理後：</a:t>
              </a:r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57662</a:t>
              </a:r>
              <a:r>
                <a:rPr lang="zh-TW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筆資料，共</a:t>
              </a:r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61</a:t>
              </a:r>
              <a:r>
                <a:rPr lang="zh-TW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欄位</a:t>
              </a:r>
            </a:p>
          </p:txBody>
        </p:sp>
        <p:sp>
          <p:nvSpPr>
            <p:cNvPr id="30" name="任意多边形 11">
              <a:extLst>
                <a:ext uri="{FF2B5EF4-FFF2-40B4-BE49-F238E27FC236}">
                  <a16:creationId xmlns:a16="http://schemas.microsoft.com/office/drawing/2014/main" id="{1A6FC60B-87DD-AF42-8B11-1FE7329451E2}"/>
                </a:ext>
              </a:extLst>
            </p:cNvPr>
            <p:cNvSpPr/>
            <p:nvPr/>
          </p:nvSpPr>
          <p:spPr>
            <a:xfrm flipH="1" flipV="1">
              <a:off x="8011894" y="6038842"/>
              <a:ext cx="436367" cy="550394"/>
            </a:xfrm>
            <a:custGeom>
              <a:avLst/>
              <a:gdLst>
                <a:gd name="connsiteX0" fmla="*/ 0 w 1171574"/>
                <a:gd name="connsiteY0" fmla="*/ 0 h 3682520"/>
                <a:gd name="connsiteX1" fmla="*/ 1171574 w 1171574"/>
                <a:gd name="connsiteY1" fmla="*/ 0 h 3682520"/>
                <a:gd name="connsiteX2" fmla="*/ 0 w 1171574"/>
                <a:gd name="connsiteY2" fmla="*/ 3682520 h 3682520"/>
                <a:gd name="connsiteX3" fmla="*/ 0 w 1171574"/>
                <a:gd name="connsiteY3" fmla="*/ 0 h 368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574" h="3682520">
                  <a:moveTo>
                    <a:pt x="0" y="0"/>
                  </a:moveTo>
                  <a:lnTo>
                    <a:pt x="1171574" y="0"/>
                  </a:lnTo>
                  <a:lnTo>
                    <a:pt x="0" y="3682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18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4085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相關係數：正相關 </a:t>
            </a:r>
            <a:r>
              <a:rPr lang="en-US" altLang="zh-TW" sz="2800" b="1" dirty="0">
                <a:solidFill>
                  <a:srgbClr val="484F59"/>
                </a:solidFill>
              </a:rPr>
              <a:t>Top10</a:t>
            </a:r>
            <a:endParaRPr lang="zh-TW" altLang="en-US" sz="2800" b="1" dirty="0">
              <a:solidFill>
                <a:srgbClr val="484F59"/>
              </a:solidFill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7" r="15071" b="26108"/>
          <a:stretch/>
        </p:blipFill>
        <p:spPr bwMode="auto">
          <a:xfrm>
            <a:off x="174703" y="874177"/>
            <a:ext cx="11842595" cy="5783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271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4085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相關係數：負相關 </a:t>
            </a:r>
            <a:r>
              <a:rPr lang="en-US" altLang="zh-TW" sz="2800" b="1" dirty="0">
                <a:solidFill>
                  <a:srgbClr val="484F59"/>
                </a:solidFill>
              </a:rPr>
              <a:t>Top10</a:t>
            </a:r>
            <a:endParaRPr lang="zh-TW" altLang="en-US" sz="2800" b="1" dirty="0">
              <a:solidFill>
                <a:srgbClr val="484F59"/>
              </a:solidFill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4" r="17142"/>
          <a:stretch/>
        </p:blipFill>
        <p:spPr bwMode="auto">
          <a:xfrm>
            <a:off x="174703" y="925549"/>
            <a:ext cx="11842595" cy="5754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826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C30C70BA-CD11-CC47-B73D-7A7CC2D78DBD}"/>
              </a:ext>
            </a:extLst>
          </p:cNvPr>
          <p:cNvSpPr txBox="1"/>
          <p:nvPr/>
        </p:nvSpPr>
        <p:spPr>
          <a:xfrm>
            <a:off x="6156384" y="4681688"/>
            <a:ext cx="540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模型訓練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BF60606-F0AE-0F44-ABE7-12E05C970419}"/>
              </a:ext>
            </a:extLst>
          </p:cNvPr>
          <p:cNvSpPr txBox="1"/>
          <p:nvPr/>
        </p:nvSpPr>
        <p:spPr>
          <a:xfrm>
            <a:off x="6215809" y="5389574"/>
            <a:ext cx="497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特徵比較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模型調整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特徵工程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94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模型評估標準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模型比較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F6FB96-9BEC-FC40-AA21-81ED66421B10}"/>
              </a:ext>
            </a:extLst>
          </p:cNvPr>
          <p:cNvSpPr txBox="1"/>
          <p:nvPr/>
        </p:nvSpPr>
        <p:spPr>
          <a:xfrm>
            <a:off x="1270276" y="972646"/>
            <a:ext cx="9801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國際自動估價平臺測試標準多以命中率（</a:t>
            </a:r>
            <a:r>
              <a:rPr lang="en" altLang="zh-TW" sz="2400" dirty="0"/>
              <a:t>Hit-Ratio</a:t>
            </a:r>
            <a:r>
              <a:rPr lang="zh-TW" altLang="en-US" sz="2400" dirty="0"/>
              <a:t>或</a:t>
            </a:r>
            <a:r>
              <a:rPr lang="en" altLang="zh-TW" sz="2400" dirty="0"/>
              <a:t>Hit-Rate</a:t>
            </a:r>
            <a:r>
              <a:rPr lang="zh-TW" altLang="en" sz="2400" dirty="0"/>
              <a:t>）</a:t>
            </a:r>
            <a:r>
              <a:rPr lang="zh-TW" altLang="en-US" sz="2400" dirty="0"/>
              <a:t>作為判定模型準確度好壞的評估指標。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78C4DFE-B80F-2246-958D-0805FAA63B43}"/>
              </a:ext>
            </a:extLst>
          </p:cNvPr>
          <p:cNvGrpSpPr/>
          <p:nvPr/>
        </p:nvGrpSpPr>
        <p:grpSpPr>
          <a:xfrm>
            <a:off x="-533632" y="1984305"/>
            <a:ext cx="2484233" cy="523220"/>
            <a:chOff x="1725148" y="2193793"/>
            <a:chExt cx="2484233" cy="523220"/>
          </a:xfrm>
        </p:grpSpPr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D2B16FBB-20AF-A047-B3E6-158CE28FBB85}"/>
                </a:ext>
              </a:extLst>
            </p:cNvPr>
            <p:cNvSpPr/>
            <p:nvPr/>
          </p:nvSpPr>
          <p:spPr bwMode="auto">
            <a:xfrm flipH="1">
              <a:off x="1725148" y="2193793"/>
              <a:ext cx="2484233" cy="523220"/>
            </a:xfrm>
            <a:prstGeom prst="roundRect">
              <a:avLst/>
            </a:prstGeom>
            <a:solidFill>
              <a:srgbClr val="484F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36267FA-ECB1-D94F-96A7-28D2A296CB29}"/>
                </a:ext>
              </a:extLst>
            </p:cNvPr>
            <p:cNvSpPr txBox="1"/>
            <p:nvPr/>
          </p:nvSpPr>
          <p:spPr>
            <a:xfrm>
              <a:off x="2678826" y="2217188"/>
              <a:ext cx="140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1"/>
                  </a:solidFill>
                </a:rPr>
                <a:t>Hit- Rate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92BC7EA-AC57-5D46-B065-1C0C20F30267}"/>
              </a:ext>
            </a:extLst>
          </p:cNvPr>
          <p:cNvSpPr/>
          <p:nvPr/>
        </p:nvSpPr>
        <p:spPr>
          <a:xfrm>
            <a:off x="1079841" y="2601223"/>
            <a:ext cx="1088811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在某誤差水準之下，可準確被預測到的資料樣本數比例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命中率愈高代表模型精確度越高。一般實務研究上，誤差在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10%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的命中率為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50%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，而誤差在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20%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的命中率為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80%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才符合自動大量估價模型命中率的標準。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Hit-Rate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的計算共分為兩步驟：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427B7D7-A948-1E40-BD0F-B33657D240E1}"/>
                  </a:ext>
                </a:extLst>
              </p:cNvPr>
              <p:cNvSpPr txBox="1"/>
              <p:nvPr/>
            </p:nvSpPr>
            <p:spPr>
              <a:xfrm>
                <a:off x="4386332" y="4735213"/>
                <a:ext cx="3419333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≤10% 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0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427B7D7-A948-1E40-BD0F-B33657D2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332" y="4735213"/>
                <a:ext cx="3419333" cy="574581"/>
              </a:xfrm>
              <a:prstGeom prst="rect">
                <a:avLst/>
              </a:prstGeom>
              <a:blipFill>
                <a:blip r:embed="rId3"/>
                <a:stretch>
                  <a:fillRect l="-738" t="-8696" r="-738" b="-13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6A1F8CE-3662-8E48-ACAE-22812F7AA4DC}"/>
                  </a:ext>
                </a:extLst>
              </p:cNvPr>
              <p:cNvSpPr txBox="1"/>
              <p:nvPr/>
            </p:nvSpPr>
            <p:spPr>
              <a:xfrm>
                <a:off x="5721698" y="5877770"/>
                <a:ext cx="748603" cy="54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6A1F8CE-3662-8E48-ACAE-22812F7A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98" y="5877770"/>
                <a:ext cx="748603" cy="541367"/>
              </a:xfrm>
              <a:prstGeom prst="rect">
                <a:avLst/>
              </a:prstGeom>
              <a:blipFill>
                <a:blip r:embed="rId4"/>
                <a:stretch>
                  <a:fillRect l="-50847" t="-86047" r="-1695" b="-74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E6DBF7D-B053-204B-A6A6-7C753C882D23}"/>
                  </a:ext>
                </a:extLst>
              </p:cNvPr>
              <p:cNvSpPr/>
              <p:nvPr/>
            </p:nvSpPr>
            <p:spPr>
              <a:xfrm>
                <a:off x="1410412" y="4249193"/>
                <a:ext cx="103368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首先比對各筆不動產預測</a:t>
                </a:r>
                <a:r>
                  <a:rPr lang="en-US" altLang="zh-TW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)</a:t>
                </a:r>
                <a:r>
                  <a:rPr lang="zh-TW" altLang="en-US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和真實價格</a:t>
                </a:r>
                <a:r>
                  <a:rPr lang="en-US" altLang="zh-TW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)</a:t>
                </a:r>
                <a:r>
                  <a:rPr lang="zh-TW" altLang="en-US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的誤差水準是否小於等於 </a:t>
                </a:r>
                <a:r>
                  <a:rPr lang="en-US" altLang="zh-TW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10%</a:t>
                </a:r>
                <a:r>
                  <a:rPr lang="zh-TW" altLang="en-US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，若是則為 </a:t>
                </a:r>
                <a:r>
                  <a:rPr lang="en-US" altLang="zh-TW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1</a:t>
                </a:r>
                <a:r>
                  <a:rPr lang="zh-TW" altLang="en-US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；若否則為 </a:t>
                </a:r>
                <a:r>
                  <a:rPr lang="en-US" altLang="zh-TW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0</a:t>
                </a:r>
                <a:r>
                  <a:rPr lang="zh-TW" altLang="en-US" dirty="0">
                    <a:latin typeface="Microsoft JhengHei" charset="-120"/>
                    <a:ea typeface="Microsoft JhengHei" charset="-120"/>
                    <a:cs typeface="Microsoft JhengHei" charset="-120"/>
                  </a:rPr>
                  <a:t>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E6DBF7D-B053-204B-A6A6-7C753C882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12" y="4249193"/>
                <a:ext cx="10336872" cy="369332"/>
              </a:xfrm>
              <a:prstGeom prst="rect">
                <a:avLst/>
              </a:prstGeom>
              <a:blipFill>
                <a:blip r:embed="rId5"/>
                <a:stretch>
                  <a:fillRect l="-368" t="-6667" r="-269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C0E9BEA0-3348-F945-94C0-83AB8A16E665}"/>
              </a:ext>
            </a:extLst>
          </p:cNvPr>
          <p:cNvSpPr/>
          <p:nvPr/>
        </p:nvSpPr>
        <p:spPr>
          <a:xfrm>
            <a:off x="1410412" y="5391750"/>
            <a:ext cx="10336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最終將各數值取平均，得到最終的</a:t>
            </a:r>
            <a:r>
              <a:rPr lang="e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Hit-Rate</a:t>
            </a:r>
            <a:r>
              <a:rPr lang="zh-TW" altLang="en" dirty="0">
                <a:latin typeface="Microsoft JhengHei" charset="-120"/>
                <a:ea typeface="Microsoft JhengHei" charset="-120"/>
                <a:cs typeface="Microsoft JhengHei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51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模型訓練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模型比較</a:t>
            </a: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E3B0B29B-D64F-7E42-AC30-A7A1DCAFBCBF}"/>
              </a:ext>
            </a:extLst>
          </p:cNvPr>
          <p:cNvSpPr txBox="1"/>
          <p:nvPr/>
        </p:nvSpPr>
        <p:spPr>
          <a:xfrm>
            <a:off x="1079825" y="878948"/>
            <a:ext cx="8704255" cy="14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zh-CN" altLang="en-US" sz="2000" b="1" dirty="0">
                <a:cs typeface="+mn-ea"/>
                <a:sym typeface="+mn-lt"/>
              </a:rPr>
              <a:t>使用</a:t>
            </a:r>
            <a:r>
              <a:rPr lang="zh-TW" altLang="en-US" sz="2000" b="1" dirty="0">
                <a:cs typeface="+mn-ea"/>
                <a:sym typeface="+mn-lt"/>
              </a:rPr>
              <a:t>國際自動估價平臺標準</a:t>
            </a:r>
            <a:endParaRPr lang="en-US" altLang="zh-TW" sz="2000" b="1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80000"/>
              <a:buFont typeface="Wingdings" pitchFamily="2" charset="2"/>
              <a:buChar char="n"/>
            </a:pPr>
            <a:r>
              <a:rPr lang="zh-TW" altLang="en-US" sz="2000" dirty="0">
                <a:cs typeface="+mn-ea"/>
                <a:sym typeface="+mn-lt"/>
              </a:rPr>
              <a:t>誤差在 </a:t>
            </a:r>
            <a:r>
              <a:rPr lang="en-US" altLang="zh-TW" sz="2000" dirty="0">
                <a:cs typeface="+mn-ea"/>
                <a:sym typeface="+mn-lt"/>
              </a:rPr>
              <a:t>10%</a:t>
            </a:r>
            <a:r>
              <a:rPr lang="zh-TW" altLang="en-US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之下的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TW" sz="2000" dirty="0">
                <a:cs typeface="+mn-ea"/>
                <a:sym typeface="+mn-lt"/>
              </a:rPr>
              <a:t>Hit-Rate </a:t>
            </a:r>
            <a:r>
              <a:rPr lang="zh-CN" altLang="en-US" sz="2000" dirty="0">
                <a:cs typeface="+mn-ea"/>
                <a:sym typeface="+mn-lt"/>
              </a:rPr>
              <a:t>最低標準</a:t>
            </a:r>
            <a:r>
              <a:rPr lang="zh-TW" altLang="en-US" sz="2000" dirty="0">
                <a:cs typeface="+mn-ea"/>
                <a:sym typeface="+mn-lt"/>
              </a:rPr>
              <a:t>為 </a:t>
            </a:r>
            <a:r>
              <a:rPr lang="en-US" altLang="zh-TW" sz="2000" dirty="0">
                <a:cs typeface="+mn-ea"/>
                <a:sym typeface="+mn-lt"/>
              </a:rPr>
              <a:t>50%</a:t>
            </a: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80000"/>
              <a:buFont typeface="Wingdings" pitchFamily="2" charset="2"/>
              <a:buChar char="n"/>
            </a:pPr>
            <a:r>
              <a:rPr lang="zh-TW" altLang="en-US" sz="2000" dirty="0">
                <a:cs typeface="+mn-ea"/>
                <a:sym typeface="+mn-lt"/>
              </a:rPr>
              <a:t>誤差在 </a:t>
            </a:r>
            <a:r>
              <a:rPr lang="en-US" altLang="zh-TW" sz="2000" dirty="0">
                <a:cs typeface="+mn-ea"/>
                <a:sym typeface="+mn-lt"/>
              </a:rPr>
              <a:t>20%</a:t>
            </a:r>
            <a:r>
              <a:rPr lang="zh-TW" altLang="en-US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之下的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TW" sz="2000" dirty="0">
                <a:cs typeface="+mn-ea"/>
                <a:sym typeface="+mn-lt"/>
              </a:rPr>
              <a:t>Hit-Rate </a:t>
            </a:r>
            <a:r>
              <a:rPr lang="zh-CN" altLang="en-US" sz="2000" dirty="0">
                <a:cs typeface="+mn-ea"/>
                <a:sym typeface="+mn-lt"/>
              </a:rPr>
              <a:t>最低標準</a:t>
            </a:r>
            <a:r>
              <a:rPr lang="zh-TW" altLang="en-US" sz="2000" dirty="0">
                <a:cs typeface="+mn-ea"/>
                <a:sym typeface="+mn-lt"/>
              </a:rPr>
              <a:t>為 </a:t>
            </a:r>
            <a:r>
              <a:rPr lang="en-US" altLang="zh-TW" sz="2000" dirty="0">
                <a:cs typeface="+mn-ea"/>
                <a:sym typeface="+mn-lt"/>
              </a:rPr>
              <a:t>80%</a:t>
            </a: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D2627F4-E23A-994C-8893-426E03AAE72C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DA6FADD-FDFB-3E4F-8A9C-5F7FE6510E20}"/>
              </a:ext>
            </a:extLst>
          </p:cNvPr>
          <p:cNvGrpSpPr/>
          <p:nvPr/>
        </p:nvGrpSpPr>
        <p:grpSpPr>
          <a:xfrm>
            <a:off x="8111278" y="5598598"/>
            <a:ext cx="4080722" cy="990638"/>
            <a:chOff x="4367539" y="5598598"/>
            <a:chExt cx="4080722" cy="99063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8CA7F80-DCAA-1440-AEDA-AA4427A7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7539" y="5598598"/>
              <a:ext cx="4080722" cy="990638"/>
            </a:xfrm>
            <a:prstGeom prst="rect">
              <a:avLst/>
            </a:prstGeom>
            <a:solidFill>
              <a:srgbClr val="484F5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  訓練集：</a:t>
              </a:r>
              <a:r>
                <a:rPr lang="en-US" altLang="zh-TW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46130</a:t>
              </a: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筆資料，共</a:t>
              </a:r>
              <a:r>
                <a:rPr lang="en-US" altLang="zh-TW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61</a:t>
              </a: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欄位</a:t>
              </a:r>
            </a:p>
            <a:p>
              <a:pPr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  測試集：</a:t>
              </a:r>
              <a:r>
                <a:rPr lang="en-US" altLang="zh-TW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10532</a:t>
              </a: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筆資料，共</a:t>
              </a:r>
              <a:r>
                <a:rPr lang="en-US" altLang="zh-TW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60</a:t>
              </a: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欄位</a:t>
              </a:r>
            </a:p>
          </p:txBody>
        </p:sp>
        <p:sp>
          <p:nvSpPr>
            <p:cNvPr id="11" name="任意多边形 11">
              <a:extLst>
                <a:ext uri="{FF2B5EF4-FFF2-40B4-BE49-F238E27FC236}">
                  <a16:creationId xmlns:a16="http://schemas.microsoft.com/office/drawing/2014/main" id="{D089A535-E49C-5B41-B01E-FC354E4DFD5B}"/>
                </a:ext>
              </a:extLst>
            </p:cNvPr>
            <p:cNvSpPr/>
            <p:nvPr/>
          </p:nvSpPr>
          <p:spPr>
            <a:xfrm flipH="1" flipV="1">
              <a:off x="8011894" y="6038842"/>
              <a:ext cx="436367" cy="550394"/>
            </a:xfrm>
            <a:custGeom>
              <a:avLst/>
              <a:gdLst>
                <a:gd name="connsiteX0" fmla="*/ 0 w 1171574"/>
                <a:gd name="connsiteY0" fmla="*/ 0 h 3682520"/>
                <a:gd name="connsiteX1" fmla="*/ 1171574 w 1171574"/>
                <a:gd name="connsiteY1" fmla="*/ 0 h 3682520"/>
                <a:gd name="connsiteX2" fmla="*/ 0 w 1171574"/>
                <a:gd name="connsiteY2" fmla="*/ 3682520 h 3682520"/>
                <a:gd name="connsiteX3" fmla="*/ 0 w 1171574"/>
                <a:gd name="connsiteY3" fmla="*/ 0 h 368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574" h="3682520">
                  <a:moveTo>
                    <a:pt x="0" y="0"/>
                  </a:moveTo>
                  <a:lnTo>
                    <a:pt x="1171574" y="0"/>
                  </a:lnTo>
                  <a:lnTo>
                    <a:pt x="0" y="3682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FA6F64-50DB-6C47-A887-2DACDF9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07940"/>
              </p:ext>
            </p:extLst>
          </p:nvPr>
        </p:nvGraphicFramePr>
        <p:xfrm>
          <a:off x="2821120" y="2718948"/>
          <a:ext cx="5918536" cy="177244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79634">
                  <a:extLst>
                    <a:ext uri="{9D8B030D-6E8A-4147-A177-3AD203B41FA5}">
                      <a16:colId xmlns:a16="http://schemas.microsoft.com/office/drawing/2014/main" val="1652777981"/>
                    </a:ext>
                  </a:extLst>
                </a:gridCol>
                <a:gridCol w="1479634">
                  <a:extLst>
                    <a:ext uri="{9D8B030D-6E8A-4147-A177-3AD203B41FA5}">
                      <a16:colId xmlns:a16="http://schemas.microsoft.com/office/drawing/2014/main" val="4048583808"/>
                    </a:ext>
                  </a:extLst>
                </a:gridCol>
                <a:gridCol w="1479634">
                  <a:extLst>
                    <a:ext uri="{9D8B030D-6E8A-4147-A177-3AD203B41FA5}">
                      <a16:colId xmlns:a16="http://schemas.microsoft.com/office/drawing/2014/main" val="3607573109"/>
                    </a:ext>
                  </a:extLst>
                </a:gridCol>
                <a:gridCol w="1479634">
                  <a:extLst>
                    <a:ext uri="{9D8B030D-6E8A-4147-A177-3AD203B41FA5}">
                      <a16:colId xmlns:a16="http://schemas.microsoft.com/office/drawing/2014/main" val="4045987753"/>
                    </a:ext>
                  </a:extLst>
                </a:gridCol>
              </a:tblGrid>
              <a:tr h="656875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Hit-Rate</a:t>
                      </a:r>
                      <a:endParaRPr lang="zh-TW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r>
                        <a:rPr lang="zh-TW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93382"/>
                  </a:ext>
                </a:extLst>
              </a:tr>
              <a:tr h="429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r>
                        <a:rPr lang="zh-TW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22.17%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42.27%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200190"/>
                  </a:ext>
                </a:extLst>
              </a:tr>
              <a:tr h="429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r>
                        <a:rPr lang="zh-TW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41.37%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57.75%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68.18%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360236"/>
                  </a:ext>
                </a:extLst>
              </a:tr>
            </a:tbl>
          </a:graphicData>
        </a:graphic>
      </p:graphicFrame>
      <p:grpSp>
        <p:nvGrpSpPr>
          <p:cNvPr id="16" name="群組 15">
            <a:extLst>
              <a:ext uri="{FF2B5EF4-FFF2-40B4-BE49-F238E27FC236}">
                <a16:creationId xmlns:a16="http://schemas.microsoft.com/office/drawing/2014/main" id="{19A31FAB-19C9-9443-BFB3-78F740CF01E6}"/>
              </a:ext>
            </a:extLst>
          </p:cNvPr>
          <p:cNvGrpSpPr/>
          <p:nvPr/>
        </p:nvGrpSpPr>
        <p:grpSpPr>
          <a:xfrm>
            <a:off x="1079825" y="4935821"/>
            <a:ext cx="10240665" cy="369332"/>
            <a:chOff x="762415" y="1634554"/>
            <a:chExt cx="10240665" cy="369332"/>
          </a:xfrm>
        </p:grpSpPr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5EE989C3-9875-A342-A24C-7D7D564D7A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15" y="1634554"/>
              <a:ext cx="351723" cy="35110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152E5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03B1115-A269-7E44-A849-0242C1654B31}"/>
                </a:ext>
              </a:extLst>
            </p:cNvPr>
            <p:cNvSpPr txBox="1"/>
            <p:nvPr/>
          </p:nvSpPr>
          <p:spPr>
            <a:xfrm>
              <a:off x="1331843" y="1634554"/>
              <a:ext cx="9671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52E52"/>
                  </a:solidFill>
                  <a:latin typeface="+mn-ea"/>
                </a:rPr>
                <a:t>模型表現：</a:t>
              </a:r>
              <a:r>
                <a:rPr lang="en" altLang="zh-CN" b="1" dirty="0">
                  <a:solidFill>
                    <a:srgbClr val="152E52"/>
                  </a:solidFill>
                  <a:latin typeface="+mn-ea"/>
                </a:rPr>
                <a:t>Random Forest Regression &gt; Decision Tree Regression &gt; Linear Regression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C2BC224-3D7C-404F-B8B5-C1B267E2C1CA}"/>
              </a:ext>
            </a:extLst>
          </p:cNvPr>
          <p:cNvGrpSpPr/>
          <p:nvPr/>
        </p:nvGrpSpPr>
        <p:grpSpPr>
          <a:xfrm>
            <a:off x="1079825" y="5601633"/>
            <a:ext cx="6294072" cy="377419"/>
            <a:chOff x="762415" y="1626467"/>
            <a:chExt cx="6294072" cy="377419"/>
          </a:xfrm>
        </p:grpSpPr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D8C7E8D3-1712-954E-8B37-624EFA26B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15" y="1626467"/>
              <a:ext cx="351723" cy="35110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rgbClr val="484F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152E5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08F4D5E-936F-0949-BBCD-7890BEC3C5D9}"/>
                </a:ext>
              </a:extLst>
            </p:cNvPr>
            <p:cNvSpPr txBox="1"/>
            <p:nvPr/>
          </p:nvSpPr>
          <p:spPr>
            <a:xfrm>
              <a:off x="1331843" y="1634554"/>
              <a:ext cx="572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152E52"/>
                  </a:solidFill>
                  <a:latin typeface="+mn-ea"/>
                </a:rPr>
                <a:t>可能有時間窺探問題，以下將針對時間窺探問題做修正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C16E13F-9957-7C46-BB03-985556739EA0}"/>
              </a:ext>
            </a:extLst>
          </p:cNvPr>
          <p:cNvSpPr/>
          <p:nvPr/>
        </p:nvSpPr>
        <p:spPr>
          <a:xfrm>
            <a:off x="7266071" y="2732199"/>
            <a:ext cx="1473585" cy="17591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梯形 4"/>
          <p:cNvSpPr/>
          <p:nvPr/>
        </p:nvSpPr>
        <p:spPr>
          <a:xfrm flipV="1">
            <a:off x="3596797" y="-133350"/>
            <a:ext cx="9782806" cy="6991350"/>
          </a:xfrm>
          <a:custGeom>
            <a:avLst/>
            <a:gdLst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107331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818706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14512413"/>
              <a:gd name="connsiteY0" fmla="*/ 6858000 h 6858000"/>
              <a:gd name="connsiteX1" fmla="*/ 3779307 w 14512413"/>
              <a:gd name="connsiteY1" fmla="*/ 0 h 6858000"/>
              <a:gd name="connsiteX2" fmla="*/ 9775163 w 14512413"/>
              <a:gd name="connsiteY2" fmla="*/ 0 h 6858000"/>
              <a:gd name="connsiteX3" fmla="*/ 14512413 w 14512413"/>
              <a:gd name="connsiteY3" fmla="*/ 6858000 h 6858000"/>
              <a:gd name="connsiteX4" fmla="*/ 0 w 14512413"/>
              <a:gd name="connsiteY4" fmla="*/ 6858000 h 6858000"/>
              <a:gd name="connsiteX0" fmla="*/ 0 w 9775163"/>
              <a:gd name="connsiteY0" fmla="*/ 6858000 h 6858000"/>
              <a:gd name="connsiteX1" fmla="*/ 3779307 w 9775163"/>
              <a:gd name="connsiteY1" fmla="*/ 0 h 6858000"/>
              <a:gd name="connsiteX2" fmla="*/ 9775163 w 9775163"/>
              <a:gd name="connsiteY2" fmla="*/ 0 h 6858000"/>
              <a:gd name="connsiteX3" fmla="*/ 9733936 w 9775163"/>
              <a:gd name="connsiteY3" fmla="*/ 6828504 h 6858000"/>
              <a:gd name="connsiteX4" fmla="*/ 0 w 977516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5163" h="6858000">
                <a:moveTo>
                  <a:pt x="0" y="6858000"/>
                </a:moveTo>
                <a:lnTo>
                  <a:pt x="3779307" y="0"/>
                </a:lnTo>
                <a:lnTo>
                  <a:pt x="9775163" y="0"/>
                </a:lnTo>
                <a:lnTo>
                  <a:pt x="9733936" y="6828504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55331" y="580606"/>
            <a:ext cx="3648269" cy="3476571"/>
            <a:chOff x="655331" y="580606"/>
            <a:chExt cx="3648269" cy="3476571"/>
          </a:xfrm>
        </p:grpSpPr>
        <p:sp>
          <p:nvSpPr>
            <p:cNvPr id="6" name="等腰三角形 5"/>
            <p:cNvSpPr/>
            <p:nvPr/>
          </p:nvSpPr>
          <p:spPr>
            <a:xfrm rot="2981571">
              <a:off x="937247" y="298690"/>
              <a:ext cx="3014905" cy="3578737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2707795">
              <a:off x="1741241" y="1494819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28899" y="2603634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1047904" y="3334256"/>
            <a:ext cx="268605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969456" y="712091"/>
            <a:ext cx="883407" cy="881086"/>
            <a:chOff x="7460039" y="1375766"/>
            <a:chExt cx="1428337" cy="14245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3499384">
              <a:off x="7543011" y="1561418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52864" y="2267103"/>
            <a:ext cx="883407" cy="881086"/>
            <a:chOff x="7460039" y="1375766"/>
            <a:chExt cx="1428337" cy="1424584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3499384">
              <a:off x="7543011" y="1561418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36272" y="3822115"/>
            <a:ext cx="883407" cy="881086"/>
            <a:chOff x="7460039" y="1375766"/>
            <a:chExt cx="1428337" cy="1424584"/>
          </a:xfrm>
        </p:grpSpPr>
        <p:sp>
          <p:nvSpPr>
            <p:cNvPr id="31" name="等腰三角形 30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3499384">
              <a:off x="7543011" y="1561418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19680" y="5377127"/>
            <a:ext cx="883407" cy="881086"/>
            <a:chOff x="7460039" y="1375766"/>
            <a:chExt cx="1428337" cy="1424584"/>
          </a:xfrm>
        </p:grpSpPr>
        <p:sp>
          <p:nvSpPr>
            <p:cNvPr id="34" name="等腰三角形 33"/>
            <p:cNvSpPr/>
            <p:nvPr/>
          </p:nvSpPr>
          <p:spPr>
            <a:xfrm rot="5400000">
              <a:off x="7677626" y="1589600"/>
              <a:ext cx="1424584" cy="996916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3499384">
              <a:off x="7543011" y="1561418"/>
              <a:ext cx="887335" cy="1053279"/>
            </a:xfrm>
            <a:prstGeom prst="triangle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E11A19E-14B0-49D6-8D80-D5553EB24715}"/>
              </a:ext>
            </a:extLst>
          </p:cNvPr>
          <p:cNvGrpSpPr/>
          <p:nvPr/>
        </p:nvGrpSpPr>
        <p:grpSpPr>
          <a:xfrm>
            <a:off x="5852864" y="614645"/>
            <a:ext cx="5018960" cy="1131096"/>
            <a:chOff x="5772807" y="540504"/>
            <a:chExt cx="5018960" cy="1131096"/>
          </a:xfrm>
        </p:grpSpPr>
        <p:sp>
          <p:nvSpPr>
            <p:cNvPr id="39" name="TextBox 76"/>
            <p:cNvSpPr txBox="1"/>
            <p:nvPr/>
          </p:nvSpPr>
          <p:spPr>
            <a:xfrm>
              <a:off x="5772807" y="540504"/>
              <a:ext cx="43878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274A8"/>
                  </a:solidFill>
                  <a:cs typeface="+mn-ea"/>
                  <a:sym typeface="+mn-lt"/>
                </a:rPr>
                <a:t>不動產估價碰到的問題</a:t>
              </a: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76B1FB33-3DC5-4EDE-B334-E13C231DD33F}"/>
                </a:ext>
              </a:extLst>
            </p:cNvPr>
            <p:cNvSpPr txBox="1"/>
            <p:nvPr/>
          </p:nvSpPr>
          <p:spPr>
            <a:xfrm>
              <a:off x="5818156" y="1025269"/>
              <a:ext cx="4973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痛點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自動估價系統之價值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10C6E03-B9CF-47C5-83A7-41F7BA231194}"/>
              </a:ext>
            </a:extLst>
          </p:cNvPr>
          <p:cNvGrpSpPr/>
          <p:nvPr/>
        </p:nvGrpSpPr>
        <p:grpSpPr>
          <a:xfrm>
            <a:off x="6875250" y="2174417"/>
            <a:ext cx="5048224" cy="1425102"/>
            <a:chOff x="6684783" y="2202656"/>
            <a:chExt cx="5048224" cy="1425102"/>
          </a:xfrm>
        </p:grpSpPr>
        <p:sp>
          <p:nvSpPr>
            <p:cNvPr id="41" name="TextBox 76"/>
            <p:cNvSpPr txBox="1"/>
            <p:nvPr/>
          </p:nvSpPr>
          <p:spPr>
            <a:xfrm>
              <a:off x="6684783" y="2202656"/>
              <a:ext cx="33654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274A8"/>
                  </a:solidFill>
                  <a:cs typeface="+mn-ea"/>
                  <a:sym typeface="+mn-lt"/>
                </a:rPr>
                <a:t>資料簡介</a:t>
              </a:r>
              <a:endParaRPr lang="zh-CN" altLang="en-US" sz="3000" b="1" dirty="0">
                <a:solidFill>
                  <a:srgbClr val="0274A8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7BC8D85-15A6-4064-8868-3DB729C3E6F9}"/>
                </a:ext>
              </a:extLst>
            </p:cNvPr>
            <p:cNvSpPr txBox="1"/>
            <p:nvPr/>
          </p:nvSpPr>
          <p:spPr>
            <a:xfrm>
              <a:off x="6723085" y="2704428"/>
              <a:ext cx="50099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資料內容</a:t>
              </a:r>
              <a:endParaRPr lang="en-US" altLang="zh-TW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資料分析</a:t>
              </a:r>
              <a:endParaRPr lang="en-US" altLang="zh-TW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資料前處理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F9B161F-CDFD-4BCE-843F-D23B53851CD8}"/>
              </a:ext>
            </a:extLst>
          </p:cNvPr>
          <p:cNvGrpSpPr/>
          <p:nvPr/>
        </p:nvGrpSpPr>
        <p:grpSpPr>
          <a:xfrm>
            <a:off x="7713738" y="3729282"/>
            <a:ext cx="5031955" cy="1426488"/>
            <a:chOff x="7713738" y="3793791"/>
            <a:chExt cx="5031955" cy="1426488"/>
          </a:xfrm>
        </p:grpSpPr>
        <p:sp>
          <p:nvSpPr>
            <p:cNvPr id="43" name="TextBox 76"/>
            <p:cNvSpPr txBox="1"/>
            <p:nvPr/>
          </p:nvSpPr>
          <p:spPr>
            <a:xfrm>
              <a:off x="7713738" y="3793791"/>
              <a:ext cx="33654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274A8"/>
                  </a:solidFill>
                  <a:cs typeface="+mn-ea"/>
                  <a:sym typeface="+mn-lt"/>
                </a:rPr>
                <a:t>模型訓練</a:t>
              </a:r>
              <a:endParaRPr lang="zh-CN" altLang="en-US" sz="3000" b="1" dirty="0">
                <a:solidFill>
                  <a:srgbClr val="0274A8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A455046-EB66-4606-9D7D-6E4A9DB7CF69}"/>
                </a:ext>
              </a:extLst>
            </p:cNvPr>
            <p:cNvSpPr txBox="1"/>
            <p:nvPr/>
          </p:nvSpPr>
          <p:spPr>
            <a:xfrm>
              <a:off x="7735771" y="4296949"/>
              <a:ext cx="50099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模型比較</a:t>
              </a:r>
              <a:endParaRPr lang="en-US" altLang="zh-TW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模型調整</a:t>
              </a:r>
              <a:endParaRPr lang="en-US" altLang="zh-TW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特徵工程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518711ED-0BF7-B841-9697-3FDD665077BC}"/>
              </a:ext>
            </a:extLst>
          </p:cNvPr>
          <p:cNvGrpSpPr/>
          <p:nvPr/>
        </p:nvGrpSpPr>
        <p:grpSpPr>
          <a:xfrm>
            <a:off x="8563243" y="5307239"/>
            <a:ext cx="5031955" cy="1149489"/>
            <a:chOff x="7713738" y="3793791"/>
            <a:chExt cx="5031955" cy="1149489"/>
          </a:xfrm>
        </p:grpSpPr>
        <p:sp>
          <p:nvSpPr>
            <p:cNvPr id="38" name="TextBox 76">
              <a:extLst>
                <a:ext uri="{FF2B5EF4-FFF2-40B4-BE49-F238E27FC236}">
                  <a16:creationId xmlns:a16="http://schemas.microsoft.com/office/drawing/2014/main" id="{BEFB74FD-368F-2540-8D85-240DBD4A6D0E}"/>
                </a:ext>
              </a:extLst>
            </p:cNvPr>
            <p:cNvSpPr txBox="1"/>
            <p:nvPr/>
          </p:nvSpPr>
          <p:spPr>
            <a:xfrm>
              <a:off x="7713738" y="3793791"/>
              <a:ext cx="33654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274A8"/>
                  </a:solidFill>
                  <a:cs typeface="+mn-ea"/>
                  <a:sym typeface="+mn-lt"/>
                </a:rPr>
                <a:t>結論</a:t>
              </a:r>
              <a:endParaRPr lang="zh-CN" altLang="en-US" sz="3000" b="1" dirty="0">
                <a:solidFill>
                  <a:srgbClr val="0274A8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F5AE22A-9C02-6548-B3CA-770F53B74DE9}"/>
                </a:ext>
              </a:extLst>
            </p:cNvPr>
            <p:cNvSpPr txBox="1"/>
            <p:nvPr/>
          </p:nvSpPr>
          <p:spPr>
            <a:xfrm>
              <a:off x="7735771" y="4296949"/>
              <a:ext cx="5009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進階發展</a:t>
              </a:r>
              <a:endParaRPr lang="en-US" altLang="zh-TW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模型維護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530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模型訓練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模型比較</a:t>
            </a: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E3B0B29B-D64F-7E42-AC30-A7A1DCAFBCBF}"/>
              </a:ext>
            </a:extLst>
          </p:cNvPr>
          <p:cNvSpPr txBox="1"/>
          <p:nvPr/>
        </p:nvSpPr>
        <p:spPr>
          <a:xfrm>
            <a:off x="1079825" y="878948"/>
            <a:ext cx="9561671" cy="14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zh-CN" altLang="en-US" sz="2000" b="1" dirty="0">
                <a:cs typeface="+mn-ea"/>
                <a:sym typeface="+mn-lt"/>
              </a:rPr>
              <a:t>避免時間窺探</a:t>
            </a:r>
            <a:endParaRPr lang="en-US" altLang="zh-CN" sz="2000" b="1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80000"/>
              <a:buFont typeface="Wingdings" pitchFamily="2" charset="2"/>
              <a:buChar char="n"/>
            </a:pPr>
            <a:r>
              <a:rPr lang="zh-TW" altLang="en-US" sz="2000" dirty="0">
                <a:cs typeface="+mn-ea"/>
                <a:sym typeface="+mn-lt"/>
              </a:rPr>
              <a:t>年份切割</a:t>
            </a:r>
            <a:endParaRPr lang="en-US" altLang="zh-TW" sz="2000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80000"/>
              <a:buFont typeface="Wingdings" pitchFamily="2" charset="2"/>
              <a:buChar char="n"/>
            </a:pPr>
            <a:r>
              <a:rPr lang="zh-TW" altLang="en-US" sz="2000" dirty="0">
                <a:cs typeface="+mn-ea"/>
                <a:sym typeface="+mn-lt"/>
              </a:rPr>
              <a:t>以 </a:t>
            </a:r>
            <a:r>
              <a:rPr lang="en-US" altLang="zh-TW" sz="2000" dirty="0">
                <a:cs typeface="+mn-ea"/>
                <a:sym typeface="+mn-lt"/>
              </a:rPr>
              <a:t>106 </a:t>
            </a:r>
            <a:r>
              <a:rPr lang="zh-TW" altLang="en-US" sz="2000" dirty="0">
                <a:cs typeface="+mn-ea"/>
                <a:sym typeface="+mn-lt"/>
              </a:rPr>
              <a:t>年以前資料集做訓練集，</a:t>
            </a:r>
            <a:r>
              <a:rPr lang="en-US" altLang="zh-TW" sz="2000" dirty="0">
                <a:cs typeface="+mn-ea"/>
                <a:sym typeface="+mn-lt"/>
              </a:rPr>
              <a:t>107 </a:t>
            </a:r>
            <a:r>
              <a:rPr lang="zh-TW" altLang="en-US" sz="2000" dirty="0">
                <a:cs typeface="+mn-ea"/>
                <a:sym typeface="+mn-lt"/>
              </a:rPr>
              <a:t>年資料為驗證集，</a:t>
            </a:r>
            <a:r>
              <a:rPr lang="en-US" altLang="zh-TW" sz="2000" dirty="0">
                <a:cs typeface="+mn-ea"/>
                <a:sym typeface="+mn-lt"/>
              </a:rPr>
              <a:t>108</a:t>
            </a:r>
            <a:r>
              <a:rPr lang="zh-CN" altLang="en-US" sz="2000" dirty="0">
                <a:cs typeface="+mn-ea"/>
                <a:sym typeface="+mn-lt"/>
              </a:rPr>
              <a:t>年資料為</a:t>
            </a:r>
            <a:r>
              <a:rPr lang="zh-TW" altLang="en-US" sz="2000" dirty="0">
                <a:cs typeface="+mn-ea"/>
                <a:sym typeface="+mn-lt"/>
              </a:rPr>
              <a:t>測試集</a:t>
            </a:r>
            <a:endParaRPr lang="en-US" altLang="zh-TW" sz="2000" dirty="0">
              <a:cs typeface="+mn-ea"/>
              <a:sym typeface="+mn-lt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D2627F4-E23A-994C-8893-426E03AAE72C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FA6F64-50DB-6C47-A887-2DACDF95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51962"/>
              </p:ext>
            </p:extLst>
          </p:nvPr>
        </p:nvGraphicFramePr>
        <p:xfrm>
          <a:off x="1079825" y="2599678"/>
          <a:ext cx="10237536" cy="158956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79692">
                  <a:extLst>
                    <a:ext uri="{9D8B030D-6E8A-4147-A177-3AD203B41FA5}">
                      <a16:colId xmlns:a16="http://schemas.microsoft.com/office/drawing/2014/main" val="1652777981"/>
                    </a:ext>
                  </a:extLst>
                </a:gridCol>
                <a:gridCol w="1279692">
                  <a:extLst>
                    <a:ext uri="{9D8B030D-6E8A-4147-A177-3AD203B41FA5}">
                      <a16:colId xmlns:a16="http://schemas.microsoft.com/office/drawing/2014/main" val="4048583808"/>
                    </a:ext>
                  </a:extLst>
                </a:gridCol>
                <a:gridCol w="1279692">
                  <a:extLst>
                    <a:ext uri="{9D8B030D-6E8A-4147-A177-3AD203B41FA5}">
                      <a16:colId xmlns:a16="http://schemas.microsoft.com/office/drawing/2014/main" val="3607573109"/>
                    </a:ext>
                  </a:extLst>
                </a:gridCol>
                <a:gridCol w="1279692">
                  <a:extLst>
                    <a:ext uri="{9D8B030D-6E8A-4147-A177-3AD203B41FA5}">
                      <a16:colId xmlns:a16="http://schemas.microsoft.com/office/drawing/2014/main" val="4045987753"/>
                    </a:ext>
                  </a:extLst>
                </a:gridCol>
                <a:gridCol w="1279692">
                  <a:extLst>
                    <a:ext uri="{9D8B030D-6E8A-4147-A177-3AD203B41FA5}">
                      <a16:colId xmlns:a16="http://schemas.microsoft.com/office/drawing/2014/main" val="2765842049"/>
                    </a:ext>
                  </a:extLst>
                </a:gridCol>
                <a:gridCol w="1279692">
                  <a:extLst>
                    <a:ext uri="{9D8B030D-6E8A-4147-A177-3AD203B41FA5}">
                      <a16:colId xmlns:a16="http://schemas.microsoft.com/office/drawing/2014/main" val="504001302"/>
                    </a:ext>
                  </a:extLst>
                </a:gridCol>
                <a:gridCol w="1279692">
                  <a:extLst>
                    <a:ext uri="{9D8B030D-6E8A-4147-A177-3AD203B41FA5}">
                      <a16:colId xmlns:a16="http://schemas.microsoft.com/office/drawing/2014/main" val="3697472577"/>
                    </a:ext>
                  </a:extLst>
                </a:gridCol>
                <a:gridCol w="1279692">
                  <a:extLst>
                    <a:ext uri="{9D8B030D-6E8A-4147-A177-3AD203B41FA5}">
                      <a16:colId xmlns:a16="http://schemas.microsoft.com/office/drawing/2014/main" val="2385134117"/>
                    </a:ext>
                  </a:extLst>
                </a:gridCol>
              </a:tblGrid>
              <a:tr h="656875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Hit-Rate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zh-TW" altLang="en-US" sz="14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egression</a:t>
                      </a:r>
                      <a:endParaRPr lang="zh-TW" altLang="en-US" sz="14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</a:t>
                      </a:r>
                      <a:r>
                        <a:rPr lang="en-US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egression</a:t>
                      </a:r>
                      <a:endParaRPr lang="zh-TW" altLang="en-US" sz="14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Lasso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egression</a:t>
                      </a:r>
                      <a:endParaRPr lang="zh-TW" altLang="en-US" sz="14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Bayesian </a:t>
                      </a:r>
                      <a:r>
                        <a:rPr lang="en-US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" altLang="zh-TW" sz="1400" dirty="0" err="1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inear</a:t>
                      </a:r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egression</a:t>
                      </a:r>
                      <a:endParaRPr lang="zh-TW" altLang="en-US" sz="14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MLPR</a:t>
                      </a:r>
                      <a:endParaRPr lang="zh-TW" altLang="en-US" sz="14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Gradient Boosting Regressor</a:t>
                      </a:r>
                      <a:endParaRPr lang="zh-TW" altLang="en-US" sz="14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93382"/>
                  </a:ext>
                </a:extLst>
              </a:tr>
              <a:tr h="429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r>
                        <a:rPr lang="zh-TW" alt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20.99%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36.98%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43.26%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20.98%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21.14%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3.34%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32.85%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200190"/>
                  </a:ext>
                </a:extLst>
              </a:tr>
              <a:tr h="429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r>
                        <a:rPr lang="zh-TW" alt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39.60%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58.02%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68.74%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39.60%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39.88%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6.34%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58.04%</a:t>
                      </a:r>
                      <a:endParaRPr lang="zh-TW" altLang="en-US" sz="1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360236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0C16E13F-9957-7C46-BB03-985556739EA0}"/>
              </a:ext>
            </a:extLst>
          </p:cNvPr>
          <p:cNvSpPr/>
          <p:nvPr/>
        </p:nvSpPr>
        <p:spPr>
          <a:xfrm>
            <a:off x="4916557" y="2612930"/>
            <a:ext cx="1285460" cy="1576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7A3D6C9-4676-0543-8405-8710B0A54862}"/>
              </a:ext>
            </a:extLst>
          </p:cNvPr>
          <p:cNvGrpSpPr/>
          <p:nvPr/>
        </p:nvGrpSpPr>
        <p:grpSpPr>
          <a:xfrm>
            <a:off x="1079825" y="4468117"/>
            <a:ext cx="6108124" cy="369332"/>
            <a:chOff x="762415" y="1634554"/>
            <a:chExt cx="6108124" cy="369332"/>
          </a:xfrm>
        </p:grpSpPr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951FB637-DC99-C441-8B77-401D16142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15" y="1634554"/>
              <a:ext cx="351723" cy="35110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152E5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04FE911-26D0-764A-A6D0-7A0229506B05}"/>
                </a:ext>
              </a:extLst>
            </p:cNvPr>
            <p:cNvSpPr txBox="1"/>
            <p:nvPr/>
          </p:nvSpPr>
          <p:spPr>
            <a:xfrm>
              <a:off x="1331843" y="1634554"/>
              <a:ext cx="553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52E52"/>
                  </a:solidFill>
                  <a:latin typeface="+mn-ea"/>
                </a:rPr>
                <a:t>模型表現：</a:t>
              </a:r>
              <a:r>
                <a:rPr lang="en" altLang="zh-CN" b="1" dirty="0">
                  <a:solidFill>
                    <a:srgbClr val="152E52"/>
                  </a:solidFill>
                  <a:latin typeface="+mn-ea"/>
                </a:rPr>
                <a:t>Random Forest Regression </a:t>
              </a:r>
              <a:r>
                <a:rPr lang="zh-CN" altLang="en-US" b="1" dirty="0">
                  <a:solidFill>
                    <a:srgbClr val="152E52"/>
                  </a:solidFill>
                  <a:latin typeface="+mn-ea"/>
                </a:rPr>
                <a:t>仍表現最好</a:t>
              </a:r>
              <a:endParaRPr lang="en" altLang="zh-CN" b="1" dirty="0">
                <a:solidFill>
                  <a:srgbClr val="152E52"/>
                </a:solidFill>
                <a:latin typeface="+mn-ea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8AFC025-322B-3B4F-BBD8-B212CE825D98}"/>
              </a:ext>
            </a:extLst>
          </p:cNvPr>
          <p:cNvGrpSpPr/>
          <p:nvPr/>
        </p:nvGrpSpPr>
        <p:grpSpPr>
          <a:xfrm>
            <a:off x="1079825" y="5075865"/>
            <a:ext cx="10667459" cy="1287917"/>
            <a:chOff x="762415" y="1568403"/>
            <a:chExt cx="10667457" cy="1287917"/>
          </a:xfrm>
        </p:grpSpPr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FBFD396C-79A5-CF48-ADE1-4EAF70078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15" y="1626467"/>
              <a:ext cx="351723" cy="35110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rgbClr val="484F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152E5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C1FE7D-BAD4-7744-A7B6-2DD4BE57CD20}"/>
                </a:ext>
              </a:extLst>
            </p:cNvPr>
            <p:cNvSpPr txBox="1"/>
            <p:nvPr/>
          </p:nvSpPr>
          <p:spPr>
            <a:xfrm>
              <a:off x="1331842" y="1568403"/>
              <a:ext cx="10098030" cy="1287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b="1" dirty="0">
                  <a:solidFill>
                    <a:srgbClr val="152E52"/>
                  </a:solidFill>
                  <a:latin typeface="+mn-ea"/>
                </a:rPr>
                <a:t>國際自動估價平臺</a:t>
              </a:r>
              <a:r>
                <a:rPr lang="zh-CN" altLang="en-US" b="1" dirty="0">
                  <a:solidFill>
                    <a:srgbClr val="152E52"/>
                  </a:solidFill>
                  <a:latin typeface="+mn-ea"/>
                </a:rPr>
                <a:t>之命中率標準：</a:t>
              </a:r>
              <a:r>
                <a:rPr lang="en-US" altLang="zh-CN" b="1" dirty="0">
                  <a:solidFill>
                    <a:srgbClr val="152E52"/>
                  </a:solidFill>
                  <a:latin typeface="+mn-ea"/>
                </a:rPr>
                <a:t>10%</a:t>
              </a:r>
              <a:r>
                <a:rPr lang="zh-CN" altLang="en-US" b="1" dirty="0">
                  <a:solidFill>
                    <a:srgbClr val="152E52"/>
                  </a:solidFill>
                  <a:latin typeface="+mn-ea"/>
                </a:rPr>
                <a:t>誤差內的命中率須達 </a:t>
              </a:r>
              <a:r>
                <a:rPr lang="en-US" altLang="zh-CN" b="1" dirty="0">
                  <a:solidFill>
                    <a:srgbClr val="152E52"/>
                  </a:solidFill>
                  <a:latin typeface="+mn-ea"/>
                </a:rPr>
                <a:t>50%</a:t>
              </a:r>
              <a:r>
                <a:rPr lang="zh-CN" altLang="en-US" b="1" dirty="0">
                  <a:solidFill>
                    <a:srgbClr val="152E52"/>
                  </a:solidFill>
                  <a:latin typeface="+mn-ea"/>
                </a:rPr>
                <a:t>，</a:t>
              </a:r>
              <a:r>
                <a:rPr lang="en-US" altLang="zh-CN" b="1" dirty="0">
                  <a:solidFill>
                    <a:srgbClr val="152E52"/>
                  </a:solidFill>
                  <a:latin typeface="+mn-ea"/>
                </a:rPr>
                <a:t>20%</a:t>
              </a:r>
              <a:r>
                <a:rPr lang="zh-CN" altLang="en-US" b="1" dirty="0">
                  <a:solidFill>
                    <a:srgbClr val="152E52"/>
                  </a:solidFill>
                  <a:latin typeface="+mn-ea"/>
                </a:rPr>
                <a:t>誤差內的命中率需達</a:t>
              </a:r>
              <a:r>
                <a:rPr lang="en-US" altLang="zh-CN" b="1" dirty="0">
                  <a:solidFill>
                    <a:srgbClr val="152E52"/>
                  </a:solidFill>
                  <a:latin typeface="+mn-ea"/>
                </a:rPr>
                <a:t>80%</a:t>
              </a:r>
            </a:p>
            <a:p>
              <a:pPr>
                <a:lnSpc>
                  <a:spcPct val="150000"/>
                </a:lnSpc>
              </a:pPr>
              <a:r>
                <a:rPr lang="en" altLang="zh-TW" dirty="0">
                  <a:solidFill>
                    <a:srgbClr val="152E52"/>
                  </a:solidFill>
                  <a:latin typeface="+mn-ea"/>
                </a:rPr>
                <a:t>Random Forest Regression</a:t>
              </a:r>
              <a:r>
                <a:rPr lang="zh-TW" altLang="en-US" dirty="0">
                  <a:solidFill>
                    <a:srgbClr val="152E52"/>
                  </a:solidFill>
                  <a:latin typeface="+mn-ea"/>
                </a:rPr>
                <a:t> 在 </a:t>
              </a:r>
              <a:r>
                <a:rPr lang="en-US" altLang="zh-TW" dirty="0">
                  <a:solidFill>
                    <a:srgbClr val="152E52"/>
                  </a:solidFill>
                  <a:latin typeface="+mn-ea"/>
                </a:rPr>
                <a:t>10%</a:t>
              </a:r>
              <a:r>
                <a:rPr lang="zh-TW" altLang="en-US" dirty="0">
                  <a:solidFill>
                    <a:srgbClr val="152E52"/>
                  </a:solidFill>
                  <a:latin typeface="+mn-ea"/>
                </a:rPr>
                <a:t> </a:t>
              </a:r>
              <a:r>
                <a:rPr lang="zh-CN" altLang="en-US" dirty="0">
                  <a:solidFill>
                    <a:srgbClr val="152E52"/>
                  </a:solidFill>
                  <a:latin typeface="+mn-ea"/>
                </a:rPr>
                <a:t>誤差內</a:t>
              </a:r>
              <a:r>
                <a:rPr lang="zh-TW" altLang="en-US" dirty="0">
                  <a:solidFill>
                    <a:srgbClr val="152E52"/>
                  </a:solidFill>
                  <a:latin typeface="+mn-ea"/>
                </a:rPr>
                <a:t>的命中率為 </a:t>
              </a:r>
              <a:r>
                <a:rPr lang="en-US" altLang="zh-TW" dirty="0">
                  <a:solidFill>
                    <a:srgbClr val="152E52"/>
                  </a:solidFill>
                  <a:latin typeface="+mn-ea"/>
                </a:rPr>
                <a:t>43.26%</a:t>
              </a:r>
              <a:r>
                <a:rPr lang="zh-TW" altLang="en-US" dirty="0">
                  <a:solidFill>
                    <a:srgbClr val="152E52"/>
                  </a:solidFill>
                  <a:latin typeface="+mn-ea"/>
                </a:rPr>
                <a:t>，</a:t>
              </a:r>
              <a:r>
                <a:rPr lang="en-US" altLang="zh-TW" dirty="0">
                  <a:solidFill>
                    <a:srgbClr val="152E52"/>
                  </a:solidFill>
                  <a:latin typeface="+mn-ea"/>
                </a:rPr>
                <a:t>20%</a:t>
              </a:r>
              <a:r>
                <a:rPr lang="zh-TW" altLang="en-US" dirty="0">
                  <a:solidFill>
                    <a:srgbClr val="152E52"/>
                  </a:solidFill>
                  <a:latin typeface="+mn-ea"/>
                </a:rPr>
                <a:t> </a:t>
              </a:r>
              <a:r>
                <a:rPr lang="zh-CN" altLang="en-US" dirty="0">
                  <a:solidFill>
                    <a:srgbClr val="152E52"/>
                  </a:solidFill>
                  <a:latin typeface="+mn-ea"/>
                </a:rPr>
                <a:t>誤差內</a:t>
              </a:r>
              <a:endParaRPr lang="en-US" altLang="zh-CN" dirty="0">
                <a:solidFill>
                  <a:srgbClr val="152E5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rgbClr val="152E52"/>
                  </a:solidFill>
                  <a:latin typeface="+mn-ea"/>
                </a:rPr>
                <a:t>的命中率為 </a:t>
              </a:r>
              <a:r>
                <a:rPr lang="en-US" altLang="zh-TW" dirty="0">
                  <a:solidFill>
                    <a:srgbClr val="152E52"/>
                  </a:solidFill>
                  <a:latin typeface="+mn-ea"/>
                </a:rPr>
                <a:t>68.74%</a:t>
              </a:r>
              <a:r>
                <a:rPr lang="zh-TW" altLang="en-US" dirty="0">
                  <a:solidFill>
                    <a:srgbClr val="152E52"/>
                  </a:solidFill>
                  <a:latin typeface="+mn-ea"/>
                </a:rPr>
                <a:t>，雖然未達到與國際自動估價平臺標準，但差距不會過大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6628EE8-C159-9940-BBCD-7F8C53B395F9}"/>
              </a:ext>
            </a:extLst>
          </p:cNvPr>
          <p:cNvGrpSpPr/>
          <p:nvPr/>
        </p:nvGrpSpPr>
        <p:grpSpPr>
          <a:xfrm>
            <a:off x="9784080" y="5598598"/>
            <a:ext cx="2407920" cy="990638"/>
            <a:chOff x="6040341" y="5598598"/>
            <a:chExt cx="2407920" cy="990638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D8C46978-EC16-164F-B5E2-6D3076E22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0341" y="5598598"/>
              <a:ext cx="2407920" cy="990638"/>
            </a:xfrm>
            <a:prstGeom prst="rect">
              <a:avLst/>
            </a:prstGeom>
            <a:solidFill>
              <a:srgbClr val="484F5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 訓練集：</a:t>
              </a:r>
              <a:r>
                <a:rPr lang="en-US" altLang="zh-TW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105-106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年</a:t>
              </a:r>
              <a:endParaRPr lang="zh-TW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 驗證集：</a:t>
              </a:r>
              <a:r>
                <a:rPr lang="en-US" altLang="zh-TW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107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年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>
                <a:defRPr/>
              </a:pPr>
              <a:r>
                <a:rPr lang="zh-TW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  測試集：</a:t>
              </a:r>
              <a:r>
                <a:rPr lang="en-US" altLang="zh-TW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108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年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7" name="任意多边形 11">
              <a:extLst>
                <a:ext uri="{FF2B5EF4-FFF2-40B4-BE49-F238E27FC236}">
                  <a16:creationId xmlns:a16="http://schemas.microsoft.com/office/drawing/2014/main" id="{BB580469-ACDD-2945-95F2-B32291875906}"/>
                </a:ext>
              </a:extLst>
            </p:cNvPr>
            <p:cNvSpPr/>
            <p:nvPr/>
          </p:nvSpPr>
          <p:spPr>
            <a:xfrm flipH="1" flipV="1">
              <a:off x="8011894" y="6038842"/>
              <a:ext cx="436367" cy="550394"/>
            </a:xfrm>
            <a:custGeom>
              <a:avLst/>
              <a:gdLst>
                <a:gd name="connsiteX0" fmla="*/ 0 w 1171574"/>
                <a:gd name="connsiteY0" fmla="*/ 0 h 3682520"/>
                <a:gd name="connsiteX1" fmla="*/ 1171574 w 1171574"/>
                <a:gd name="connsiteY1" fmla="*/ 0 h 3682520"/>
                <a:gd name="connsiteX2" fmla="*/ 0 w 1171574"/>
                <a:gd name="connsiteY2" fmla="*/ 3682520 h 3682520"/>
                <a:gd name="connsiteX3" fmla="*/ 0 w 1171574"/>
                <a:gd name="connsiteY3" fmla="*/ 0 h 368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574" h="3682520">
                  <a:moveTo>
                    <a:pt x="0" y="0"/>
                  </a:moveTo>
                  <a:lnTo>
                    <a:pt x="1171574" y="0"/>
                  </a:lnTo>
                  <a:lnTo>
                    <a:pt x="0" y="3682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04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模型調整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模型調整</a:t>
            </a: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E3B0B29B-D64F-7E42-AC30-A7A1DCAFBCBF}"/>
              </a:ext>
            </a:extLst>
          </p:cNvPr>
          <p:cNvSpPr txBox="1"/>
          <p:nvPr/>
        </p:nvSpPr>
        <p:spPr>
          <a:xfrm>
            <a:off x="1079824" y="878948"/>
            <a:ext cx="10667459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zh-CN" altLang="en-US" sz="2000" b="1" dirty="0">
                <a:cs typeface="+mn-ea"/>
                <a:sym typeface="+mn-lt"/>
              </a:rPr>
              <a:t>選用表現最好的</a:t>
            </a:r>
            <a:r>
              <a:rPr lang="zh-TW" altLang="en-US" sz="2000" b="1" dirty="0">
                <a:cs typeface="+mn-ea"/>
                <a:sym typeface="+mn-lt"/>
              </a:rPr>
              <a:t> </a:t>
            </a:r>
            <a:r>
              <a:rPr lang="en" altLang="zh-CN" sz="2000" b="1" dirty="0">
                <a:cs typeface="+mn-ea"/>
                <a:sym typeface="+mn-lt"/>
              </a:rPr>
              <a:t>Random Forest Regression</a:t>
            </a:r>
            <a:r>
              <a:rPr lang="zh-TW" altLang="en-US" sz="2000" b="1" dirty="0">
                <a:cs typeface="+mn-ea"/>
                <a:sym typeface="+mn-lt"/>
              </a:rPr>
              <a:t> 來做調整</a:t>
            </a:r>
            <a:endParaRPr lang="en" altLang="zh-CN" sz="2000" b="1" dirty="0">
              <a:cs typeface="+mn-ea"/>
              <a:sym typeface="+mn-lt"/>
            </a:endParaRPr>
          </a:p>
          <a:p>
            <a:pPr>
              <a:lnSpc>
                <a:spcPct val="200000"/>
              </a:lnSpc>
              <a:buSzPct val="70000"/>
            </a:pPr>
            <a:r>
              <a:rPr lang="zh-CN" altLang="en-US" sz="2000" b="1" dirty="0">
                <a:cs typeface="+mn-ea"/>
                <a:sym typeface="+mn-lt"/>
              </a:rPr>
              <a:t>調整模型超參數</a:t>
            </a:r>
            <a:endParaRPr lang="en-US" altLang="zh-CN" sz="2000" b="1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80000"/>
              <a:buFont typeface="Wingdings" pitchFamily="2" charset="2"/>
              <a:buChar char="n"/>
            </a:pPr>
            <a:r>
              <a:rPr lang="zh-CN" altLang="en-US" sz="2000" dirty="0">
                <a:cs typeface="+mn-ea"/>
                <a:sym typeface="+mn-lt"/>
              </a:rPr>
              <a:t>使用</a:t>
            </a:r>
            <a:r>
              <a:rPr lang="zh-TW" altLang="en-US" sz="2000" dirty="0">
                <a:cs typeface="+mn-ea"/>
                <a:sym typeface="+mn-lt"/>
              </a:rPr>
              <a:t> </a:t>
            </a:r>
            <a:r>
              <a:rPr lang="en" altLang="zh-TW" sz="2000" dirty="0" err="1">
                <a:cs typeface="+mn-ea"/>
                <a:sym typeface="+mn-lt"/>
              </a:rPr>
              <a:t>GridSearch</a:t>
            </a:r>
            <a:r>
              <a:rPr lang="zh-TW" altLang="en-US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調參</a:t>
            </a:r>
            <a:r>
              <a:rPr lang="zh-TW" altLang="en-US" sz="2000" dirty="0">
                <a:cs typeface="+mn-ea"/>
                <a:sym typeface="+mn-lt"/>
              </a:rPr>
              <a:t>：花費時間很久，可能搜尋得不夠多。</a:t>
            </a:r>
            <a:endParaRPr lang="en-US" altLang="zh-TW" sz="2000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80000"/>
              <a:buFont typeface="Wingdings" pitchFamily="2" charset="2"/>
              <a:buChar char="n"/>
            </a:pPr>
            <a:r>
              <a:rPr lang="zh-CN" altLang="en-US" sz="2000" dirty="0">
                <a:cs typeface="+mn-ea"/>
                <a:sym typeface="+mn-lt"/>
              </a:rPr>
              <a:t>使用</a:t>
            </a:r>
            <a:r>
              <a:rPr lang="zh-TW" altLang="en-US" sz="2000" dirty="0">
                <a:cs typeface="+mn-ea"/>
                <a:sym typeface="+mn-lt"/>
              </a:rPr>
              <a:t> </a:t>
            </a:r>
            <a:r>
              <a:rPr lang="en-US" altLang="zh-TW" sz="2000" dirty="0" err="1">
                <a:cs typeface="+mn-ea"/>
                <a:sym typeface="+mn-lt"/>
              </a:rPr>
              <a:t>RandomSearch</a:t>
            </a:r>
            <a:r>
              <a:rPr lang="zh-TW" altLang="en-US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調參</a:t>
            </a:r>
            <a:r>
              <a:rPr lang="zh-TW" altLang="en-US" sz="2000" dirty="0">
                <a:cs typeface="+mn-ea"/>
                <a:sym typeface="+mn-lt"/>
              </a:rPr>
              <a:t>：尋找超參數比較快，結果也更好。</a:t>
            </a:r>
            <a:endParaRPr lang="en-US" altLang="zh-TW" sz="2000" dirty="0">
              <a:cs typeface="+mn-ea"/>
              <a:sym typeface="+mn-lt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D2627F4-E23A-994C-8893-426E03AAE72C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D8F9335A-8ABB-F74A-8856-A6543BF03A89}"/>
              </a:ext>
            </a:extLst>
          </p:cNvPr>
          <p:cNvSpPr/>
          <p:nvPr/>
        </p:nvSpPr>
        <p:spPr>
          <a:xfrm>
            <a:off x="708485" y="1582834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BEFB575-279C-AF46-87A9-5E01C8FDB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44210"/>
              </p:ext>
            </p:extLst>
          </p:nvPr>
        </p:nvGraphicFramePr>
        <p:xfrm>
          <a:off x="1992045" y="3367229"/>
          <a:ext cx="7854320" cy="17977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63580">
                  <a:extLst>
                    <a:ext uri="{9D8B030D-6E8A-4147-A177-3AD203B41FA5}">
                      <a16:colId xmlns:a16="http://schemas.microsoft.com/office/drawing/2014/main" val="1652777981"/>
                    </a:ext>
                  </a:extLst>
                </a:gridCol>
                <a:gridCol w="1358497">
                  <a:extLst>
                    <a:ext uri="{9D8B030D-6E8A-4147-A177-3AD203B41FA5}">
                      <a16:colId xmlns:a16="http://schemas.microsoft.com/office/drawing/2014/main" val="4048583808"/>
                    </a:ext>
                  </a:extLst>
                </a:gridCol>
                <a:gridCol w="2001078">
                  <a:extLst>
                    <a:ext uri="{9D8B030D-6E8A-4147-A177-3AD203B41FA5}">
                      <a16:colId xmlns:a16="http://schemas.microsoft.com/office/drawing/2014/main" val="3607573109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4045987753"/>
                    </a:ext>
                  </a:extLst>
                </a:gridCol>
              </a:tblGrid>
              <a:tr h="44939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 Forest Regression</a:t>
                      </a:r>
                      <a:endParaRPr lang="zh-TW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05854"/>
                  </a:ext>
                </a:extLst>
              </a:tr>
              <a:tr h="490330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Hit-Rate</a:t>
                      </a:r>
                      <a:endParaRPr lang="zh-TW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未調參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GridSearch</a:t>
                      </a: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調參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RandomSearch</a:t>
                      </a: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調參</a:t>
                      </a:r>
                      <a:endParaRPr lang="en-US" altLang="zh-TW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3382"/>
                  </a:ext>
                </a:extLst>
              </a:tr>
              <a:tr h="429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r>
                        <a:rPr lang="zh-TW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43.42%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44.02%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200190"/>
                  </a:ext>
                </a:extLst>
              </a:tr>
              <a:tr h="429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r>
                        <a:rPr lang="zh-TW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69.06%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70.08%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360236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38F1D8CC-F485-794C-996D-D1EA159EADCC}"/>
              </a:ext>
            </a:extLst>
          </p:cNvPr>
          <p:cNvSpPr txBox="1"/>
          <p:nvPr/>
        </p:nvSpPr>
        <p:spPr>
          <a:xfrm>
            <a:off x="2736510" y="5668999"/>
            <a:ext cx="45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152E52"/>
                </a:solidFill>
                <a:latin typeface="+mn-ea"/>
              </a:rPr>
              <a:t>使用最佳超參數，模型效果有些微提升。</a:t>
            </a: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03C3C0C2-D7E6-854B-96F8-402BDF9EB0E4}"/>
              </a:ext>
            </a:extLst>
          </p:cNvPr>
          <p:cNvSpPr/>
          <p:nvPr/>
        </p:nvSpPr>
        <p:spPr>
          <a:xfrm>
            <a:off x="1992045" y="5668999"/>
            <a:ext cx="613119" cy="369332"/>
          </a:xfrm>
          <a:custGeom>
            <a:avLst/>
            <a:gdLst/>
            <a:ahLst/>
            <a:cxnLst/>
            <a:rect l="l" t="t" r="r" b="b"/>
            <a:pathLst>
              <a:path w="609600" h="541020">
                <a:moveTo>
                  <a:pt x="339090" y="0"/>
                </a:moveTo>
                <a:lnTo>
                  <a:pt x="339090" y="135254"/>
                </a:lnTo>
                <a:lnTo>
                  <a:pt x="0" y="135254"/>
                </a:lnTo>
                <a:lnTo>
                  <a:pt x="0" y="405764"/>
                </a:lnTo>
                <a:lnTo>
                  <a:pt x="339090" y="405764"/>
                </a:lnTo>
                <a:lnTo>
                  <a:pt x="339090" y="541019"/>
                </a:lnTo>
                <a:lnTo>
                  <a:pt x="609600" y="270510"/>
                </a:lnTo>
                <a:lnTo>
                  <a:pt x="339090" y="0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 sz="200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C8C4CB-0462-4849-BB39-AA6D7A151A48}"/>
              </a:ext>
            </a:extLst>
          </p:cNvPr>
          <p:cNvSpPr/>
          <p:nvPr/>
        </p:nvSpPr>
        <p:spPr>
          <a:xfrm>
            <a:off x="7328452" y="3840689"/>
            <a:ext cx="2504661" cy="13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7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新增變數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特徵工程</a:t>
            </a: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C7FB199F-4500-7547-9030-FFC8DCEC5A0E}"/>
              </a:ext>
            </a:extLst>
          </p:cNvPr>
          <p:cNvSpPr txBox="1"/>
          <p:nvPr/>
        </p:nvSpPr>
        <p:spPr>
          <a:xfrm>
            <a:off x="1102353" y="879904"/>
            <a:ext cx="10254760" cy="188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en-US" altLang="zh-TW" sz="2000" b="1" dirty="0">
                <a:cs typeface="+mn-ea"/>
                <a:sym typeface="+mn-lt"/>
              </a:rPr>
              <a:t>Domain-knowhow</a:t>
            </a: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70000"/>
              <a:buFont typeface="Wingdings" pitchFamily="2" charset="2"/>
              <a:buChar char="n"/>
            </a:pPr>
            <a:r>
              <a:rPr lang="zh-TW" altLang="en-US" sz="2000" dirty="0">
                <a:cs typeface="+mn-ea"/>
                <a:sym typeface="+mn-lt"/>
              </a:rPr>
              <a:t>新增房價指數變數：透過經濟理論，房價指數可能是一個重要特徵。</a:t>
            </a:r>
            <a:endParaRPr lang="en-US" altLang="zh-TW" sz="2000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70000"/>
              <a:buFont typeface="Wingdings" pitchFamily="2" charset="2"/>
              <a:buChar char="n"/>
            </a:pPr>
            <a:r>
              <a:rPr lang="zh-TW" altLang="en-US" sz="2000" dirty="0">
                <a:cs typeface="+mn-ea"/>
                <a:sym typeface="+mn-lt"/>
              </a:rPr>
              <a:t>行政區改為行政區平均價格：將原本行政區的二元特徵轉化為區域平均價格，亦可以保持區別，特徵數也會得到減少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7DB30C52-8768-8B4A-B2E2-E5CFD03CACEC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CDB4CB3-DB3E-D848-B2E5-02F304DA9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27290"/>
              </p:ext>
            </p:extLst>
          </p:nvPr>
        </p:nvGraphicFramePr>
        <p:xfrm>
          <a:off x="1973000" y="3195811"/>
          <a:ext cx="7854320" cy="17977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63580">
                  <a:extLst>
                    <a:ext uri="{9D8B030D-6E8A-4147-A177-3AD203B41FA5}">
                      <a16:colId xmlns:a16="http://schemas.microsoft.com/office/drawing/2014/main" val="1652777981"/>
                    </a:ext>
                  </a:extLst>
                </a:gridCol>
                <a:gridCol w="1358497">
                  <a:extLst>
                    <a:ext uri="{9D8B030D-6E8A-4147-A177-3AD203B41FA5}">
                      <a16:colId xmlns:a16="http://schemas.microsoft.com/office/drawing/2014/main" val="4048583808"/>
                    </a:ext>
                  </a:extLst>
                </a:gridCol>
                <a:gridCol w="2001078">
                  <a:extLst>
                    <a:ext uri="{9D8B030D-6E8A-4147-A177-3AD203B41FA5}">
                      <a16:colId xmlns:a16="http://schemas.microsoft.com/office/drawing/2014/main" val="3607573109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4045987753"/>
                    </a:ext>
                  </a:extLst>
                </a:gridCol>
              </a:tblGrid>
              <a:tr h="44939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 Forest Regression</a:t>
                      </a:r>
                      <a:endParaRPr lang="zh-TW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05854"/>
                  </a:ext>
                </a:extLst>
              </a:tr>
              <a:tr h="490330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Hit-Rate</a:t>
                      </a:r>
                      <a:endParaRPr lang="zh-TW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原始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新增房價指數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改用</a:t>
                      </a: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行政區均價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3382"/>
                  </a:ext>
                </a:extLst>
              </a:tr>
              <a:tr h="429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r>
                        <a:rPr lang="zh-TW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44.02%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42.22%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38.36%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200190"/>
                  </a:ext>
                </a:extLst>
              </a:tr>
              <a:tr h="429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r>
                        <a:rPr lang="zh-TW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70.08%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68.88%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65.34%</a:t>
                      </a:r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360236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57DDF8F7-03B9-3C4D-9A7A-97D9DFBBC038}"/>
              </a:ext>
            </a:extLst>
          </p:cNvPr>
          <p:cNvSpPr txBox="1"/>
          <p:nvPr/>
        </p:nvSpPr>
        <p:spPr>
          <a:xfrm>
            <a:off x="2717464" y="5608764"/>
            <a:ext cx="74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152E52"/>
                </a:solidFill>
                <a:latin typeface="+mn-ea"/>
              </a:rPr>
              <a:t>新增變數後，模型的</a:t>
            </a:r>
            <a:r>
              <a:rPr lang="en" altLang="zh-TW" b="1" dirty="0">
                <a:solidFill>
                  <a:srgbClr val="152E52"/>
                </a:solidFill>
                <a:latin typeface="+mn-ea"/>
              </a:rPr>
              <a:t>Hit-Rate</a:t>
            </a:r>
            <a:r>
              <a:rPr lang="zh-TW" altLang="en-US" b="1" dirty="0">
                <a:solidFill>
                  <a:srgbClr val="152E52"/>
                </a:solidFill>
                <a:latin typeface="+mn-ea"/>
              </a:rPr>
              <a:t>均下降，故不加入變數</a:t>
            </a: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ACBEC157-A212-DE48-BA01-36702A0979EE}"/>
              </a:ext>
            </a:extLst>
          </p:cNvPr>
          <p:cNvSpPr/>
          <p:nvPr/>
        </p:nvSpPr>
        <p:spPr>
          <a:xfrm>
            <a:off x="1973000" y="5608764"/>
            <a:ext cx="613119" cy="369332"/>
          </a:xfrm>
          <a:custGeom>
            <a:avLst/>
            <a:gdLst/>
            <a:ahLst/>
            <a:cxnLst/>
            <a:rect l="l" t="t" r="r" b="b"/>
            <a:pathLst>
              <a:path w="609600" h="541020">
                <a:moveTo>
                  <a:pt x="339090" y="0"/>
                </a:moveTo>
                <a:lnTo>
                  <a:pt x="339090" y="135254"/>
                </a:lnTo>
                <a:lnTo>
                  <a:pt x="0" y="135254"/>
                </a:lnTo>
                <a:lnTo>
                  <a:pt x="0" y="405764"/>
                </a:lnTo>
                <a:lnTo>
                  <a:pt x="339090" y="405764"/>
                </a:lnTo>
                <a:lnTo>
                  <a:pt x="339090" y="541019"/>
                </a:lnTo>
                <a:lnTo>
                  <a:pt x="609600" y="270510"/>
                </a:lnTo>
                <a:lnTo>
                  <a:pt x="339090" y="0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 sz="200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4553E2-64D0-604D-95CB-AABDCBA1113C}"/>
              </a:ext>
            </a:extLst>
          </p:cNvPr>
          <p:cNvSpPr/>
          <p:nvPr/>
        </p:nvSpPr>
        <p:spPr>
          <a:xfrm>
            <a:off x="3931273" y="3656019"/>
            <a:ext cx="1356345" cy="13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7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特徵重要性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特徵工程</a:t>
            </a:r>
            <a:endParaRPr kumimoji="1"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C7FB199F-4500-7547-9030-FFC8DCEC5A0E}"/>
              </a:ext>
            </a:extLst>
          </p:cNvPr>
          <p:cNvSpPr txBox="1"/>
          <p:nvPr/>
        </p:nvSpPr>
        <p:spPr>
          <a:xfrm>
            <a:off x="1062597" y="1009609"/>
            <a:ext cx="314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cs typeface="+mn-ea"/>
                <a:sym typeface="+mn-lt"/>
              </a:rPr>
              <a:t>特徵重要性之分佈</a:t>
            </a:r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7DB30C52-8768-8B4A-B2E2-E5CFD03CACEC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31" y="1627344"/>
            <a:ext cx="9466539" cy="47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擷取特徵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特徵工程</a:t>
            </a: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C7FB199F-4500-7547-9030-FFC8DCEC5A0E}"/>
              </a:ext>
            </a:extLst>
          </p:cNvPr>
          <p:cNvSpPr txBox="1"/>
          <p:nvPr/>
        </p:nvSpPr>
        <p:spPr>
          <a:xfrm>
            <a:off x="1102353" y="879904"/>
            <a:ext cx="10254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zh-TW" altLang="en-U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根據特徵重要性，</a:t>
            </a:r>
            <a:r>
              <a:rPr lang="zh-TW" altLang="en-US" sz="2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取重要性達</a:t>
            </a:r>
            <a:r>
              <a:rPr lang="en-US" altLang="zh-TW" sz="2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90%</a:t>
            </a:r>
            <a:r>
              <a:rPr lang="zh-TW" altLang="en-US" sz="2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lt"/>
              </a:rPr>
              <a:t>的特徵</a:t>
            </a:r>
            <a:endParaRPr lang="zh-TW" altLang="en-US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rgbClr val="484F59"/>
              </a:buClr>
              <a:buSzPct val="70000"/>
              <a:buFont typeface="Wingdings" pitchFamily="2" charset="2"/>
              <a:buChar char="n"/>
            </a:pPr>
            <a:r>
              <a:rPr lang="zh-TW" altLang="en-US" sz="2000" dirty="0">
                <a:cs typeface="+mn-ea"/>
                <a:sym typeface="+mn-lt"/>
              </a:rPr>
              <a:t>若與原始表現差距不大，便可以減少計算量，並保有一定的準確度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7DB30C52-8768-8B4A-B2E2-E5CFD03CACEC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CDB4CB3-DB3E-D848-B2E5-02F304DA9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3070"/>
              </p:ext>
            </p:extLst>
          </p:nvPr>
        </p:nvGraphicFramePr>
        <p:xfrm>
          <a:off x="2586119" y="2431249"/>
          <a:ext cx="5830977" cy="199550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43659">
                  <a:extLst>
                    <a:ext uri="{9D8B030D-6E8A-4147-A177-3AD203B41FA5}">
                      <a16:colId xmlns:a16="http://schemas.microsoft.com/office/drawing/2014/main" val="1652777981"/>
                    </a:ext>
                  </a:extLst>
                </a:gridCol>
                <a:gridCol w="1943659">
                  <a:extLst>
                    <a:ext uri="{9D8B030D-6E8A-4147-A177-3AD203B41FA5}">
                      <a16:colId xmlns:a16="http://schemas.microsoft.com/office/drawing/2014/main" val="4048583808"/>
                    </a:ext>
                  </a:extLst>
                </a:gridCol>
                <a:gridCol w="1943659">
                  <a:extLst>
                    <a:ext uri="{9D8B030D-6E8A-4147-A177-3AD203B41FA5}">
                      <a16:colId xmlns:a16="http://schemas.microsoft.com/office/drawing/2014/main" val="3607573109"/>
                    </a:ext>
                  </a:extLst>
                </a:gridCol>
              </a:tblGrid>
              <a:tr h="4988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 Forest Regression</a:t>
                      </a:r>
                      <a:endParaRPr lang="zh-TW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05854"/>
                  </a:ext>
                </a:extLst>
              </a:tr>
              <a:tr h="544260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Hit-Rate</a:t>
                      </a:r>
                      <a:endParaRPr lang="zh-TW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原始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特徵篩選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3382"/>
                  </a:ext>
                </a:extLst>
              </a:tr>
              <a:tr h="476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r>
                        <a:rPr lang="zh-TW" alt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39.79%</a:t>
                      </a:r>
                      <a:endParaRPr lang="zh-TW" altLang="en-US" sz="20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200190"/>
                  </a:ext>
                </a:extLst>
              </a:tr>
              <a:tr h="476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r>
                        <a:rPr lang="zh-TW" alt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誤差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65.08%</a:t>
                      </a:r>
                      <a:endParaRPr lang="zh-TW" altLang="en-US" sz="20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360236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57DDF8F7-03B9-3C4D-9A7A-97D9DFBBC038}"/>
              </a:ext>
            </a:extLst>
          </p:cNvPr>
          <p:cNvSpPr txBox="1"/>
          <p:nvPr/>
        </p:nvSpPr>
        <p:spPr>
          <a:xfrm>
            <a:off x="2440346" y="5163799"/>
            <a:ext cx="83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152E52"/>
                </a:solidFill>
                <a:latin typeface="+mn-ea"/>
              </a:rPr>
              <a:t>篩選特徵後，模型的</a:t>
            </a:r>
            <a:r>
              <a:rPr lang="en" altLang="zh-TW" b="1" dirty="0">
                <a:solidFill>
                  <a:srgbClr val="152E52"/>
                </a:solidFill>
                <a:latin typeface="+mn-ea"/>
              </a:rPr>
              <a:t>Hit-Rate</a:t>
            </a:r>
            <a:r>
              <a:rPr lang="zh-TW" altLang="en-US" b="1" dirty="0">
                <a:solidFill>
                  <a:srgbClr val="152E52"/>
                </a:solidFill>
                <a:latin typeface="+mn-ea"/>
              </a:rPr>
              <a:t>下降了</a:t>
            </a:r>
            <a:r>
              <a:rPr lang="en-US" altLang="zh-TW" b="1" dirty="0">
                <a:solidFill>
                  <a:srgbClr val="152E52"/>
                </a:solidFill>
                <a:latin typeface="+mn-ea"/>
              </a:rPr>
              <a:t>4~5</a:t>
            </a:r>
            <a:r>
              <a:rPr lang="zh-CN" altLang="en-US" b="1" dirty="0">
                <a:solidFill>
                  <a:srgbClr val="152E52"/>
                </a:solidFill>
                <a:latin typeface="+mn-ea"/>
              </a:rPr>
              <a:t>個百分點</a:t>
            </a:r>
            <a:r>
              <a:rPr lang="zh-TW" altLang="en-US" b="1" dirty="0">
                <a:solidFill>
                  <a:srgbClr val="152E52"/>
                </a:solidFill>
                <a:latin typeface="+mn-ea"/>
              </a:rPr>
              <a:t>，故不進行特徵重要性篩選</a:t>
            </a: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ACBEC157-A212-DE48-BA01-36702A0979EE}"/>
              </a:ext>
            </a:extLst>
          </p:cNvPr>
          <p:cNvSpPr/>
          <p:nvPr/>
        </p:nvSpPr>
        <p:spPr>
          <a:xfrm>
            <a:off x="1695881" y="5163799"/>
            <a:ext cx="613119" cy="369332"/>
          </a:xfrm>
          <a:custGeom>
            <a:avLst/>
            <a:gdLst/>
            <a:ahLst/>
            <a:cxnLst/>
            <a:rect l="l" t="t" r="r" b="b"/>
            <a:pathLst>
              <a:path w="609600" h="541020">
                <a:moveTo>
                  <a:pt x="339090" y="0"/>
                </a:moveTo>
                <a:lnTo>
                  <a:pt x="339090" y="135254"/>
                </a:lnTo>
                <a:lnTo>
                  <a:pt x="0" y="135254"/>
                </a:lnTo>
                <a:lnTo>
                  <a:pt x="0" y="405764"/>
                </a:lnTo>
                <a:lnTo>
                  <a:pt x="339090" y="405764"/>
                </a:lnTo>
                <a:lnTo>
                  <a:pt x="339090" y="541019"/>
                </a:lnTo>
                <a:lnTo>
                  <a:pt x="609600" y="270510"/>
                </a:lnTo>
                <a:lnTo>
                  <a:pt x="339090" y="0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 sz="200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EF171E-2992-B64E-83AD-89A1A175C3D8}"/>
              </a:ext>
            </a:extLst>
          </p:cNvPr>
          <p:cNvSpPr/>
          <p:nvPr/>
        </p:nvSpPr>
        <p:spPr>
          <a:xfrm>
            <a:off x="4532244" y="2941983"/>
            <a:ext cx="1921565" cy="14715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6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C30C70BA-CD11-CC47-B73D-7A7CC2D78DBD}"/>
              </a:ext>
            </a:extLst>
          </p:cNvPr>
          <p:cNvSpPr txBox="1"/>
          <p:nvPr/>
        </p:nvSpPr>
        <p:spPr>
          <a:xfrm>
            <a:off x="6156384" y="4681688"/>
            <a:ext cx="540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未來發展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BF60606-F0AE-0F44-ABE7-12E05C970419}"/>
              </a:ext>
            </a:extLst>
          </p:cNvPr>
          <p:cNvSpPr txBox="1"/>
          <p:nvPr/>
        </p:nvSpPr>
        <p:spPr>
          <a:xfrm>
            <a:off x="6215809" y="5389574"/>
            <a:ext cx="497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進階發展</a:t>
            </a:r>
            <a:r>
              <a:rPr lang="zh-CN" altLang="en-US" sz="2000" dirty="0"/>
              <a:t>與</a:t>
            </a:r>
            <a:r>
              <a:rPr lang="zh-TW" altLang="en-US" sz="2000" dirty="0"/>
              <a:t>模型維護</a:t>
            </a:r>
          </a:p>
        </p:txBody>
      </p:sp>
    </p:spTree>
    <p:extLst>
      <p:ext uri="{BB962C8B-B14F-4D97-AF65-F5344CB8AC3E}">
        <p14:creationId xmlns:p14="http://schemas.microsoft.com/office/powerpoint/2010/main" val="17682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進階發展與模型維護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未來發展</a:t>
            </a:r>
          </a:p>
        </p:txBody>
      </p:sp>
      <p:sp>
        <p:nvSpPr>
          <p:cNvPr id="7" name="Google Shape;133;p31">
            <a:extLst>
              <a:ext uri="{FF2B5EF4-FFF2-40B4-BE49-F238E27FC236}">
                <a16:creationId xmlns:a16="http://schemas.microsoft.com/office/drawing/2014/main" id="{0947BB6C-4921-FE44-BB2C-7CD07D1F4E52}"/>
              </a:ext>
            </a:extLst>
          </p:cNvPr>
          <p:cNvSpPr/>
          <p:nvPr/>
        </p:nvSpPr>
        <p:spPr>
          <a:xfrm>
            <a:off x="952961" y="1396240"/>
            <a:ext cx="3432045" cy="42230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" name="Google Shape;134;p31">
            <a:extLst>
              <a:ext uri="{FF2B5EF4-FFF2-40B4-BE49-F238E27FC236}">
                <a16:creationId xmlns:a16="http://schemas.microsoft.com/office/drawing/2014/main" id="{031981E5-34CD-E943-8A11-3AE4E4F224F1}"/>
              </a:ext>
            </a:extLst>
          </p:cNvPr>
          <p:cNvSpPr/>
          <p:nvPr/>
        </p:nvSpPr>
        <p:spPr>
          <a:xfrm>
            <a:off x="6000646" y="1396240"/>
            <a:ext cx="1686936" cy="42230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9" name="Google Shape;137;p31">
            <a:extLst>
              <a:ext uri="{FF2B5EF4-FFF2-40B4-BE49-F238E27FC236}">
                <a16:creationId xmlns:a16="http://schemas.microsoft.com/office/drawing/2014/main" id="{E3305A5E-1F8E-AA46-9B09-6F9A2608C90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256" y="3820102"/>
            <a:ext cx="741600" cy="7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9;p31">
            <a:extLst>
              <a:ext uri="{FF2B5EF4-FFF2-40B4-BE49-F238E27FC236}">
                <a16:creationId xmlns:a16="http://schemas.microsoft.com/office/drawing/2014/main" id="{2A0663E7-8E40-9944-831C-FC07CC09199C}"/>
              </a:ext>
            </a:extLst>
          </p:cNvPr>
          <p:cNvSpPr txBox="1"/>
          <p:nvPr/>
        </p:nvSpPr>
        <p:spPr>
          <a:xfrm>
            <a:off x="5968728" y="2772496"/>
            <a:ext cx="1810658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其他演算法</a:t>
            </a:r>
            <a:endParaRPr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40;p31">
            <a:extLst>
              <a:ext uri="{FF2B5EF4-FFF2-40B4-BE49-F238E27FC236}">
                <a16:creationId xmlns:a16="http://schemas.microsoft.com/office/drawing/2014/main" id="{9DFA3EA4-939E-FA42-90E1-3B0BB91EB416}"/>
              </a:ext>
            </a:extLst>
          </p:cNvPr>
          <p:cNvSpPr txBox="1"/>
          <p:nvPr/>
        </p:nvSpPr>
        <p:spPr>
          <a:xfrm>
            <a:off x="5847744" y="4745966"/>
            <a:ext cx="2085166" cy="36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</a:t>
            </a:r>
            <a:r>
              <a:rPr lang="zh-CN" altLang="en-US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調整</a:t>
            </a:r>
            <a:endParaRPr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6" name="Google Shape;141;p31">
            <a:extLst>
              <a:ext uri="{FF2B5EF4-FFF2-40B4-BE49-F238E27FC236}">
                <a16:creationId xmlns:a16="http://schemas.microsoft.com/office/drawing/2014/main" id="{88B94437-DB0C-A149-8668-79CE8AEE86FA}"/>
              </a:ext>
            </a:extLst>
          </p:cNvPr>
          <p:cNvGrpSpPr/>
          <p:nvPr/>
        </p:nvGrpSpPr>
        <p:grpSpPr>
          <a:xfrm>
            <a:off x="9243273" y="2369257"/>
            <a:ext cx="2085166" cy="2277064"/>
            <a:chOff x="6897663" y="2480528"/>
            <a:chExt cx="1483500" cy="1620026"/>
          </a:xfrm>
        </p:grpSpPr>
        <p:pic>
          <p:nvPicPr>
            <p:cNvPr id="17" name="Google Shape;142;p31">
              <a:extLst>
                <a:ext uri="{FF2B5EF4-FFF2-40B4-BE49-F238E27FC236}">
                  <a16:creationId xmlns:a16="http://schemas.microsoft.com/office/drawing/2014/main" id="{100D75BC-200C-6A4E-9681-182E0BC232CE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62881" y="2480528"/>
              <a:ext cx="1153064" cy="1153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43;p31">
              <a:extLst>
                <a:ext uri="{FF2B5EF4-FFF2-40B4-BE49-F238E27FC236}">
                  <a16:creationId xmlns:a16="http://schemas.microsoft.com/office/drawing/2014/main" id="{5C06D56C-AEF4-D84C-88AF-D6025C8F2F07}"/>
                </a:ext>
              </a:extLst>
            </p:cNvPr>
            <p:cNvSpPr txBox="1"/>
            <p:nvPr/>
          </p:nvSpPr>
          <p:spPr>
            <a:xfrm>
              <a:off x="6897663" y="3670654"/>
              <a:ext cx="14835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不動產估計價格</a:t>
              </a:r>
              <a:endParaRPr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9" name="Google Shape;144;p31">
            <a:extLst>
              <a:ext uri="{FF2B5EF4-FFF2-40B4-BE49-F238E27FC236}">
                <a16:creationId xmlns:a16="http://schemas.microsoft.com/office/drawing/2014/main" id="{05DA4145-E014-B94D-A74F-0DFAAE410635}"/>
              </a:ext>
            </a:extLst>
          </p:cNvPr>
          <p:cNvGrpSpPr/>
          <p:nvPr/>
        </p:nvGrpSpPr>
        <p:grpSpPr>
          <a:xfrm>
            <a:off x="923460" y="3006700"/>
            <a:ext cx="2214830" cy="1193780"/>
            <a:chOff x="868169" y="2545177"/>
            <a:chExt cx="1575750" cy="849319"/>
          </a:xfrm>
        </p:grpSpPr>
        <p:pic>
          <p:nvPicPr>
            <p:cNvPr id="20" name="Google Shape;145;p31">
              <a:extLst>
                <a:ext uri="{FF2B5EF4-FFF2-40B4-BE49-F238E27FC236}">
                  <a16:creationId xmlns:a16="http://schemas.microsoft.com/office/drawing/2014/main" id="{7E201250-484B-4546-BEAF-7C7D9BF13C0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70635" y="2545177"/>
              <a:ext cx="502001" cy="502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46;p31">
              <a:extLst>
                <a:ext uri="{FF2B5EF4-FFF2-40B4-BE49-F238E27FC236}">
                  <a16:creationId xmlns:a16="http://schemas.microsoft.com/office/drawing/2014/main" id="{75D0E5F1-EA5B-774D-8996-B5A40C737DED}"/>
                </a:ext>
              </a:extLst>
            </p:cNvPr>
            <p:cNvSpPr txBox="1"/>
            <p:nvPr/>
          </p:nvSpPr>
          <p:spPr>
            <a:xfrm>
              <a:off x="868169" y="3108462"/>
              <a:ext cx="1575750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區位特徵</a:t>
              </a:r>
              <a:r>
                <a:rPr lang="zh-TW" altLang="en-US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zh-TW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(次市場</a:t>
              </a:r>
              <a:r>
                <a:rPr lang="en-US" altLang="zh-TW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r>
                <a:rPr lang="zh-TW" altLang="en-US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endParaRPr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2" name="Google Shape;147;p31">
            <a:extLst>
              <a:ext uri="{FF2B5EF4-FFF2-40B4-BE49-F238E27FC236}">
                <a16:creationId xmlns:a16="http://schemas.microsoft.com/office/drawing/2014/main" id="{2A246EDC-59F1-ED4E-9D05-D031AE9FA5D2}"/>
              </a:ext>
            </a:extLst>
          </p:cNvPr>
          <p:cNvGrpSpPr/>
          <p:nvPr/>
        </p:nvGrpSpPr>
        <p:grpSpPr>
          <a:xfrm>
            <a:off x="1055811" y="4322499"/>
            <a:ext cx="1950127" cy="1192680"/>
            <a:chOff x="964315" y="3555412"/>
            <a:chExt cx="1387426" cy="848537"/>
          </a:xfrm>
        </p:grpSpPr>
        <p:pic>
          <p:nvPicPr>
            <p:cNvPr id="24" name="Google Shape;148;p31">
              <a:extLst>
                <a:ext uri="{FF2B5EF4-FFF2-40B4-BE49-F238E27FC236}">
                  <a16:creationId xmlns:a16="http://schemas.microsoft.com/office/drawing/2014/main" id="{6C10E208-B3F1-2540-830F-4B9826E510C9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46074" y="3555412"/>
              <a:ext cx="502005" cy="502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149;p31">
              <a:extLst>
                <a:ext uri="{FF2B5EF4-FFF2-40B4-BE49-F238E27FC236}">
                  <a16:creationId xmlns:a16="http://schemas.microsoft.com/office/drawing/2014/main" id="{624D73AD-0980-F34C-ADA6-8849DF3FC069}"/>
                </a:ext>
              </a:extLst>
            </p:cNvPr>
            <p:cNvSpPr txBox="1"/>
            <p:nvPr/>
          </p:nvSpPr>
          <p:spPr>
            <a:xfrm>
              <a:off x="964315" y="4117915"/>
              <a:ext cx="138742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不動產個別特徵</a:t>
              </a:r>
              <a:endParaRPr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6" name="Google Shape;150;p31">
            <a:extLst>
              <a:ext uri="{FF2B5EF4-FFF2-40B4-BE49-F238E27FC236}">
                <a16:creationId xmlns:a16="http://schemas.microsoft.com/office/drawing/2014/main" id="{6C15065A-80F3-3A43-816E-AE3DBC6BC4E2}"/>
              </a:ext>
            </a:extLst>
          </p:cNvPr>
          <p:cNvSpPr/>
          <p:nvPr/>
        </p:nvSpPr>
        <p:spPr>
          <a:xfrm>
            <a:off x="4716123" y="3258461"/>
            <a:ext cx="876294" cy="6042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2E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8" name="Google Shape;152;p31">
            <a:extLst>
              <a:ext uri="{FF2B5EF4-FFF2-40B4-BE49-F238E27FC236}">
                <a16:creationId xmlns:a16="http://schemas.microsoft.com/office/drawing/2014/main" id="{92EB4F73-6F24-7E44-A734-8890DBED972A}"/>
              </a:ext>
            </a:extLst>
          </p:cNvPr>
          <p:cNvSpPr txBox="1"/>
          <p:nvPr/>
        </p:nvSpPr>
        <p:spPr>
          <a:xfrm>
            <a:off x="1145239" y="924630"/>
            <a:ext cx="3021277" cy="46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u="sng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</a:t>
            </a:r>
            <a:r>
              <a:rPr lang="en-US" altLang="zh-TW" sz="2000" b="1" u="sng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feature</a:t>
            </a:r>
            <a:endParaRPr sz="2000" b="1" u="sng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" name="Google Shape;153;p31">
            <a:extLst>
              <a:ext uri="{FF2B5EF4-FFF2-40B4-BE49-F238E27FC236}">
                <a16:creationId xmlns:a16="http://schemas.microsoft.com/office/drawing/2014/main" id="{6C765661-4EAA-2846-AE47-B42F4F3ADFEF}"/>
              </a:ext>
            </a:extLst>
          </p:cNvPr>
          <p:cNvSpPr txBox="1"/>
          <p:nvPr/>
        </p:nvSpPr>
        <p:spPr>
          <a:xfrm>
            <a:off x="5553628" y="911596"/>
            <a:ext cx="2673398" cy="47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u="sng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模型改良</a:t>
            </a:r>
            <a:endParaRPr sz="2000" b="1" u="sng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" name="Google Shape;154;p31">
            <a:extLst>
              <a:ext uri="{FF2B5EF4-FFF2-40B4-BE49-F238E27FC236}">
                <a16:creationId xmlns:a16="http://schemas.microsoft.com/office/drawing/2014/main" id="{06A28D8F-FE62-CC4B-9C40-F14C0533D368}"/>
              </a:ext>
            </a:extLst>
          </p:cNvPr>
          <p:cNvSpPr txBox="1"/>
          <p:nvPr/>
        </p:nvSpPr>
        <p:spPr>
          <a:xfrm>
            <a:off x="2666428" y="2958282"/>
            <a:ext cx="1477521" cy="94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l"/>
            </a:pPr>
            <a:r>
              <a:rPr lang="zh-TW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學區</a:t>
            </a:r>
            <a:endParaRPr lang="zh-TW" altLang="en-US" sz="16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l"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捷運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l"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嫌惡設施</a:t>
            </a:r>
          </a:p>
        </p:txBody>
      </p:sp>
      <p:sp>
        <p:nvSpPr>
          <p:cNvPr id="31" name="Google Shape;155;p31">
            <a:extLst>
              <a:ext uri="{FF2B5EF4-FFF2-40B4-BE49-F238E27FC236}">
                <a16:creationId xmlns:a16="http://schemas.microsoft.com/office/drawing/2014/main" id="{C2C4F9B3-9343-BA45-872A-E2E75CB54F27}"/>
              </a:ext>
            </a:extLst>
          </p:cNvPr>
          <p:cNvSpPr txBox="1"/>
          <p:nvPr/>
        </p:nvSpPr>
        <p:spPr>
          <a:xfrm>
            <a:off x="2655877" y="4333110"/>
            <a:ext cx="1477521" cy="94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itchFamily="2" charset="2"/>
              <a:buChar char="l"/>
            </a:pPr>
            <a:r>
              <a:rPr lang="zh-TW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建材</a:t>
            </a:r>
            <a:endParaRPr sz="16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" name="Google Shape;163;p32">
            <a:extLst>
              <a:ext uri="{FF2B5EF4-FFF2-40B4-BE49-F238E27FC236}">
                <a16:creationId xmlns:a16="http://schemas.microsoft.com/office/drawing/2014/main" id="{A79C4FDD-D71C-9249-9A8B-E08950AF0E9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9711" y="1666938"/>
            <a:ext cx="705600" cy="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46;p31">
            <a:extLst>
              <a:ext uri="{FF2B5EF4-FFF2-40B4-BE49-F238E27FC236}">
                <a16:creationId xmlns:a16="http://schemas.microsoft.com/office/drawing/2014/main" id="{5F8DE3EE-C254-614C-85F7-30F40E5A15F4}"/>
              </a:ext>
            </a:extLst>
          </p:cNvPr>
          <p:cNvSpPr txBox="1"/>
          <p:nvPr/>
        </p:nvSpPr>
        <p:spPr>
          <a:xfrm>
            <a:off x="923460" y="2418904"/>
            <a:ext cx="2214830" cy="40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 algn="ctr"/>
            <a:r>
              <a:rPr lang="zh-TW" altLang="en-US" b="1" dirty="0">
                <a:solidFill>
                  <a:schemeClr val="dk1"/>
                </a:solidFill>
                <a:latin typeface="Microsoft JhengHei"/>
                <a:cs typeface="Microsoft JhengHei"/>
                <a:sym typeface="Microsoft JhengHei"/>
              </a:rPr>
              <a:t>結合地理資訊系統</a:t>
            </a:r>
            <a:endParaRPr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" name="Google Shape;154;p31">
            <a:extLst>
              <a:ext uri="{FF2B5EF4-FFF2-40B4-BE49-F238E27FC236}">
                <a16:creationId xmlns:a16="http://schemas.microsoft.com/office/drawing/2014/main" id="{353DD326-9197-A146-8BB9-0720930F2644}"/>
              </a:ext>
            </a:extLst>
          </p:cNvPr>
          <p:cNvSpPr txBox="1"/>
          <p:nvPr/>
        </p:nvSpPr>
        <p:spPr>
          <a:xfrm>
            <a:off x="2662044" y="1567933"/>
            <a:ext cx="1645432" cy="94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04800">
              <a:buClr>
                <a:schemeClr val="dk1"/>
              </a:buClr>
              <a:buSzPts val="1200"/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dk1"/>
                </a:solidFill>
                <a:latin typeface="Microsoft JhengHei"/>
                <a:cs typeface="Microsoft JhengHei"/>
                <a:sym typeface="Microsoft JhengHei"/>
              </a:rPr>
              <a:t>經緯度</a:t>
            </a:r>
            <a:endParaRPr lang="en-US" altLang="zh-CN" sz="1600" dirty="0">
              <a:solidFill>
                <a:schemeClr val="dk1"/>
              </a:solidFill>
              <a:latin typeface="Microsoft JhengHei"/>
              <a:cs typeface="Microsoft JhengHei"/>
              <a:sym typeface="Microsoft JhengHei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Wingdings" pitchFamily="2" charset="2"/>
              <a:buChar char="l"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cs typeface="Microsoft JhengHei"/>
                <a:sym typeface="Microsoft JhengHei"/>
              </a:rPr>
              <a:t>地震斷層帶</a:t>
            </a:r>
            <a:endParaRPr lang="en-US" altLang="zh-TW" sz="1600" dirty="0">
              <a:solidFill>
                <a:schemeClr val="dk1"/>
              </a:solidFill>
              <a:latin typeface="Microsoft JhengHei"/>
              <a:cs typeface="Microsoft JhengHei"/>
              <a:sym typeface="Microsoft JhengHei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Wingdings" pitchFamily="2" charset="2"/>
              <a:buChar char="l"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cs typeface="Microsoft JhengHei"/>
                <a:sym typeface="Microsoft JhengHei"/>
              </a:rPr>
              <a:t>土壤液化區</a:t>
            </a:r>
            <a:endParaRPr lang="zh-TW" altLang="en-US" sz="16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2FB83E-7D79-B545-8992-2EBAD520A9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56" y="1903473"/>
            <a:ext cx="741600" cy="741600"/>
          </a:xfrm>
          <a:prstGeom prst="rect">
            <a:avLst/>
          </a:prstGeom>
        </p:spPr>
      </p:pic>
      <p:sp>
        <p:nvSpPr>
          <p:cNvPr id="35" name="object 6">
            <a:extLst>
              <a:ext uri="{FF2B5EF4-FFF2-40B4-BE49-F238E27FC236}">
                <a16:creationId xmlns:a16="http://schemas.microsoft.com/office/drawing/2014/main" id="{2D42B00A-A959-7349-A93D-BDDF4152F0E5}"/>
              </a:ext>
            </a:extLst>
          </p:cNvPr>
          <p:cNvSpPr txBox="1"/>
          <p:nvPr/>
        </p:nvSpPr>
        <p:spPr>
          <a:xfrm>
            <a:off x="1149201" y="5616893"/>
            <a:ext cx="9893598" cy="77905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在新增變數或進行其他演算法組合或優化後，期望達到國際自動估價平臺標準。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需定期更新資料案件並且讓模型訓練，若</a:t>
            </a:r>
            <a:r>
              <a:rPr lang="e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hit-rate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下降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5%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則重新檢視模型，以維持模型的品質。</a:t>
            </a:r>
          </a:p>
        </p:txBody>
      </p:sp>
      <p:sp>
        <p:nvSpPr>
          <p:cNvPr id="36" name="Google Shape;150;p31">
            <a:extLst>
              <a:ext uri="{FF2B5EF4-FFF2-40B4-BE49-F238E27FC236}">
                <a16:creationId xmlns:a16="http://schemas.microsoft.com/office/drawing/2014/main" id="{759F1BBD-24C1-1142-98CC-F5B969156828}"/>
              </a:ext>
            </a:extLst>
          </p:cNvPr>
          <p:cNvSpPr/>
          <p:nvPr/>
        </p:nvSpPr>
        <p:spPr>
          <a:xfrm>
            <a:off x="8136192" y="3258461"/>
            <a:ext cx="876294" cy="6042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2E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62557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07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01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C30C70BA-CD11-CC47-B73D-7A7CC2D78DBD}"/>
              </a:ext>
            </a:extLst>
          </p:cNvPr>
          <p:cNvSpPr txBox="1"/>
          <p:nvPr/>
        </p:nvSpPr>
        <p:spPr>
          <a:xfrm>
            <a:off x="6156384" y="4681688"/>
            <a:ext cx="540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不動產估價碰到的問題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FDA053-16C5-C945-93AE-A5A29E05782C}"/>
              </a:ext>
            </a:extLst>
          </p:cNvPr>
          <p:cNvSpPr txBox="1"/>
          <p:nvPr/>
        </p:nvSpPr>
        <p:spPr>
          <a:xfrm>
            <a:off x="6215809" y="5389574"/>
            <a:ext cx="4973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痛點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自動估價系統之價值</a:t>
            </a:r>
          </a:p>
        </p:txBody>
      </p:sp>
    </p:spTree>
    <p:extLst>
      <p:ext uri="{BB962C8B-B14F-4D97-AF65-F5344CB8AC3E}">
        <p14:creationId xmlns:p14="http://schemas.microsoft.com/office/powerpoint/2010/main" val="171994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6E59B4-371F-4F14-AB2E-2F54EA3EB701}"/>
              </a:ext>
            </a:extLst>
          </p:cNvPr>
          <p:cNvSpPr txBox="1"/>
          <p:nvPr/>
        </p:nvSpPr>
        <p:spPr>
          <a:xfrm>
            <a:off x="708485" y="2687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痛點</a:t>
            </a:r>
          </a:p>
        </p:txBody>
      </p:sp>
      <p:sp>
        <p:nvSpPr>
          <p:cNvPr id="40" name="矩形: 圓角 18">
            <a:extLst>
              <a:ext uri="{FF2B5EF4-FFF2-40B4-BE49-F238E27FC236}">
                <a16:creationId xmlns:a16="http://schemas.microsoft.com/office/drawing/2014/main" id="{A2244474-7AA7-9347-90CD-C81E05F16504}"/>
              </a:ext>
            </a:extLst>
          </p:cNvPr>
          <p:cNvSpPr/>
          <p:nvPr/>
        </p:nvSpPr>
        <p:spPr>
          <a:xfrm>
            <a:off x="-137133" y="1075751"/>
            <a:ext cx="2994170" cy="4439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以次貸危機為例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42AD0AC-4775-C242-824D-2D24020ECB26}"/>
              </a:ext>
            </a:extLst>
          </p:cNvPr>
          <p:cNvGrpSpPr/>
          <p:nvPr/>
        </p:nvGrpSpPr>
        <p:grpSpPr>
          <a:xfrm>
            <a:off x="1081040" y="2163535"/>
            <a:ext cx="2884867" cy="4150069"/>
            <a:chOff x="216093" y="928988"/>
            <a:chExt cx="2884867" cy="4150069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3D9D9208-A6C9-3148-AC42-5DE902DEC591}"/>
                </a:ext>
              </a:extLst>
            </p:cNvPr>
            <p:cNvGrpSpPr/>
            <p:nvPr/>
          </p:nvGrpSpPr>
          <p:grpSpPr>
            <a:xfrm>
              <a:off x="216094" y="1441972"/>
              <a:ext cx="2884866" cy="3637085"/>
              <a:chOff x="3158639" y="1221637"/>
              <a:chExt cx="2884866" cy="3637085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7DD6CC29-0C7D-EB49-91C8-AFD955EF38AA}"/>
                  </a:ext>
                </a:extLst>
              </p:cNvPr>
              <p:cNvGrpSpPr/>
              <p:nvPr/>
            </p:nvGrpSpPr>
            <p:grpSpPr>
              <a:xfrm>
                <a:off x="3897783" y="1221637"/>
                <a:ext cx="1477671" cy="1419149"/>
                <a:chOff x="3897783" y="1221637"/>
                <a:chExt cx="1477671" cy="1419149"/>
              </a:xfrm>
            </p:grpSpPr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196AEA85-B1BA-DA46-975B-8F0B8CE523A3}"/>
                    </a:ext>
                  </a:extLst>
                </p:cNvPr>
                <p:cNvSpPr/>
                <p:nvPr/>
              </p:nvSpPr>
              <p:spPr>
                <a:xfrm>
                  <a:off x="3897783" y="1221637"/>
                  <a:ext cx="1477671" cy="141914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/>
                </a:p>
              </p:txBody>
            </p:sp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C71399A1-1251-A44A-8D64-288E4A1717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3641" y="1416026"/>
                  <a:ext cx="1025875" cy="1025875"/>
                </a:xfrm>
                <a:prstGeom prst="rect">
                  <a:avLst/>
                </a:prstGeom>
              </p:spPr>
            </p:pic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237F54DA-670C-4B4F-9629-B05B9537A5ED}"/>
                  </a:ext>
                </a:extLst>
              </p:cNvPr>
              <p:cNvSpPr txBox="1"/>
              <p:nvPr/>
            </p:nvSpPr>
            <p:spPr>
              <a:xfrm>
                <a:off x="3158639" y="2919730"/>
                <a:ext cx="28848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000" dirty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21</a:t>
                </a:r>
                <a:r>
                  <a:rPr lang="zh-TW" altLang="en-US" sz="2000" dirty="0"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世紀初美國房地產市場持續走高，借款人信用不好的人也能獲得貸款。當銀行內部之稽核機制不健全時，超額貸款的風險就容易發生。</a:t>
                </a:r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D7AE3BC-E623-8443-851F-50D42146A6FB}"/>
                </a:ext>
              </a:extLst>
            </p:cNvPr>
            <p:cNvSpPr txBox="1"/>
            <p:nvPr/>
          </p:nvSpPr>
          <p:spPr>
            <a:xfrm>
              <a:off x="216093" y="928988"/>
              <a:ext cx="2884867" cy="400110"/>
            </a:xfrm>
            <a:prstGeom prst="rect">
              <a:avLst/>
            </a:prstGeom>
            <a:solidFill>
              <a:srgbClr val="484F5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銀行過度放貸</a:t>
              </a: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FDD0A657-7585-3748-BB44-59701661B7FA}"/>
              </a:ext>
            </a:extLst>
          </p:cNvPr>
          <p:cNvGrpSpPr/>
          <p:nvPr/>
        </p:nvGrpSpPr>
        <p:grpSpPr>
          <a:xfrm>
            <a:off x="4729218" y="2163535"/>
            <a:ext cx="3233854" cy="3239075"/>
            <a:chOff x="2895096" y="940483"/>
            <a:chExt cx="3233854" cy="3239075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508F552D-646F-9043-871D-208F0BFC5635}"/>
                </a:ext>
              </a:extLst>
            </p:cNvPr>
            <p:cNvGrpSpPr/>
            <p:nvPr/>
          </p:nvGrpSpPr>
          <p:grpSpPr>
            <a:xfrm>
              <a:off x="2895096" y="1465802"/>
              <a:ext cx="3233854" cy="2713756"/>
              <a:chOff x="5883347" y="1221637"/>
              <a:chExt cx="3233854" cy="2713756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0FF10CF8-57B5-C04C-9AE2-C279CAAC812E}"/>
                  </a:ext>
                </a:extLst>
              </p:cNvPr>
              <p:cNvGrpSpPr/>
              <p:nvPr/>
            </p:nvGrpSpPr>
            <p:grpSpPr>
              <a:xfrm>
                <a:off x="5883347" y="1221637"/>
                <a:ext cx="3233854" cy="2713756"/>
                <a:chOff x="5883347" y="1221637"/>
                <a:chExt cx="3233854" cy="2713756"/>
              </a:xfrm>
            </p:grpSpPr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25377071-24CA-7740-B1AA-84C18A8DB0CF}"/>
                    </a:ext>
                  </a:extLst>
                </p:cNvPr>
                <p:cNvSpPr/>
                <p:nvPr/>
              </p:nvSpPr>
              <p:spPr>
                <a:xfrm>
                  <a:off x="6728764" y="1221637"/>
                  <a:ext cx="1477671" cy="141914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/>
                </a:p>
              </p:txBody>
            </p: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76232EBD-CDC5-8340-ADB9-CA7397B362C1}"/>
                    </a:ext>
                  </a:extLst>
                </p:cNvPr>
                <p:cNvSpPr txBox="1"/>
                <p:nvPr/>
              </p:nvSpPr>
              <p:spPr>
                <a:xfrm>
                  <a:off x="5883347" y="2919730"/>
                  <a:ext cx="323385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TW" altLang="en-US" sz="2000" dirty="0"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銀行過度放貸，卻認為有政府當靠山，因此銀行不會即時監控風險。</a:t>
                  </a:r>
                </a:p>
              </p:txBody>
            </p:sp>
          </p:grpSp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56E7610C-4CB5-EC44-9DC5-3CB46498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4264" y="1368164"/>
                <a:ext cx="983152" cy="983152"/>
              </a:xfrm>
              <a:prstGeom prst="rect">
                <a:avLst/>
              </a:prstGeom>
            </p:spPr>
          </p:pic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CAC9762-7C69-DD4A-A930-09D16902BFE8}"/>
                </a:ext>
              </a:extLst>
            </p:cNvPr>
            <p:cNvSpPr txBox="1"/>
            <p:nvPr/>
          </p:nvSpPr>
          <p:spPr>
            <a:xfrm>
              <a:off x="2895096" y="940483"/>
              <a:ext cx="3233854" cy="400110"/>
            </a:xfrm>
            <a:prstGeom prst="rect">
              <a:avLst/>
            </a:prstGeom>
            <a:solidFill>
              <a:srgbClr val="484F5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不能即時掌握不動產價格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3592868-D09B-FE4E-AD09-818AF9561224}"/>
              </a:ext>
            </a:extLst>
          </p:cNvPr>
          <p:cNvGrpSpPr/>
          <p:nvPr/>
        </p:nvGrpSpPr>
        <p:grpSpPr>
          <a:xfrm>
            <a:off x="8726384" y="2163535"/>
            <a:ext cx="2884866" cy="3830798"/>
            <a:chOff x="6029214" y="1155927"/>
            <a:chExt cx="2884866" cy="3830798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EF37A193-305E-F946-90DD-9A21EAD69621}"/>
                </a:ext>
              </a:extLst>
            </p:cNvPr>
            <p:cNvSpPr txBox="1"/>
            <p:nvPr/>
          </p:nvSpPr>
          <p:spPr>
            <a:xfrm>
              <a:off x="6029214" y="1155927"/>
              <a:ext cx="2884866" cy="400110"/>
            </a:xfrm>
            <a:prstGeom prst="rect">
              <a:avLst/>
            </a:prstGeom>
            <a:solidFill>
              <a:srgbClr val="484F5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自動估價模型的重要性</a:t>
              </a:r>
            </a:p>
          </p:txBody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76627713-1740-134B-9B06-4BEA17BAB520}"/>
                </a:ext>
              </a:extLst>
            </p:cNvPr>
            <p:cNvGrpSpPr/>
            <p:nvPr/>
          </p:nvGrpSpPr>
          <p:grpSpPr>
            <a:xfrm>
              <a:off x="6029214" y="1657416"/>
              <a:ext cx="2884866" cy="3329309"/>
              <a:chOff x="6029214" y="1657416"/>
              <a:chExt cx="2884866" cy="3329309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0F0C7D0C-6E0A-1E40-9DCA-B6296ED02CBB}"/>
                  </a:ext>
                </a:extLst>
              </p:cNvPr>
              <p:cNvGrpSpPr/>
              <p:nvPr/>
            </p:nvGrpSpPr>
            <p:grpSpPr>
              <a:xfrm>
                <a:off x="6029214" y="1657416"/>
                <a:ext cx="2884866" cy="3329309"/>
                <a:chOff x="6017560" y="1221637"/>
                <a:chExt cx="2884866" cy="3329309"/>
              </a:xfrm>
            </p:grpSpPr>
            <p:sp>
              <p:nvSpPr>
                <p:cNvPr id="60" name="橢圓 59">
                  <a:extLst>
                    <a:ext uri="{FF2B5EF4-FFF2-40B4-BE49-F238E27FC236}">
                      <a16:creationId xmlns:a16="http://schemas.microsoft.com/office/drawing/2014/main" id="{83E16076-6C50-A547-80A3-235B8343A38A}"/>
                    </a:ext>
                  </a:extLst>
                </p:cNvPr>
                <p:cNvSpPr/>
                <p:nvPr/>
              </p:nvSpPr>
              <p:spPr>
                <a:xfrm>
                  <a:off x="6728764" y="1221637"/>
                  <a:ext cx="1477671" cy="141914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/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19BFE310-3131-4642-BBC7-A0B77EEEBC45}"/>
                    </a:ext>
                  </a:extLst>
                </p:cNvPr>
                <p:cNvSpPr txBox="1"/>
                <p:nvPr/>
              </p:nvSpPr>
              <p:spPr>
                <a:xfrm>
                  <a:off x="6017560" y="2919730"/>
                  <a:ext cx="2884866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TW" altLang="en-US" sz="2000" dirty="0"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自動估價模型可以即時監控不動產價格，協助判斷作為抵押品的房屋價值是否低於房貸現值，以進而作出避險措施</a:t>
                  </a:r>
                </a:p>
              </p:txBody>
            </p:sp>
          </p:grp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ADF87B88-9E21-034E-8F8D-87CF30E9D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7853" y="1884837"/>
                <a:ext cx="982800" cy="982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816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6E59B4-371F-4F14-AB2E-2F54EA3EB701}"/>
              </a:ext>
            </a:extLst>
          </p:cNvPr>
          <p:cNvSpPr txBox="1"/>
          <p:nvPr/>
        </p:nvSpPr>
        <p:spPr>
          <a:xfrm>
            <a:off x="708485" y="26876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自動估價系統之價值</a:t>
            </a:r>
          </a:p>
        </p:txBody>
      </p:sp>
      <p:sp>
        <p:nvSpPr>
          <p:cNvPr id="40" name="矩形: 圓角 18">
            <a:extLst>
              <a:ext uri="{FF2B5EF4-FFF2-40B4-BE49-F238E27FC236}">
                <a16:creationId xmlns:a16="http://schemas.microsoft.com/office/drawing/2014/main" id="{A2244474-7AA7-9347-90CD-C81E05F16504}"/>
              </a:ext>
            </a:extLst>
          </p:cNvPr>
          <p:cNvSpPr/>
          <p:nvPr/>
        </p:nvSpPr>
        <p:spPr>
          <a:xfrm>
            <a:off x="-137134" y="1075751"/>
            <a:ext cx="4379349" cy="4439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金融機構為何需要自動估價系統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45774B5-6990-D54E-B1B7-E1F192C7E6FE}"/>
              </a:ext>
            </a:extLst>
          </p:cNvPr>
          <p:cNvGrpSpPr/>
          <p:nvPr/>
        </p:nvGrpSpPr>
        <p:grpSpPr>
          <a:xfrm>
            <a:off x="708485" y="1823096"/>
            <a:ext cx="10529786" cy="1420774"/>
            <a:chOff x="762415" y="1307590"/>
            <a:chExt cx="10529786" cy="1420774"/>
          </a:xfrm>
        </p:grpSpPr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5ADE402D-8A8E-754C-84A9-CC31D8302F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15" y="1415993"/>
              <a:ext cx="477846" cy="477843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rgbClr val="484F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9C1731E-F4CB-044A-BAB6-B0CD8BA905C4}"/>
                </a:ext>
              </a:extLst>
            </p:cNvPr>
            <p:cNvSpPr txBox="1"/>
            <p:nvPr/>
          </p:nvSpPr>
          <p:spPr>
            <a:xfrm>
              <a:off x="1331843" y="1307590"/>
              <a:ext cx="9960358" cy="142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latin typeface="+mn-ea"/>
                </a:rPr>
                <a:t>新巴塞爾資本協定中針對</a:t>
              </a:r>
              <a:r>
                <a:rPr lang="en-US" altLang="zh-TW" sz="2000" dirty="0">
                  <a:latin typeface="+mn-ea"/>
                </a:rPr>
                <a:t>1988</a:t>
              </a:r>
              <a:r>
                <a:rPr lang="zh-TW" altLang="en-US" sz="2000" dirty="0">
                  <a:latin typeface="+mn-ea"/>
                </a:rPr>
                <a:t>年的舊巴塞爾資本協定（</a:t>
              </a:r>
              <a:r>
                <a:rPr lang="en" altLang="zh-TW" sz="2000" dirty="0">
                  <a:latin typeface="+mn-ea"/>
                </a:rPr>
                <a:t>Basel I</a:t>
              </a:r>
              <a:r>
                <a:rPr lang="zh-TW" altLang="en" sz="2000" dirty="0">
                  <a:latin typeface="+mn-ea"/>
                </a:rPr>
                <a:t>）</a:t>
              </a:r>
              <a:r>
                <a:rPr lang="zh-TW" altLang="en-US" sz="2000" dirty="0">
                  <a:latin typeface="+mn-ea"/>
                </a:rPr>
                <a:t>做了修改，目標為標準化風險控管制度，提升金融機構內部風險控管能力。</a:t>
              </a:r>
            </a:p>
            <a:p>
              <a:pPr>
                <a:lnSpc>
                  <a:spcPct val="150000"/>
                </a:lnSpc>
              </a:pPr>
              <a:endParaRPr lang="zh-TW" altLang="en-US" sz="2000" dirty="0">
                <a:latin typeface="+mn-ea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611B7D60-4F5A-2F4A-8E6F-5F4C3B52AAF3}"/>
              </a:ext>
            </a:extLst>
          </p:cNvPr>
          <p:cNvGrpSpPr/>
          <p:nvPr/>
        </p:nvGrpSpPr>
        <p:grpSpPr>
          <a:xfrm>
            <a:off x="708485" y="2902152"/>
            <a:ext cx="10529784" cy="1420774"/>
            <a:chOff x="762415" y="1740314"/>
            <a:chExt cx="10529784" cy="1420774"/>
          </a:xfrm>
        </p:grpSpPr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1B577391-ED56-B54D-A91D-85F7D1690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15" y="1843110"/>
              <a:ext cx="477846" cy="477843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en-US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8DC199F-926B-3B4F-8358-17AB27842E19}"/>
                </a:ext>
              </a:extLst>
            </p:cNvPr>
            <p:cNvSpPr txBox="1"/>
            <p:nvPr/>
          </p:nvSpPr>
          <p:spPr>
            <a:xfrm>
              <a:off x="1331842" y="1740314"/>
              <a:ext cx="9960357" cy="142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latin typeface="+mn-ea"/>
                </a:rPr>
                <a:t>金管會預計</a:t>
              </a:r>
              <a:r>
                <a:rPr lang="en-US" altLang="zh-TW" sz="2000" dirty="0">
                  <a:latin typeface="+mn-ea"/>
                </a:rPr>
                <a:t>2022</a:t>
              </a:r>
              <a:r>
                <a:rPr lang="zh-TW" altLang="en-US" sz="2000" dirty="0">
                  <a:latin typeface="+mn-ea"/>
                </a:rPr>
                <a:t>年上路新巴塞爾資本協定，台灣的銀行可使用內部評等法來評估信用風險。建立不動產自動估價系統可作為風險指標之一，輔助銀行自行建構風險評估模型。</a:t>
              </a:r>
            </a:p>
            <a:p>
              <a:pPr>
                <a:lnSpc>
                  <a:spcPct val="150000"/>
                </a:lnSpc>
              </a:pPr>
              <a:endParaRPr lang="zh-TW" altLang="en-US" sz="2000" dirty="0">
                <a:latin typeface="+mn-ea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2CBC83C2-1AC4-F843-BFE3-9A02F9B59C2F}"/>
              </a:ext>
            </a:extLst>
          </p:cNvPr>
          <p:cNvGrpSpPr/>
          <p:nvPr/>
        </p:nvGrpSpPr>
        <p:grpSpPr>
          <a:xfrm>
            <a:off x="2661473" y="4244204"/>
            <a:ext cx="6869054" cy="2139225"/>
            <a:chOff x="2278250" y="4132396"/>
            <a:chExt cx="6869054" cy="2139225"/>
          </a:xfrm>
        </p:grpSpPr>
        <p:sp>
          <p:nvSpPr>
            <p:cNvPr id="63" name="Google Shape;204;p36">
              <a:extLst>
                <a:ext uri="{FF2B5EF4-FFF2-40B4-BE49-F238E27FC236}">
                  <a16:creationId xmlns:a16="http://schemas.microsoft.com/office/drawing/2014/main" id="{D6C18302-EFC3-B143-8EA7-B2AB4C42FD8D}"/>
                </a:ext>
              </a:extLst>
            </p:cNvPr>
            <p:cNvSpPr/>
            <p:nvPr/>
          </p:nvSpPr>
          <p:spPr>
            <a:xfrm>
              <a:off x="6731202" y="5122220"/>
              <a:ext cx="540141" cy="1966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84F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64" name="Google Shape;205;p36">
              <a:extLst>
                <a:ext uri="{FF2B5EF4-FFF2-40B4-BE49-F238E27FC236}">
                  <a16:creationId xmlns:a16="http://schemas.microsoft.com/office/drawing/2014/main" id="{CAA92621-B319-0B48-97CE-E765DA54F9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0242908"/>
                </p:ext>
              </p:extLst>
            </p:nvPr>
          </p:nvGraphicFramePr>
          <p:xfrm>
            <a:off x="2278250" y="4132396"/>
            <a:ext cx="1522833" cy="213922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228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277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solidFill>
                              <a:srgbClr val="FFFFFF"/>
                            </a:solidFill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變數</a:t>
                        </a:r>
                        <a:endParaRPr sz="16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889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484F5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7875">
                  <a:tc>
                    <a:txBody>
                      <a:bodyPr/>
                      <a:lstStyle/>
                      <a:p>
                        <a:pPr marL="1905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solidFill>
                              <a:srgbClr val="C00000"/>
                            </a:solidFill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抵押品價格</a:t>
                        </a:r>
                        <a:endParaRPr sz="1600" b="1" u="none" strike="noStrike" cap="none" dirty="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1054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9D9D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278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總經情勢</a:t>
                        </a:r>
                        <a:endParaRPr sz="16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1054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9D9D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78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還款能力</a:t>
                        </a:r>
                        <a:endParaRPr sz="16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1054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9D9D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278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還本期限</a:t>
                        </a:r>
                        <a:endParaRPr sz="16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1054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9D9D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65" name="Google Shape;206;p36">
              <a:extLst>
                <a:ext uri="{FF2B5EF4-FFF2-40B4-BE49-F238E27FC236}">
                  <a16:creationId xmlns:a16="http://schemas.microsoft.com/office/drawing/2014/main" id="{05D84C8B-6E85-F842-8971-7DF436B71E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2317828"/>
                </p:ext>
              </p:extLst>
            </p:nvPr>
          </p:nvGraphicFramePr>
          <p:xfrm>
            <a:off x="4855241" y="4364875"/>
            <a:ext cx="1522833" cy="171135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228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277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solidFill>
                              <a:srgbClr val="FFFFFF"/>
                            </a:solidFill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內部評等法</a:t>
                        </a:r>
                        <a:endParaRPr sz="16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889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484F5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7875">
                  <a:tc>
                    <a:txBody>
                      <a:bodyPr/>
                      <a:lstStyle/>
                      <a:p>
                        <a:pPr marL="1905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solidFill>
                              <a:srgbClr val="C00000"/>
                            </a:solidFill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違約機率</a:t>
                        </a:r>
                        <a:endParaRPr sz="1600" b="1" u="none" strike="noStrike" cap="none" dirty="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1054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9D9D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278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solidFill>
                              <a:srgbClr val="C00000"/>
                            </a:solidFill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違約損失率</a:t>
                        </a:r>
                        <a:endParaRPr sz="1600" b="1" u="none" strike="noStrike" cap="none" dirty="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1054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9D9D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78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600" b="1" u="none" strike="noStrike" cap="none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到期期限</a:t>
                        </a:r>
                        <a:endParaRPr sz="16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0" marR="0" marT="10540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9D9D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6" name="Google Shape;207;p36">
              <a:extLst>
                <a:ext uri="{FF2B5EF4-FFF2-40B4-BE49-F238E27FC236}">
                  <a16:creationId xmlns:a16="http://schemas.microsoft.com/office/drawing/2014/main" id="{FE8715BF-83CC-194D-B5C6-D7060C41168D}"/>
                </a:ext>
              </a:extLst>
            </p:cNvPr>
            <p:cNvSpPr/>
            <p:nvPr/>
          </p:nvSpPr>
          <p:spPr>
            <a:xfrm>
              <a:off x="3906366" y="4764145"/>
              <a:ext cx="852221" cy="670564"/>
            </a:xfrm>
            <a:custGeom>
              <a:avLst/>
              <a:gdLst/>
              <a:ahLst/>
              <a:cxnLst/>
              <a:rect l="l" t="t" r="r" b="b"/>
              <a:pathLst>
                <a:path w="783590" h="642619" extrusionOk="0">
                  <a:moveTo>
                    <a:pt x="678333" y="582516"/>
                  </a:moveTo>
                  <a:lnTo>
                    <a:pt x="653288" y="613283"/>
                  </a:lnTo>
                  <a:lnTo>
                    <a:pt x="783082" y="642112"/>
                  </a:lnTo>
                  <a:lnTo>
                    <a:pt x="761773" y="594995"/>
                  </a:lnTo>
                  <a:lnTo>
                    <a:pt x="693673" y="594995"/>
                  </a:lnTo>
                  <a:lnTo>
                    <a:pt x="678333" y="582516"/>
                  </a:lnTo>
                  <a:close/>
                </a:path>
                <a:path w="783590" h="642619" extrusionOk="0">
                  <a:moveTo>
                    <a:pt x="703351" y="551783"/>
                  </a:moveTo>
                  <a:lnTo>
                    <a:pt x="678333" y="582516"/>
                  </a:lnTo>
                  <a:lnTo>
                    <a:pt x="693673" y="594995"/>
                  </a:lnTo>
                  <a:lnTo>
                    <a:pt x="718692" y="564261"/>
                  </a:lnTo>
                  <a:lnTo>
                    <a:pt x="703351" y="551783"/>
                  </a:lnTo>
                  <a:close/>
                </a:path>
                <a:path w="783590" h="642619" extrusionOk="0">
                  <a:moveTo>
                    <a:pt x="728344" y="521081"/>
                  </a:moveTo>
                  <a:lnTo>
                    <a:pt x="703351" y="551783"/>
                  </a:lnTo>
                  <a:lnTo>
                    <a:pt x="718692" y="564261"/>
                  </a:lnTo>
                  <a:lnTo>
                    <a:pt x="693673" y="594995"/>
                  </a:lnTo>
                  <a:lnTo>
                    <a:pt x="761773" y="594995"/>
                  </a:lnTo>
                  <a:lnTo>
                    <a:pt x="728344" y="521081"/>
                  </a:lnTo>
                  <a:close/>
                </a:path>
                <a:path w="783590" h="642619" extrusionOk="0">
                  <a:moveTo>
                    <a:pt x="24891" y="0"/>
                  </a:moveTo>
                  <a:lnTo>
                    <a:pt x="0" y="30734"/>
                  </a:lnTo>
                  <a:lnTo>
                    <a:pt x="678333" y="582516"/>
                  </a:lnTo>
                  <a:lnTo>
                    <a:pt x="703351" y="551783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08;p36">
              <a:extLst>
                <a:ext uri="{FF2B5EF4-FFF2-40B4-BE49-F238E27FC236}">
                  <a16:creationId xmlns:a16="http://schemas.microsoft.com/office/drawing/2014/main" id="{4EE2F193-2025-5F4E-9E70-065D83A3C598}"/>
                </a:ext>
              </a:extLst>
            </p:cNvPr>
            <p:cNvSpPr/>
            <p:nvPr/>
          </p:nvSpPr>
          <p:spPr>
            <a:xfrm rot="20001734">
              <a:off x="3988017" y="4568789"/>
              <a:ext cx="730722" cy="606350"/>
            </a:xfrm>
            <a:custGeom>
              <a:avLst/>
              <a:gdLst/>
              <a:ahLst/>
              <a:cxnLst/>
              <a:rect l="l" t="t" r="r" b="b"/>
              <a:pathLst>
                <a:path w="783590" h="642619" extrusionOk="0">
                  <a:moveTo>
                    <a:pt x="678333" y="582516"/>
                  </a:moveTo>
                  <a:lnTo>
                    <a:pt x="653288" y="613283"/>
                  </a:lnTo>
                  <a:lnTo>
                    <a:pt x="783082" y="642112"/>
                  </a:lnTo>
                  <a:lnTo>
                    <a:pt x="761773" y="594995"/>
                  </a:lnTo>
                  <a:lnTo>
                    <a:pt x="693673" y="594995"/>
                  </a:lnTo>
                  <a:lnTo>
                    <a:pt x="678333" y="582516"/>
                  </a:lnTo>
                  <a:close/>
                </a:path>
                <a:path w="783590" h="642619" extrusionOk="0">
                  <a:moveTo>
                    <a:pt x="703351" y="551783"/>
                  </a:moveTo>
                  <a:lnTo>
                    <a:pt x="678333" y="582516"/>
                  </a:lnTo>
                  <a:lnTo>
                    <a:pt x="693673" y="594995"/>
                  </a:lnTo>
                  <a:lnTo>
                    <a:pt x="718692" y="564261"/>
                  </a:lnTo>
                  <a:lnTo>
                    <a:pt x="703351" y="551783"/>
                  </a:lnTo>
                  <a:close/>
                </a:path>
                <a:path w="783590" h="642619" extrusionOk="0">
                  <a:moveTo>
                    <a:pt x="728344" y="521081"/>
                  </a:moveTo>
                  <a:lnTo>
                    <a:pt x="703351" y="551783"/>
                  </a:lnTo>
                  <a:lnTo>
                    <a:pt x="718692" y="564261"/>
                  </a:lnTo>
                  <a:lnTo>
                    <a:pt x="693673" y="594995"/>
                  </a:lnTo>
                  <a:lnTo>
                    <a:pt x="761773" y="594995"/>
                  </a:lnTo>
                  <a:lnTo>
                    <a:pt x="728344" y="521081"/>
                  </a:lnTo>
                  <a:close/>
                </a:path>
                <a:path w="783590" h="642619" extrusionOk="0">
                  <a:moveTo>
                    <a:pt x="24891" y="0"/>
                  </a:moveTo>
                  <a:lnTo>
                    <a:pt x="0" y="30734"/>
                  </a:lnTo>
                  <a:lnTo>
                    <a:pt x="678333" y="582516"/>
                  </a:lnTo>
                  <a:lnTo>
                    <a:pt x="703351" y="551783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CAEE900-D86F-2A41-8EFB-31E3FDE37B5A}"/>
                </a:ext>
              </a:extLst>
            </p:cNvPr>
            <p:cNvSpPr/>
            <p:nvPr/>
          </p:nvSpPr>
          <p:spPr>
            <a:xfrm>
              <a:off x="7624472" y="5046418"/>
              <a:ext cx="1522832" cy="388291"/>
            </a:xfrm>
            <a:prstGeom prst="rect">
              <a:avLst/>
            </a:prstGeom>
            <a:solidFill>
              <a:srgbClr val="484F59"/>
            </a:solidFill>
            <a:ln w="1270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b="1" dirty="0">
                  <a:latin typeface="+mn-ea"/>
                </a:rPr>
                <a:t>信用風險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59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6E59B4-371F-4F14-AB2E-2F54EA3EB701}"/>
              </a:ext>
            </a:extLst>
          </p:cNvPr>
          <p:cNvSpPr txBox="1"/>
          <p:nvPr/>
        </p:nvSpPr>
        <p:spPr>
          <a:xfrm>
            <a:off x="708485" y="26876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自動估價系統之價值</a:t>
            </a:r>
          </a:p>
        </p:txBody>
      </p:sp>
      <p:sp>
        <p:nvSpPr>
          <p:cNvPr id="40" name="矩形: 圓角 18">
            <a:extLst>
              <a:ext uri="{FF2B5EF4-FFF2-40B4-BE49-F238E27FC236}">
                <a16:creationId xmlns:a16="http://schemas.microsoft.com/office/drawing/2014/main" id="{A2244474-7AA7-9347-90CD-C81E05F16504}"/>
              </a:ext>
            </a:extLst>
          </p:cNvPr>
          <p:cNvSpPr/>
          <p:nvPr/>
        </p:nvSpPr>
        <p:spPr>
          <a:xfrm>
            <a:off x="-137134" y="1075751"/>
            <a:ext cx="4379349" cy="4439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自動估價模型能為銀行降低風險</a:t>
            </a:r>
          </a:p>
        </p:txBody>
      </p:sp>
      <p:sp>
        <p:nvSpPr>
          <p:cNvPr id="21" name="Google Shape;197;p36">
            <a:extLst>
              <a:ext uri="{FF2B5EF4-FFF2-40B4-BE49-F238E27FC236}">
                <a16:creationId xmlns:a16="http://schemas.microsoft.com/office/drawing/2014/main" id="{C1B1495B-6AA2-6442-A442-8FC236B78355}"/>
              </a:ext>
            </a:extLst>
          </p:cNvPr>
          <p:cNvSpPr txBox="1"/>
          <p:nvPr/>
        </p:nvSpPr>
        <p:spPr>
          <a:xfrm>
            <a:off x="1654818" y="3217500"/>
            <a:ext cx="2286759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TW" altLang="en-US" sz="2000" b="1" dirty="0">
                <a:solidFill>
                  <a:srgbClr val="152E5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控制放款風險</a:t>
            </a: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AABD8B2-B538-EC40-89DF-A2113B5541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4" y="3205783"/>
            <a:ext cx="469352" cy="469352"/>
          </a:xfrm>
          <a:prstGeom prst="rect">
            <a:avLst/>
          </a:prstGeom>
        </p:spPr>
      </p:pic>
      <p:sp>
        <p:nvSpPr>
          <p:cNvPr id="33" name="Google Shape;196;p36">
            <a:extLst>
              <a:ext uri="{FF2B5EF4-FFF2-40B4-BE49-F238E27FC236}">
                <a16:creationId xmlns:a16="http://schemas.microsoft.com/office/drawing/2014/main" id="{8366EFEF-B85D-7B49-A622-2E9F8EFA3117}"/>
              </a:ext>
            </a:extLst>
          </p:cNvPr>
          <p:cNvSpPr txBox="1"/>
          <p:nvPr/>
        </p:nvSpPr>
        <p:spPr>
          <a:xfrm>
            <a:off x="1614523" y="4756529"/>
            <a:ext cx="4290673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TW" altLang="en-US" sz="2000" b="1" dirty="0">
                <a:solidFill>
                  <a:srgbClr val="152E5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可隨時監控不動產擔保適足率</a:t>
            </a: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8DA95DF3-3F2F-CA47-AABA-2B88EE86F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4" y="4728486"/>
            <a:ext cx="469352" cy="4693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0C4C64-2E9B-5141-BB3E-2BC5B6C4D48A}"/>
              </a:ext>
            </a:extLst>
          </p:cNvPr>
          <p:cNvSpPr/>
          <p:nvPr/>
        </p:nvSpPr>
        <p:spPr>
          <a:xfrm>
            <a:off x="1654818" y="3722592"/>
            <a:ext cx="9845520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cs typeface="Microsoft JhengHei"/>
                <a:sym typeface="Microsoft JhengHei"/>
              </a:rPr>
              <a:t>可就現有新承做的不動產擔保放款案件提供客觀的估價參考，進一步控制放款風險，針對未來的房貸調整貸款成數。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D3B81F-F462-4A4A-946F-C183AAE67ECB}"/>
              </a:ext>
            </a:extLst>
          </p:cNvPr>
          <p:cNvSpPr/>
          <p:nvPr/>
        </p:nvSpPr>
        <p:spPr>
          <a:xfrm>
            <a:off x="1654816" y="5247543"/>
            <a:ext cx="9845519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cs typeface="Microsoft JhengHei"/>
                <a:sym typeface="Microsoft JhengHei"/>
              </a:rPr>
              <a:t>模型經訓練後，取得新資訊即能夠自動學習，可即時監控不動產價格，對擔保品市場價值低於未償還本金的個案，可即時監控，並制定對應策略。</a:t>
            </a:r>
          </a:p>
        </p:txBody>
      </p:sp>
      <p:sp>
        <p:nvSpPr>
          <p:cNvPr id="41" name="Google Shape;197;p36">
            <a:extLst>
              <a:ext uri="{FF2B5EF4-FFF2-40B4-BE49-F238E27FC236}">
                <a16:creationId xmlns:a16="http://schemas.microsoft.com/office/drawing/2014/main" id="{ADA59C68-CC5D-C34B-AB55-36F315CCC71B}"/>
              </a:ext>
            </a:extLst>
          </p:cNvPr>
          <p:cNvSpPr txBox="1"/>
          <p:nvPr/>
        </p:nvSpPr>
        <p:spPr>
          <a:xfrm>
            <a:off x="1654818" y="1948235"/>
            <a:ext cx="3123659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TW" altLang="en-US" sz="2000" b="1" dirty="0">
                <a:solidFill>
                  <a:srgbClr val="152E52"/>
                </a:solidFill>
                <a:latin typeface="Microsoft JhengHei"/>
                <a:cs typeface="Microsoft JhengHei"/>
                <a:sym typeface="Microsoft JhengHei"/>
              </a:rPr>
              <a:t>客觀、省時、成本低</a:t>
            </a:r>
          </a:p>
          <a:p>
            <a:pPr lvl="0">
              <a:lnSpc>
                <a:spcPct val="114000"/>
              </a:lnSpc>
            </a:pPr>
            <a:endParaRPr lang="zh-TW" altLang="en-US" sz="2000" b="1" dirty="0">
              <a:solidFill>
                <a:srgbClr val="152E52"/>
              </a:solidFill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4BEDF3-AAC4-A740-8CFE-B01F7136D582}"/>
              </a:ext>
            </a:extLst>
          </p:cNvPr>
          <p:cNvSpPr/>
          <p:nvPr/>
        </p:nvSpPr>
        <p:spPr>
          <a:xfrm>
            <a:off x="1654817" y="2448605"/>
            <a:ext cx="9845521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cs typeface="Microsoft JhengHei"/>
                <a:sym typeface="Microsoft JhengHei"/>
              </a:rPr>
              <a:t>建立不動產估價共同基礎，減少人為因素與溝通成本，同時降低不動產重估之鑑價成本及時間。</a:t>
            </a: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CEA0F665-CCE6-EE42-A3A3-A08B222773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4" y="1952842"/>
            <a:ext cx="469352" cy="4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7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4781550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4152900 w 12192000"/>
              <a:gd name="connsiteY1" fmla="*/ 42862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819400 w 12192000"/>
              <a:gd name="connsiteY1" fmla="*/ 50101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2571750 w 12192000"/>
              <a:gd name="connsiteY1" fmla="*/ 5238750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571750" y="523875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37346" y="1295399"/>
            <a:ext cx="3376855" cy="2267018"/>
            <a:chOff x="1737346" y="1866899"/>
            <a:chExt cx="3376855" cy="226701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1737346" y="1866899"/>
              <a:ext cx="3014905" cy="2201027"/>
            </a:xfrm>
            <a:prstGeom prst="triangle">
              <a:avLst/>
            </a:prstGeom>
            <a:solidFill>
              <a:srgbClr val="FFC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2099296" y="2024105"/>
              <a:ext cx="3014905" cy="2109812"/>
            </a:xfrm>
            <a:prstGeom prst="triangle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03057" y="161865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4003418" y="4901920"/>
            <a:ext cx="881086" cy="616579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3499384">
            <a:off x="3332345" y="5063855"/>
            <a:ext cx="548805" cy="651439"/>
          </a:xfrm>
          <a:prstGeom prst="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C30C70BA-CD11-CC47-B73D-7A7CC2D78DBD}"/>
              </a:ext>
            </a:extLst>
          </p:cNvPr>
          <p:cNvSpPr txBox="1"/>
          <p:nvPr/>
        </p:nvSpPr>
        <p:spPr>
          <a:xfrm>
            <a:off x="6156384" y="4681688"/>
            <a:ext cx="540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4">
                    <a:lumMod val="50000"/>
                  </a:schemeClr>
                </a:solidFill>
                <a:cs typeface="+mn-ea"/>
                <a:sym typeface="+mn-lt"/>
              </a:rPr>
              <a:t>資料簡介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BF60606-F0AE-0F44-ABE7-12E05C970419}"/>
              </a:ext>
            </a:extLst>
          </p:cNvPr>
          <p:cNvSpPr txBox="1"/>
          <p:nvPr/>
        </p:nvSpPr>
        <p:spPr>
          <a:xfrm>
            <a:off x="6215809" y="5389574"/>
            <a:ext cx="497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資料內容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資料分析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資料前處理</a:t>
            </a:r>
          </a:p>
        </p:txBody>
      </p:sp>
    </p:spTree>
    <p:extLst>
      <p:ext uri="{BB962C8B-B14F-4D97-AF65-F5344CB8AC3E}">
        <p14:creationId xmlns:p14="http://schemas.microsoft.com/office/powerpoint/2010/main" val="396468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資料內容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資料內容</a:t>
            </a:r>
            <a:endParaRPr kumimoji="1"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096B5A-2FAF-564F-9F80-E7A633658B25}"/>
              </a:ext>
            </a:extLst>
          </p:cNvPr>
          <p:cNvSpPr/>
          <p:nvPr/>
        </p:nvSpPr>
        <p:spPr>
          <a:xfrm>
            <a:off x="1610404" y="1385016"/>
            <a:ext cx="780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JhengHei"/>
                <a:cs typeface="Microsoft JhengHei"/>
                <a:sym typeface="Microsoft JhengHei"/>
              </a:rPr>
              <a:t>內政部「不動產交易實價登錄」提供的不動產買賣資料集</a:t>
            </a:r>
            <a:endParaRPr lang="zh-TW" altLang="en-US" dirty="0"/>
          </a:p>
        </p:txBody>
      </p:sp>
      <p:sp>
        <p:nvSpPr>
          <p:cNvPr id="35" name="TextBox 76">
            <a:extLst>
              <a:ext uri="{FF2B5EF4-FFF2-40B4-BE49-F238E27FC236}">
                <a16:creationId xmlns:a16="http://schemas.microsoft.com/office/drawing/2014/main" id="{2D5D3AC1-05F2-C247-B7ED-D1F9B5767CDD}"/>
              </a:ext>
            </a:extLst>
          </p:cNvPr>
          <p:cNvSpPr txBox="1"/>
          <p:nvPr/>
        </p:nvSpPr>
        <p:spPr>
          <a:xfrm>
            <a:off x="1062597" y="1009609"/>
            <a:ext cx="22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資料來源</a:t>
            </a:r>
            <a:endParaRPr lang="en-US" altLang="zh-CN" sz="2000" b="1" dirty="0">
              <a:solidFill>
                <a:srgbClr val="484F59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2CBE78-65D9-D947-873E-8099D9854EC6}"/>
              </a:ext>
            </a:extLst>
          </p:cNvPr>
          <p:cNvSpPr/>
          <p:nvPr/>
        </p:nvSpPr>
        <p:spPr>
          <a:xfrm>
            <a:off x="1610404" y="2228404"/>
            <a:ext cx="780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JhengHei"/>
                <a:cs typeface="Microsoft JhengHei"/>
                <a:sym typeface="Microsoft JhengHei"/>
              </a:rPr>
              <a:t>105~108</a:t>
            </a:r>
            <a:r>
              <a:rPr lang="zh-CN" altLang="en-US" dirty="0">
                <a:latin typeface="Microsoft JhengHei"/>
                <a:cs typeface="Microsoft JhengHei"/>
                <a:sym typeface="Microsoft JhengHei"/>
              </a:rPr>
              <a:t>年台北市的不動產實價資訊，共</a:t>
            </a:r>
            <a:r>
              <a:rPr lang="en-US" altLang="zh-TW" dirty="0">
                <a:latin typeface="Microsoft JhengHei"/>
                <a:cs typeface="Microsoft JhengHei"/>
                <a:sym typeface="Microsoft JhengHei"/>
              </a:rPr>
              <a:t>81151</a:t>
            </a:r>
            <a:r>
              <a:rPr lang="zh-TW" altLang="en-US" dirty="0">
                <a:latin typeface="Microsoft JhengHei"/>
                <a:cs typeface="Microsoft JhengHei"/>
                <a:sym typeface="Microsoft JhengHei"/>
              </a:rPr>
              <a:t>筆，</a:t>
            </a:r>
            <a:r>
              <a:rPr lang="en-US" altLang="zh-TW" dirty="0">
                <a:latin typeface="Microsoft JhengHei"/>
                <a:cs typeface="Microsoft JhengHei"/>
                <a:sym typeface="Microsoft JhengHei"/>
              </a:rPr>
              <a:t>28</a:t>
            </a:r>
            <a:r>
              <a:rPr lang="zh-CN" altLang="en-US" dirty="0">
                <a:latin typeface="Microsoft JhengHei"/>
                <a:cs typeface="Microsoft JhengHei"/>
                <a:sym typeface="Microsoft JhengHei"/>
              </a:rPr>
              <a:t>個欄位</a:t>
            </a:r>
            <a:endParaRPr lang="zh-TW" altLang="en-US" dirty="0"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39" name="TextBox 76">
            <a:extLst>
              <a:ext uri="{FF2B5EF4-FFF2-40B4-BE49-F238E27FC236}">
                <a16:creationId xmlns:a16="http://schemas.microsoft.com/office/drawing/2014/main" id="{6B50A57E-389C-9D4C-8421-714B7C0B2090}"/>
              </a:ext>
            </a:extLst>
          </p:cNvPr>
          <p:cNvSpPr txBox="1"/>
          <p:nvPr/>
        </p:nvSpPr>
        <p:spPr>
          <a:xfrm>
            <a:off x="1062597" y="1852997"/>
            <a:ext cx="22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資料筆數</a:t>
            </a:r>
            <a:endParaRPr lang="en-US" altLang="zh-CN" sz="2000" b="1" dirty="0">
              <a:solidFill>
                <a:srgbClr val="484F59"/>
              </a:solidFill>
              <a:cs typeface="+mn-ea"/>
              <a:sym typeface="+mn-lt"/>
            </a:endParaRPr>
          </a:p>
        </p:txBody>
      </p:sp>
      <p:sp>
        <p:nvSpPr>
          <p:cNvPr id="42" name="TextBox 76">
            <a:extLst>
              <a:ext uri="{FF2B5EF4-FFF2-40B4-BE49-F238E27FC236}">
                <a16:creationId xmlns:a16="http://schemas.microsoft.com/office/drawing/2014/main" id="{A00E33E2-1BDE-304E-BB33-CF26F3821A69}"/>
              </a:ext>
            </a:extLst>
          </p:cNvPr>
          <p:cNvSpPr txBox="1"/>
          <p:nvPr/>
        </p:nvSpPr>
        <p:spPr>
          <a:xfrm>
            <a:off x="1062596" y="2696385"/>
            <a:ext cx="22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變數</a:t>
            </a:r>
            <a:endParaRPr lang="en-US" altLang="zh-CN" sz="2000" b="1" dirty="0">
              <a:solidFill>
                <a:srgbClr val="484F59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D5B24-B786-314A-92AA-7F18FB33BE8B}"/>
              </a:ext>
            </a:extLst>
          </p:cNvPr>
          <p:cNvSpPr/>
          <p:nvPr/>
        </p:nvSpPr>
        <p:spPr>
          <a:xfrm>
            <a:off x="2464566" y="43778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預測建物的總價，並以</a:t>
            </a:r>
            <a:r>
              <a:rPr lang="en-US" altLang="zh-TW" dirty="0"/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Hit-rate </a:t>
            </a:r>
            <a:r>
              <a:rPr lang="zh-CN" altLang="en-US" dirty="0"/>
              <a:t>來作為評估標準</a:t>
            </a:r>
            <a:endParaRPr lang="zh-TW" altLang="en-US" dirty="0"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AECF89C2-285B-644E-AA17-B9295FA18B89}"/>
              </a:ext>
            </a:extLst>
          </p:cNvPr>
          <p:cNvSpPr/>
          <p:nvPr/>
        </p:nvSpPr>
        <p:spPr>
          <a:xfrm>
            <a:off x="1738359" y="4377815"/>
            <a:ext cx="591083" cy="369332"/>
          </a:xfrm>
          <a:custGeom>
            <a:avLst/>
            <a:gdLst/>
            <a:ahLst/>
            <a:cxnLst/>
            <a:rect l="l" t="t" r="r" b="b"/>
            <a:pathLst>
              <a:path w="609600" h="541020">
                <a:moveTo>
                  <a:pt x="339090" y="0"/>
                </a:moveTo>
                <a:lnTo>
                  <a:pt x="339090" y="135254"/>
                </a:lnTo>
                <a:lnTo>
                  <a:pt x="0" y="135254"/>
                </a:lnTo>
                <a:lnTo>
                  <a:pt x="0" y="405764"/>
                </a:lnTo>
                <a:lnTo>
                  <a:pt x="339090" y="405764"/>
                </a:lnTo>
                <a:lnTo>
                  <a:pt x="339090" y="541019"/>
                </a:lnTo>
                <a:lnTo>
                  <a:pt x="609600" y="270510"/>
                </a:lnTo>
                <a:lnTo>
                  <a:pt x="339090" y="0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 sz="200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16" name="內容版面配置區 3">
            <a:extLst>
              <a:ext uri="{FF2B5EF4-FFF2-40B4-BE49-F238E27FC236}">
                <a16:creationId xmlns:a16="http://schemas.microsoft.com/office/drawing/2014/main" id="{C69DCD1B-FFB0-4741-8008-44BB7CFA8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437095"/>
              </p:ext>
            </p:extLst>
          </p:nvPr>
        </p:nvGraphicFramePr>
        <p:xfrm>
          <a:off x="566736" y="4951490"/>
          <a:ext cx="11058528" cy="125415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691158">
                  <a:extLst>
                    <a:ext uri="{9D8B030D-6E8A-4147-A177-3AD203B41FA5}">
                      <a16:colId xmlns:a16="http://schemas.microsoft.com/office/drawing/2014/main" val="1515632552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3132249287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3885038892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2314285616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988915722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4098850229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1065523838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3378043838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385865700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1432101543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892479688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2223299048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3587217922"/>
                    </a:ext>
                  </a:extLst>
                </a:gridCol>
                <a:gridCol w="765690">
                  <a:extLst>
                    <a:ext uri="{9D8B030D-6E8A-4147-A177-3AD203B41FA5}">
                      <a16:colId xmlns:a16="http://schemas.microsoft.com/office/drawing/2014/main" val="1995966746"/>
                    </a:ext>
                  </a:extLst>
                </a:gridCol>
                <a:gridCol w="735531">
                  <a:extLst>
                    <a:ext uri="{9D8B030D-6E8A-4147-A177-3AD203B41FA5}">
                      <a16:colId xmlns:a16="http://schemas.microsoft.com/office/drawing/2014/main" val="2905258859"/>
                    </a:ext>
                  </a:extLst>
                </a:gridCol>
                <a:gridCol w="572253">
                  <a:extLst>
                    <a:ext uri="{9D8B030D-6E8A-4147-A177-3AD203B41FA5}">
                      <a16:colId xmlns:a16="http://schemas.microsoft.com/office/drawing/2014/main" val="404448289"/>
                    </a:ext>
                  </a:extLst>
                </a:gridCol>
              </a:tblGrid>
              <a:tr h="4180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鄉鎮市區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交易標的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土地移轉總面積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土地使用分區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交易日期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總樓層數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建物型態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主要用途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建築完成年月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建物移轉總面積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格局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房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格局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廳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格局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衛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總價元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萬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車位類別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…….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12608"/>
                  </a:ext>
                </a:extLst>
              </a:tr>
              <a:tr h="4180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文山區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房地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土地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建物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30.04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住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1061126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十一層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住宅大樓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住家用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841122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112.71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1550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升降機械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75637"/>
                  </a:ext>
                </a:extLst>
              </a:tr>
              <a:tr h="4180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中山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區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土地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1070201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十二層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公寓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33710"/>
                  </a:ext>
                </a:extLst>
              </a:tr>
            </a:tbl>
          </a:graphicData>
        </a:graphic>
      </p:graphicFrame>
      <p:sp>
        <p:nvSpPr>
          <p:cNvPr id="18" name="TextBox 76">
            <a:extLst>
              <a:ext uri="{FF2B5EF4-FFF2-40B4-BE49-F238E27FC236}">
                <a16:creationId xmlns:a16="http://schemas.microsoft.com/office/drawing/2014/main" id="{C306732B-935E-3F48-9F91-FE124F121836}"/>
              </a:ext>
            </a:extLst>
          </p:cNvPr>
          <p:cNvSpPr txBox="1"/>
          <p:nvPr/>
        </p:nvSpPr>
        <p:spPr>
          <a:xfrm>
            <a:off x="4807963" y="6294144"/>
            <a:ext cx="257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484F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不動產實價登錄原始資料範例</a:t>
            </a:r>
            <a:endParaRPr lang="en-US" altLang="zh-TW" sz="1400" b="1" dirty="0">
              <a:solidFill>
                <a:srgbClr val="484F5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D0D6F8D-6ACA-BF4E-8626-CA93B2D067EC}"/>
              </a:ext>
            </a:extLst>
          </p:cNvPr>
          <p:cNvSpPr/>
          <p:nvPr/>
        </p:nvSpPr>
        <p:spPr>
          <a:xfrm>
            <a:off x="708485" y="1055329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BA48C7E-9E5F-E443-854E-4AD58C53B187}"/>
              </a:ext>
            </a:extLst>
          </p:cNvPr>
          <p:cNvSpPr/>
          <p:nvPr/>
        </p:nvSpPr>
        <p:spPr>
          <a:xfrm>
            <a:off x="708485" y="1903221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60EFDCA8-7915-DB4A-B863-866948AC0B86}"/>
              </a:ext>
            </a:extLst>
          </p:cNvPr>
          <p:cNvSpPr/>
          <p:nvPr/>
        </p:nvSpPr>
        <p:spPr>
          <a:xfrm>
            <a:off x="708485" y="2746123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327D77-9381-B544-AB76-F4F197CF5362}"/>
              </a:ext>
            </a:extLst>
          </p:cNvPr>
          <p:cNvSpPr/>
          <p:nvPr/>
        </p:nvSpPr>
        <p:spPr>
          <a:xfrm>
            <a:off x="1610404" y="3188322"/>
            <a:ext cx="1004819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不動產個別資料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：該建物所在的鄉鎮市區、土地使用分區及主要用途、建物型態、建物移轉總面積、房間衛浴及廳個數、車位資訊等等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不動產交易資料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：總價、交易年月日、單價平方公尺、車位總價</a:t>
            </a:r>
          </a:p>
        </p:txBody>
      </p:sp>
    </p:spTree>
    <p:extLst>
      <p:ext uri="{BB962C8B-B14F-4D97-AF65-F5344CB8AC3E}">
        <p14:creationId xmlns:p14="http://schemas.microsoft.com/office/powerpoint/2010/main" val="330421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接點: 肘形 13">
            <a:extLst>
              <a:ext uri="{FF2B5EF4-FFF2-40B4-BE49-F238E27FC236}">
                <a16:creationId xmlns:a16="http://schemas.microsoft.com/office/drawing/2014/main" id="{8BDD8354-84F0-7348-B960-BACED8247E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66747" y="2796835"/>
            <a:ext cx="1043665" cy="189875"/>
          </a:xfrm>
          <a:prstGeom prst="bentConnector3">
            <a:avLst>
              <a:gd name="adj1" fmla="val 3155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E990C-457C-407B-8A9E-405AD547ABDE}"/>
              </a:ext>
            </a:extLst>
          </p:cNvPr>
          <p:cNvSpPr txBox="1"/>
          <p:nvPr/>
        </p:nvSpPr>
        <p:spPr>
          <a:xfrm>
            <a:off x="708485" y="268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484F59"/>
                </a:solidFill>
              </a:rPr>
              <a:t>資料篩選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CCE4E-6193-7E4E-A0C7-6719ED7F856C}"/>
              </a:ext>
            </a:extLst>
          </p:cNvPr>
          <p:cNvSpPr/>
          <p:nvPr/>
        </p:nvSpPr>
        <p:spPr>
          <a:xfrm>
            <a:off x="10126327" y="374948"/>
            <a:ext cx="1620957" cy="50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資料內容</a:t>
            </a:r>
            <a:endParaRPr kumimoji="1" lang="zh-TW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B48287-7342-0D4C-A6F8-E7CFDAB021B3}"/>
              </a:ext>
            </a:extLst>
          </p:cNvPr>
          <p:cNvSpPr/>
          <p:nvPr/>
        </p:nvSpPr>
        <p:spPr>
          <a:xfrm>
            <a:off x="1366564" y="1656529"/>
            <a:ext cx="7804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JhengHei"/>
              <a:cs typeface="Microsoft JhengHei"/>
              <a:sym typeface="Microsoft JhengHei"/>
            </a:endParaRPr>
          </a:p>
          <a:p>
            <a:endParaRPr lang="en-US" altLang="zh-CN" sz="2000" dirty="0"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6BC2DB-DDE2-744D-A027-6A51302FA106}"/>
              </a:ext>
            </a:extLst>
          </p:cNvPr>
          <p:cNvSpPr/>
          <p:nvPr/>
        </p:nvSpPr>
        <p:spPr>
          <a:xfrm>
            <a:off x="1366564" y="1726952"/>
            <a:ext cx="6699270" cy="16696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交易標的：</a:t>
            </a:r>
            <a:r>
              <a:rPr lang="zh-CN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刪除僅有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土地或僅有車位的標的</a:t>
            </a:r>
            <a:endParaRPr lang="en-US" altLang="zh-CN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都市土地使用分區：</a:t>
            </a:r>
            <a:r>
              <a:rPr lang="zh-CN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僅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留下住、商，其餘類別直接刪除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建物型態：刪除倉庫、廠辦、工廠、農舍的類別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主要用途：刪除工業用及商業用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EE93A851-B4B3-2747-A8F3-2EF39B310D66}"/>
              </a:ext>
            </a:extLst>
          </p:cNvPr>
          <p:cNvSpPr txBox="1"/>
          <p:nvPr/>
        </p:nvSpPr>
        <p:spPr>
          <a:xfrm>
            <a:off x="1062597" y="1281122"/>
            <a:ext cx="503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非研究標的，直接刪除</a:t>
            </a:r>
            <a:endParaRPr lang="en-US" altLang="zh-CN" sz="2000" b="1" dirty="0">
              <a:solidFill>
                <a:srgbClr val="484F59"/>
              </a:solidFill>
              <a:cs typeface="+mn-ea"/>
              <a:sym typeface="+mn-lt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5012F396-7B20-A345-9FA1-74368BC0EA86}"/>
              </a:ext>
            </a:extLst>
          </p:cNvPr>
          <p:cNvSpPr/>
          <p:nvPr/>
        </p:nvSpPr>
        <p:spPr>
          <a:xfrm>
            <a:off x="708485" y="1326842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6EDEF7-F721-D244-BC6C-0F20E020B593}"/>
              </a:ext>
            </a:extLst>
          </p:cNvPr>
          <p:cNvSpPr/>
          <p:nvPr/>
        </p:nvSpPr>
        <p:spPr>
          <a:xfrm>
            <a:off x="1366564" y="4393633"/>
            <a:ext cx="7804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JhengHei"/>
              <a:cs typeface="Microsoft JhengHei"/>
              <a:sym typeface="Microsoft JhengHei"/>
            </a:endParaRPr>
          </a:p>
          <a:p>
            <a:endParaRPr lang="en-US" altLang="zh-CN" sz="2000" dirty="0"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D81495-55D9-3742-B5AD-4A761C1B764D}"/>
              </a:ext>
            </a:extLst>
          </p:cNvPr>
          <p:cNvSpPr/>
          <p:nvPr/>
        </p:nvSpPr>
        <p:spPr>
          <a:xfrm>
            <a:off x="1366564" y="4464056"/>
            <a:ext cx="9264075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不相關欄位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：交易筆棟數、編號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rPr>
              <a:t>無法量化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：土地區段位置建物區段門牌、主要建材、備註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55600" indent="-342900">
              <a:spcBef>
                <a:spcPts val="855"/>
              </a:spcBef>
              <a:buClr>
                <a:srgbClr val="484F59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zh-CN" altLang="en-US" sz="2000" b="1" dirty="0">
                <a:cs typeface="+mn-ea"/>
                <a:sym typeface="+mn-lt"/>
              </a:rPr>
              <a:t>欄位內容缺失值過多：</a:t>
            </a:r>
            <a:r>
              <a:rPr lang="zh-CN" altLang="en-US" sz="2000" dirty="0">
                <a:cs typeface="+mn-ea"/>
                <a:sym typeface="+mn-lt"/>
              </a:rPr>
              <a:t>非都市土地使用分區、非都市土地使用編定、車位類別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A34A1142-B660-1B46-9C59-4DC1E6BA79EF}"/>
              </a:ext>
            </a:extLst>
          </p:cNvPr>
          <p:cNvSpPr txBox="1"/>
          <p:nvPr/>
        </p:nvSpPr>
        <p:spPr>
          <a:xfrm>
            <a:off x="1062597" y="4018226"/>
            <a:ext cx="503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zh-CN" altLang="en-US" sz="2000" b="1" dirty="0">
                <a:solidFill>
                  <a:srgbClr val="484F59"/>
                </a:solidFill>
                <a:cs typeface="+mn-ea"/>
                <a:sym typeface="+mn-lt"/>
              </a:rPr>
              <a:t>刪除欄位</a:t>
            </a:r>
            <a:endParaRPr lang="en-US" altLang="zh-CN" sz="2000" b="1" dirty="0">
              <a:solidFill>
                <a:srgbClr val="484F59"/>
              </a:solidFill>
              <a:cs typeface="+mn-ea"/>
              <a:sym typeface="+mn-lt"/>
            </a:endParaRPr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9C085CFA-B061-DC42-8C45-7411233BEF6D}"/>
              </a:ext>
            </a:extLst>
          </p:cNvPr>
          <p:cNvSpPr/>
          <p:nvPr/>
        </p:nvSpPr>
        <p:spPr>
          <a:xfrm>
            <a:off x="708485" y="4063946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28739" y="0"/>
                </a:moveTo>
                <a:lnTo>
                  <a:pt x="78481" y="11255"/>
                </a:lnTo>
                <a:lnTo>
                  <a:pt x="37576" y="39655"/>
                </a:lnTo>
                <a:lnTo>
                  <a:pt x="10067" y="81152"/>
                </a:lnTo>
                <a:lnTo>
                  <a:pt x="0" y="131699"/>
                </a:lnTo>
                <a:lnTo>
                  <a:pt x="6736" y="173414"/>
                </a:lnTo>
                <a:lnTo>
                  <a:pt x="25505" y="209638"/>
                </a:lnTo>
                <a:lnTo>
                  <a:pt x="54150" y="238199"/>
                </a:lnTo>
                <a:lnTo>
                  <a:pt x="90513" y="256927"/>
                </a:lnTo>
                <a:lnTo>
                  <a:pt x="132435" y="263651"/>
                </a:lnTo>
                <a:lnTo>
                  <a:pt x="174389" y="256927"/>
                </a:lnTo>
                <a:lnTo>
                  <a:pt x="210827" y="238199"/>
                </a:lnTo>
                <a:lnTo>
                  <a:pt x="239563" y="209638"/>
                </a:lnTo>
                <a:lnTo>
                  <a:pt x="245885" y="197485"/>
                </a:lnTo>
                <a:lnTo>
                  <a:pt x="132435" y="197485"/>
                </a:lnTo>
                <a:lnTo>
                  <a:pt x="106626" y="192331"/>
                </a:lnTo>
                <a:lnTo>
                  <a:pt x="85582" y="178260"/>
                </a:lnTo>
                <a:lnTo>
                  <a:pt x="71410" y="157354"/>
                </a:lnTo>
                <a:lnTo>
                  <a:pt x="66217" y="131699"/>
                </a:lnTo>
                <a:lnTo>
                  <a:pt x="71420" y="106007"/>
                </a:lnTo>
                <a:lnTo>
                  <a:pt x="85582" y="85074"/>
                </a:lnTo>
                <a:lnTo>
                  <a:pt x="106626" y="70959"/>
                </a:lnTo>
                <a:lnTo>
                  <a:pt x="132435" y="65786"/>
                </a:lnTo>
                <a:lnTo>
                  <a:pt x="148931" y="65786"/>
                </a:lnTo>
                <a:lnTo>
                  <a:pt x="141771" y="52417"/>
                </a:lnTo>
                <a:lnTo>
                  <a:pt x="135243" y="35639"/>
                </a:lnTo>
                <a:lnTo>
                  <a:pt x="130851" y="18123"/>
                </a:lnTo>
                <a:lnTo>
                  <a:pt x="128739" y="0"/>
                </a:lnTo>
                <a:close/>
              </a:path>
              <a:path w="265430" h="264160">
                <a:moveTo>
                  <a:pt x="228523" y="40767"/>
                </a:moveTo>
                <a:lnTo>
                  <a:pt x="181711" y="87630"/>
                </a:lnTo>
                <a:lnTo>
                  <a:pt x="188955" y="97176"/>
                </a:lnTo>
                <a:lnTo>
                  <a:pt x="194378" y="107807"/>
                </a:lnTo>
                <a:lnTo>
                  <a:pt x="197779" y="119366"/>
                </a:lnTo>
                <a:lnTo>
                  <a:pt x="198958" y="131699"/>
                </a:lnTo>
                <a:lnTo>
                  <a:pt x="193718" y="157354"/>
                </a:lnTo>
                <a:lnTo>
                  <a:pt x="179441" y="178260"/>
                </a:lnTo>
                <a:lnTo>
                  <a:pt x="158292" y="192331"/>
                </a:lnTo>
                <a:lnTo>
                  <a:pt x="132435" y="197485"/>
                </a:lnTo>
                <a:lnTo>
                  <a:pt x="245885" y="197485"/>
                </a:lnTo>
                <a:lnTo>
                  <a:pt x="258408" y="173414"/>
                </a:lnTo>
                <a:lnTo>
                  <a:pt x="265175" y="131699"/>
                </a:lnTo>
                <a:lnTo>
                  <a:pt x="262654" y="106007"/>
                </a:lnTo>
                <a:lnTo>
                  <a:pt x="255398" y="81994"/>
                </a:lnTo>
                <a:lnTo>
                  <a:pt x="243867" y="60100"/>
                </a:lnTo>
                <a:lnTo>
                  <a:pt x="228523" y="40767"/>
                </a:lnTo>
                <a:close/>
              </a:path>
              <a:path w="265430" h="264160">
                <a:moveTo>
                  <a:pt x="148931" y="65786"/>
                </a:moveTo>
                <a:lnTo>
                  <a:pt x="138595" y="65786"/>
                </a:lnTo>
                <a:lnTo>
                  <a:pt x="144754" y="66801"/>
                </a:lnTo>
                <a:lnTo>
                  <a:pt x="150291" y="68325"/>
                </a:lnTo>
                <a:lnTo>
                  <a:pt x="148931" y="65786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4C335D-18DE-144F-8052-5906B6FC6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61611"/>
              </p:ext>
            </p:extLst>
          </p:nvPr>
        </p:nvGraphicFramePr>
        <p:xfrm>
          <a:off x="8065834" y="1681232"/>
          <a:ext cx="3227808" cy="165761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06952">
                  <a:extLst>
                    <a:ext uri="{9D8B030D-6E8A-4147-A177-3AD203B41FA5}">
                      <a16:colId xmlns:a16="http://schemas.microsoft.com/office/drawing/2014/main" val="820787708"/>
                    </a:ext>
                  </a:extLst>
                </a:gridCol>
                <a:gridCol w="806952">
                  <a:extLst>
                    <a:ext uri="{9D8B030D-6E8A-4147-A177-3AD203B41FA5}">
                      <a16:colId xmlns:a16="http://schemas.microsoft.com/office/drawing/2014/main" val="3480558464"/>
                    </a:ext>
                  </a:extLst>
                </a:gridCol>
                <a:gridCol w="806952">
                  <a:extLst>
                    <a:ext uri="{9D8B030D-6E8A-4147-A177-3AD203B41FA5}">
                      <a16:colId xmlns:a16="http://schemas.microsoft.com/office/drawing/2014/main" val="2065835423"/>
                    </a:ext>
                  </a:extLst>
                </a:gridCol>
                <a:gridCol w="806952">
                  <a:extLst>
                    <a:ext uri="{9D8B030D-6E8A-4147-A177-3AD203B41FA5}">
                      <a16:colId xmlns:a16="http://schemas.microsoft.com/office/drawing/2014/main" val="724462116"/>
                    </a:ext>
                  </a:extLst>
                </a:gridCol>
              </a:tblGrid>
              <a:tr h="45789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交易標的</a:t>
                      </a:r>
                      <a:endParaRPr lang="zh-TW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土地使</a:t>
                      </a:r>
                      <a:endParaRPr lang="en-US" altLang="zh-TW" sz="15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用分區</a:t>
                      </a:r>
                      <a:endParaRPr lang="zh-TW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建物型態</a:t>
                      </a:r>
                      <a:endParaRPr lang="zh-TW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主要用途</a:t>
                      </a:r>
                      <a:endParaRPr lang="zh-TW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626542"/>
                  </a:ext>
                </a:extLst>
              </a:tr>
              <a:tr h="39858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車位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工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廠辦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工業用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141962"/>
                  </a:ext>
                </a:extLst>
              </a:tr>
              <a:tr h="39858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土地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農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u="none" strike="noStrike" dirty="0">
                          <a:effectLst/>
                        </a:rPr>
                        <a:t>倉庫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農舍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5837593"/>
                  </a:ext>
                </a:extLst>
              </a:tr>
              <a:tr h="39858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房地</a:t>
                      </a:r>
                    </a:p>
                  </a:txBody>
                  <a:tcPr marL="4667" marR="4667" marT="4667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住</a:t>
                      </a:r>
                    </a:p>
                  </a:txBody>
                  <a:tcPr marL="4667" marR="4667" marT="4667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公寓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住家用</a:t>
                      </a:r>
                    </a:p>
                  </a:txBody>
                  <a:tcPr marL="4667" marR="4667" marT="4667" marB="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3312179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A9147D85-60D4-6D42-96ED-CD45CC7A1C0F}"/>
              </a:ext>
            </a:extLst>
          </p:cNvPr>
          <p:cNvSpPr/>
          <p:nvPr/>
        </p:nvSpPr>
        <p:spPr>
          <a:xfrm>
            <a:off x="8065832" y="2143913"/>
            <a:ext cx="3227808" cy="7891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D15400-1855-674A-994D-9C540A64B453}"/>
              </a:ext>
            </a:extLst>
          </p:cNvPr>
          <p:cNvSpPr/>
          <p:nvPr/>
        </p:nvSpPr>
        <p:spPr>
          <a:xfrm>
            <a:off x="10624226" y="34593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非研究標的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7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kpd1lwz">
      <a:majorFont>
        <a:latin typeface="Times New Roman"/>
        <a:ea typeface="Microsoft JhengHei"/>
        <a:cs typeface=""/>
      </a:majorFont>
      <a:minorFont>
        <a:latin typeface="Times New Roman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8BCF61F9-E388-4330-A277-CFA2C48EA1C9}">
  <we:reference id="wa104295828" version="1.6.0.0" store="zh-TW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pp.powerbi.com/view?r=eyJrIjoiNmQ1Nzk3NmUtMDk0Yy00ODU1LWI1MGItNzk5YTMyMWU3YThiIiwidCI6ImUwMjQzMTFmLWE3MjUtNGEyNC1hN2U2LTMyOTNhMjFkZWZmZCIsImMiOjEwfQ%3D%3D&quot;,&quot;values&quot;:{},&quot;data&quot;:{&quot;uri&quot;:&quot;app.powerbi.com/view?r=eyJrIjoiNmQ1Nzk3NmUtMDk0Yy00ODU1LWI1MGItNzk5YTMyMWU3YThiIiwidCI6ImUwMjQzMTFmLWE3MjUtNGEyNC1hN2U2LTMyOTNhMjFkZWZmZCIsImMiOjEwfQ%3D%3D&quot;},&quot;secure&quot;:false}],&quot;name&quot;:&quot;app.powerbi.com/view?r=eyJrIjoiNmQ1Nzk3NmUtMDk0Yy00ODU1LWI1MGItNzk5YTMyMWU3YThiIiwidCI6ImUwMjQzMTFmLWE3MjUtNGEyNC1hN2U2LTMyOTNhMjFkZWZmZCIsImMiOjEwfQ%3D%3D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2104</Words>
  <Application>Microsoft Office PowerPoint</Application>
  <PresentationFormat>寬螢幕</PresentationFormat>
  <Paragraphs>432</Paragraphs>
  <Slides>26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42" baseType="lpstr">
      <vt:lpstr>微软雅黑</vt:lpstr>
      <vt:lpstr>黑体</vt:lpstr>
      <vt:lpstr>宋体</vt:lpstr>
      <vt:lpstr>华文细黑</vt:lpstr>
      <vt:lpstr>微软雅黑 Light</vt:lpstr>
      <vt:lpstr>微軟正黑體</vt:lpstr>
      <vt:lpstr>微軟正黑體</vt:lpstr>
      <vt:lpstr>新細明體</vt:lpstr>
      <vt:lpstr>Arial</vt:lpstr>
      <vt:lpstr>Calibri</vt:lpstr>
      <vt:lpstr>Cambria Math</vt:lpstr>
      <vt:lpstr>Courier New</vt:lpstr>
      <vt:lpstr>Times New Roman</vt:lpstr>
      <vt:lpstr>Wingdings</vt:lpstr>
      <vt:lpstr>1_第一PPT，www.1ppt.com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欧美杂志</dc:title>
  <dc:creator>第一PPT模板网-WWW.1PPT.COM</dc:creator>
  <cp:keywords>第一PPT模板网-WWW.1PPT.COM</cp:keywords>
  <cp:lastModifiedBy>郁萱 李</cp:lastModifiedBy>
  <cp:revision>252</cp:revision>
  <dcterms:created xsi:type="dcterms:W3CDTF">2016-12-22T17:05:00Z</dcterms:created>
  <dcterms:modified xsi:type="dcterms:W3CDTF">2020-01-19T15:27:26Z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