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notesMasterIdLst>
    <p:notesMasterId r:id="rId19"/>
  </p:notesMasterIdLst>
  <p:sldIdLst>
    <p:sldId id="256" r:id="rId3"/>
    <p:sldId id="261" r:id="rId4"/>
    <p:sldId id="257" r:id="rId5"/>
    <p:sldId id="258" r:id="rId6"/>
    <p:sldId id="262" r:id="rId7"/>
    <p:sldId id="268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5F9E-3DBE-440B-BBD4-AFCE5E205004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59311-09B9-4EF8-82F1-E86705E97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6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58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在此处插入或拖放图像</a:t>
            </a:r>
            <a:endParaRPr lang="zh-CN" altLang="sq-AL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sq-AL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 rtl="0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sq-AL" noProof="0" dirty="0"/>
          </a:p>
        </p:txBody>
      </p:sp>
      <p:cxnSp>
        <p:nvCxnSpPr>
          <p:cNvPr id="5" name="直接连接符​​(S) 4" descr="幻灯片标题分隔线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徽标</a:t>
            </a:r>
            <a:endParaRPr lang="zh-CN" altLang="sq-AL" noProof="0"/>
          </a:p>
        </p:txBody>
      </p:sp>
    </p:spTree>
    <p:extLst>
      <p:ext uri="{BB962C8B-B14F-4D97-AF65-F5344CB8AC3E}">
        <p14:creationId xmlns:p14="http://schemas.microsoft.com/office/powerpoint/2010/main" val="3153387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在此处插入或拖放图像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 rtl="0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 rtl="0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CN" altLang="en-US" sz="1200" noProof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50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图像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 rtl="0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 rtl="0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CN" altLang="en-US" sz="1200" noProof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</a:endParaRP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在此处插入或拖放图像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8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7" name="任意多边形：形状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1" name="任意多边形：形状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2" name="任意多边形：形状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3" name="任意多边形：形状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7" name="任意多边形：形状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56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746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755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6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像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形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9" name="椭圆形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 dirty="0"/>
              <a:t>项目符号说明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US" noProof="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2</a:t>
            </a:r>
            <a:endParaRPr lang="zh-CN" altLang="en-US" noProof="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2" name="图片占位符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3" name="图片占位符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4" name="图片占位符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5" name="图片占位符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780769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倍图像项目符号左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形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7" name="图片占位符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8" name="图片占位符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9" name="图片占位符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2" name="长方形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41" name="图片占位符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/>
              <a:t>在此处插入或拖放图像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51" name="八边形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52" name="椭圆形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accent1"/>
              </a:solidFill>
              <a:latin typeface="Microsoft YaHei UI Light" panose="020B0502040204020203" pitchFamily="34" charset="-122"/>
            </a:endParaRPr>
          </a:p>
        </p:txBody>
      </p:sp>
      <p:sp>
        <p:nvSpPr>
          <p:cNvPr id="53" name="椭圆形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54" name="椭圆形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accent1"/>
              </a:solidFill>
              <a:latin typeface="Microsoft YaHei UI Light" panose="020B0502040204020203" pitchFamily="34" charset="-122"/>
            </a:endParaRPr>
          </a:p>
        </p:txBody>
      </p: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05596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倍图像项目符号右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形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3" name="椭圆形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4" name="椭圆形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42" name="长方形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/>
              <a:t>在此处插入或拖放图像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US" noProof="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51" name="八边形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52" name="椭圆形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accent1"/>
              </a:solidFill>
              <a:latin typeface="Microsoft YaHei UI Light" panose="020B0502040204020203" pitchFamily="34" charset="-122"/>
            </a:endParaRPr>
          </a:p>
        </p:txBody>
      </p:sp>
      <p:sp>
        <p:nvSpPr>
          <p:cNvPr id="53" name="椭圆形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54" name="椭圆形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accent1"/>
              </a:solidFill>
              <a:latin typeface="Microsoft YaHei UI Light" panose="020B0502040204020203" pitchFamily="34" charset="-122"/>
            </a:endParaRPr>
          </a:p>
        </p:txBody>
      </p: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96369" y="6155190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grpSp>
        <p:nvGrpSpPr>
          <p:cNvPr id="22" name="组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任意多边形：形状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27" name="任意多边形：形状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28" name="任意多边形：形状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29" name="任意多边形：形状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30" name="任意多边形：形状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31" name="任意多边形：形状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32" name="任意多边形：形状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</p:grpSp>
      <p:sp>
        <p:nvSpPr>
          <p:cNvPr id="38" name="图片占位符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9" name="图片占位符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0" name="图片占位符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911233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数字产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7" name="任意多边形：形状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1" name="任意多边形：形状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2" name="任意多边形：形状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3" name="任意多边形：形状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7" name="任意多边形：形状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圆角矩形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45" name="圆角矩形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46" name="矩形​：圆角矩形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47" name="圆角矩形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48" name="圆角矩形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49" name="椭圆形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50" name="椭圆形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  <p:sp>
          <p:nvSpPr>
            <p:cNvPr id="51" name="椭圆形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noProof="0">
                <a:latin typeface="Microsoft YaHei UI Light" panose="020B0502040204020203" pitchFamily="34" charset="-122"/>
              </a:endParaRP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在此处显示加粗文本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/>
              <a:t>在此处插入或拖放图像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89234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图像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形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2</a:t>
            </a:r>
            <a:endParaRPr lang="zh-CN" altLang="en-US" noProof="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子标题</a:t>
            </a:r>
          </a:p>
        </p:txBody>
      </p:sp>
      <p:sp>
        <p:nvSpPr>
          <p:cNvPr id="20" name="图片占位符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137653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节标题</a:t>
            </a:r>
          </a:p>
        </p:txBody>
      </p:sp>
      <p:sp>
        <p:nvSpPr>
          <p:cNvPr id="27" name="文本占位符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28" name="文本占位符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zh-CN" altLang="en-US" noProof="0"/>
              <a:t>节标题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47" name="任意多边形：形状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1" name="文本占位符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Microsoft YaHei UI" panose="020B0503020204020204" pitchFamily="34" charset="-122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2" name="文本占位符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CN" altLang="en-US" noProof="0"/>
              <a:t>节说明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CN" altLang="en-US" noProof="0"/>
              <a:t>节说明</a:t>
            </a:r>
          </a:p>
        </p:txBody>
      </p:sp>
    </p:spTree>
    <p:extLst>
      <p:ext uri="{BB962C8B-B14F-4D97-AF65-F5344CB8AC3E}">
        <p14:creationId xmlns:p14="http://schemas.microsoft.com/office/powerpoint/2010/main" val="129155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幻灯片编号占位符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3539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空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21" name="文本占位符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象限标题</a:t>
            </a:r>
          </a:p>
        </p:txBody>
      </p:sp>
    </p:spTree>
    <p:extLst>
      <p:ext uri="{BB962C8B-B14F-4D97-AF65-F5344CB8AC3E}">
        <p14:creationId xmlns:p14="http://schemas.microsoft.com/office/powerpoint/2010/main" val="228886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已分栏为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子标题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1 </a:t>
            </a:r>
            <a:r>
              <a:rPr lang="zh-CN" altLang="en-US" noProof="0" dirty="0"/>
              <a:t>节标题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3 </a:t>
            </a:r>
            <a:r>
              <a:rPr lang="zh-CN" altLang="en-US" noProof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459358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子标题</a:t>
            </a:r>
          </a:p>
        </p:txBody>
      </p:sp>
      <p:cxnSp>
        <p:nvCxnSpPr>
          <p:cNvPr id="15" name="直线型箭头连接符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US" noProof="0" dirty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5" name="文本占位符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 dirty="0"/>
              <a:t>项目标题</a:t>
            </a:r>
          </a:p>
        </p:txBody>
      </p:sp>
      <p:sp>
        <p:nvSpPr>
          <p:cNvPr id="50" name="文本占位符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年，月</a:t>
            </a:r>
          </a:p>
        </p:txBody>
      </p:sp>
    </p:spTree>
    <p:extLst>
      <p:ext uri="{BB962C8B-B14F-4D97-AF65-F5344CB8AC3E}">
        <p14:creationId xmlns:p14="http://schemas.microsoft.com/office/powerpoint/2010/main" val="35448195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名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全名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全名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全名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全名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全名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图片占位符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5" name="图片占位符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6" name="图片占位符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7" name="图片占位符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CN" altLang="en-US" noProof="0"/>
              <a:t>全名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4527590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7" name="任意多边形：形状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子标题</a:t>
            </a:r>
          </a:p>
        </p:txBody>
      </p:sp>
    </p:spTree>
    <p:extLst>
      <p:ext uri="{BB962C8B-B14F-4D97-AF65-F5344CB8AC3E}">
        <p14:creationId xmlns:p14="http://schemas.microsoft.com/office/powerpoint/2010/main" val="27084908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0243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无图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8031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831537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谢谢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在此处插入或拖放图像</a:t>
            </a:r>
            <a:endParaRPr lang="zh-CN" altLang="sq-AL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sq-AL" noProof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 rtl="0">
              <a:buNone/>
              <a:defRPr sz="21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sq-AL" noProof="0" dirty="0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联系人号码</a:t>
            </a:r>
            <a:endParaRPr lang="zh-CN" altLang="sq-AL" noProof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电子邮件或社交媒体图柄</a:t>
            </a:r>
            <a:endParaRPr lang="zh-CN" altLang="sq-AL" noProof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徽标</a:t>
            </a:r>
            <a:endParaRPr lang="zh-CN" altLang="sq-AL" noProof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网站地址</a:t>
            </a:r>
            <a:endParaRPr lang="zh-CN" altLang="sq-AL" noProof="0"/>
          </a:p>
        </p:txBody>
      </p:sp>
    </p:spTree>
    <p:extLst>
      <p:ext uri="{BB962C8B-B14F-4D97-AF65-F5344CB8AC3E}">
        <p14:creationId xmlns:p14="http://schemas.microsoft.com/office/powerpoint/2010/main" val="3364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八边形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椭圆形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accent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zh-CN" altLang="en-US" sz="1200" noProof="0" dirty="0">
                <a:solidFill>
                  <a:schemeClr val="tx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在此处输入你的徽标或姓名</a:t>
            </a: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accent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8" name="长方形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92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2460-5DAA-4C6E-BC55-D3E9C4ED4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716" y="4230097"/>
            <a:ext cx="4368179" cy="960754"/>
          </a:xfrm>
        </p:spPr>
        <p:txBody>
          <a:bodyPr/>
          <a:lstStyle/>
          <a:p>
            <a:r>
              <a:rPr lang="zh-CN" altLang="en-US" dirty="0"/>
              <a:t>自动售票系统</a:t>
            </a:r>
          </a:p>
        </p:txBody>
      </p:sp>
    </p:spTree>
    <p:extLst>
      <p:ext uri="{BB962C8B-B14F-4D97-AF65-F5344CB8AC3E}">
        <p14:creationId xmlns:p14="http://schemas.microsoft.com/office/powerpoint/2010/main" val="265275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15688-D43B-4913-8C96-73F0276E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zh-CN" altLang="en-US" dirty="0"/>
              <a:t>系统实现之类图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CFEA18-E2E2-4C0C-AAC0-51CA689A8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985" y="177714"/>
            <a:ext cx="5222631" cy="6502572"/>
          </a:xfrm>
        </p:spPr>
      </p:pic>
    </p:spTree>
    <p:extLst>
      <p:ext uri="{BB962C8B-B14F-4D97-AF65-F5344CB8AC3E}">
        <p14:creationId xmlns:p14="http://schemas.microsoft.com/office/powerpoint/2010/main" val="50076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0665-D3E8-4800-BFD0-DF727040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系统实现之功能介绍和测试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01489-D085-452D-A905-5AB60492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初始界面显示目前有的车次的票，乘客可以点击后面的</a:t>
            </a:r>
            <a:r>
              <a:rPr lang="en-US" altLang="zh-CN" dirty="0"/>
              <a:t>selection</a:t>
            </a:r>
            <a:r>
              <a:rPr lang="zh-CN" altLang="en-US" dirty="0"/>
              <a:t>选项，所选中的车次的条目就会变黄，对应</a:t>
            </a:r>
            <a:r>
              <a:rPr lang="en-US" altLang="zh-CN" dirty="0"/>
              <a:t>selection</a:t>
            </a:r>
            <a:r>
              <a:rPr lang="zh-CN" altLang="en-US" dirty="0"/>
              <a:t>的方框中也会显示一个“√”。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3059844"/>
            <a:ext cx="8822372" cy="23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8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A7123-3BEC-4F90-AE6B-4252EF8E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系统实现之功能介绍和测试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3C47F-0FBD-4FA3-B8BE-18763B24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输入出发地、目的地和出发时间再点击“</a:t>
            </a:r>
            <a:r>
              <a:rPr lang="en-US" altLang="zh-CN" dirty="0"/>
              <a:t>SEARCH</a:t>
            </a:r>
            <a:r>
              <a:rPr lang="zh-CN" altLang="en-US" dirty="0"/>
              <a:t>”就可以查到对应的车次和票。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3059844"/>
            <a:ext cx="8822372" cy="23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2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CC42-E9CD-4D42-8C9D-59883DDE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712321"/>
          </a:xfrm>
        </p:spPr>
        <p:txBody>
          <a:bodyPr>
            <a:normAutofit/>
          </a:bodyPr>
          <a:lstStyle/>
          <a:p>
            <a:r>
              <a:rPr lang="zh-CN" altLang="en-US" dirty="0"/>
              <a:t>系统实现之功能介绍和测试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ACF18-DFA0-4C80-92CA-1B56C8A7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900"/>
            <a:ext cx="8915400" cy="4458322"/>
          </a:xfrm>
        </p:spPr>
        <p:txBody>
          <a:bodyPr/>
          <a:lstStyle/>
          <a:p>
            <a:r>
              <a:rPr lang="zh-CN" altLang="en-US" dirty="0"/>
              <a:t>选中该车次，点击“</a:t>
            </a:r>
            <a:r>
              <a:rPr lang="en-US" altLang="zh-CN" dirty="0"/>
              <a:t>PURCHASE</a:t>
            </a:r>
            <a:r>
              <a:rPr lang="zh-CN" altLang="en-US" dirty="0"/>
              <a:t>”，就可以弹出如下界面：</a:t>
            </a:r>
            <a:endParaRPr lang="en-US" altLang="zh-CN" dirty="0"/>
          </a:p>
          <a:p>
            <a:r>
              <a:rPr lang="en-US" altLang="zh-CN" dirty="0"/>
              <a:t>                                        </a:t>
            </a:r>
            <a:r>
              <a:rPr lang="zh-CN" altLang="en-US" dirty="0"/>
              <a:t>输入金额如果大于票价，就可以成功购买，并显示找零。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    </a:t>
            </a:r>
            <a:r>
              <a:rPr lang="zh-CN" altLang="en-US" dirty="0"/>
              <a:t>再次点击“确定”就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    </a:t>
            </a:r>
            <a:r>
              <a:rPr lang="zh-CN" altLang="en-US" dirty="0"/>
              <a:t>返回主界面。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0E673-8A96-411C-B6E8-A962C955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1" y="2012817"/>
            <a:ext cx="2514951" cy="4458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750D59-D5C9-43A8-847B-3B74E812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13" y="2155966"/>
            <a:ext cx="3160418" cy="44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05B1C-E684-4291-BE3A-9AC64082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3336"/>
          </a:xfrm>
        </p:spPr>
        <p:txBody>
          <a:bodyPr/>
          <a:lstStyle/>
          <a:p>
            <a:r>
              <a:rPr lang="zh-CN" altLang="en-US" dirty="0"/>
              <a:t>系统实现之功能介绍和测试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789F3-D2F5-44C0-B0AD-9B25B8F1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7446"/>
            <a:ext cx="8915400" cy="4363776"/>
          </a:xfrm>
        </p:spPr>
        <p:txBody>
          <a:bodyPr/>
          <a:lstStyle/>
          <a:p>
            <a:r>
              <a:rPr lang="zh-CN" altLang="en-US" dirty="0"/>
              <a:t>如果所付金额小于票价，就会退回乘客的钱，购票失败。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7F3CCE-3017-4381-BC10-692A9332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05" y="1938743"/>
            <a:ext cx="363905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3758"/>
          </a:xfrm>
        </p:spPr>
        <p:txBody>
          <a:bodyPr/>
          <a:lstStyle/>
          <a:p>
            <a:r>
              <a:rPr lang="zh-CN" altLang="en-US" dirty="0" smtClean="0"/>
              <a:t>系统实现</a:t>
            </a:r>
            <a:r>
              <a:rPr lang="zh-CN" altLang="en-US" dirty="0"/>
              <a:t>之功能介绍和测试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773" y="2265059"/>
            <a:ext cx="4474210" cy="4474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17197" y="1550504"/>
            <a:ext cx="896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管理员登录界面，输如用户名和密码来注册或登录。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1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368"/>
          </a:xfrm>
        </p:spPr>
        <p:txBody>
          <a:bodyPr/>
          <a:lstStyle/>
          <a:p>
            <a:r>
              <a:rPr lang="zh-CN" altLang="en-US" dirty="0"/>
              <a:t>系统实现之功能介绍和测试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628264"/>
            <a:ext cx="8911687" cy="3960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2924" y="1709530"/>
            <a:ext cx="90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管理员所查到的乘客购票记录，可以增删改查。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团队成员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elit.Maecenas</a:t>
            </a:r>
            <a:r>
              <a:rPr lang="en-US" altLang="zh-CN" dirty="0"/>
              <a:t> </a:t>
            </a:r>
            <a:r>
              <a:rPr lang="en-US" altLang="zh-CN" dirty="0" err="1"/>
              <a:t>porttitor</a:t>
            </a:r>
            <a:r>
              <a:rPr lang="en-US" altLang="zh-CN" dirty="0"/>
              <a:t> </a:t>
            </a:r>
            <a:r>
              <a:rPr lang="en-US" altLang="zh-CN" dirty="0" err="1"/>
              <a:t>congue</a:t>
            </a:r>
            <a:r>
              <a:rPr lang="en-US" altLang="zh-CN" dirty="0"/>
              <a:t> </a:t>
            </a:r>
            <a:r>
              <a:rPr lang="en-US" altLang="zh-CN" dirty="0" err="1"/>
              <a:t>massa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15181" y="6126686"/>
            <a:ext cx="432000" cy="432000"/>
          </a:xfrm>
        </p:spPr>
        <p:txBody>
          <a:bodyPr/>
          <a:lstStyle/>
          <a:p>
            <a:pPr lvl="0"/>
            <a:fld id="{19B51A1E-902D-48AF-9020-955120F399B6}" type="slidenum">
              <a:rPr lang="en-US" altLang="zh-CN" noProof="0" smtClean="0"/>
              <a:pPr lvl="0"/>
              <a:t>2</a:t>
            </a:fld>
            <a:endParaRPr lang="zh-CN" altLang="en-US" noProof="0" dirty="0"/>
          </a:p>
        </p:txBody>
      </p:sp>
      <p:pic>
        <p:nvPicPr>
          <p:cNvPr id="10" name="图片占位符 9" descr="一张包含阴雨、自然、天空和鸟的图片&#10;&#10;生成的置信度非常高的说明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2" b="6852"/>
          <a:stretch/>
        </p:blipFill>
        <p:spPr/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C533462-2225-437F-AD40-E5B869D72ED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23481" y="1089000"/>
            <a:ext cx="5307700" cy="46800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冯延畅：负责数据库及文档部分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李逸辰：负责界面层设计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王宏博：负责业务逻辑层设计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葛晓东：负责数据访问层设计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6" name="组 45" title="三角形组合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任意多边形：形状 15" title="三角形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17" name="任意多边形：形状 16" title="三角形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18" name="任意多边形：形状 17" title="三角形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19" name="任意多边形：形状 18" title="三角形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0" name="任意多边形：形状 19" title="三角形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1" name="任意多边形：形状 20" title="三角形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2" name="任意多边形：形状 21" title="三角形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3" name="任意多边形：形状 22" title="三角形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4" name="任意多边形：形状 23" title="三角形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5" name="任意多边形：形状 24" title="三角形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6" name="任意多边形：形状 25" title="三角形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7" name="任意多边形：形状 26" title="三角形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8" name="任意多边形：形状 27" title="三角形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  <p:sp>
          <p:nvSpPr>
            <p:cNvPr id="29" name="任意多边形：形状 28" title="三角形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0163-022E-4AE6-8CA5-926571BD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一、项目内容简介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CADCB-D745-4326-9626-9BC30A77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91" y="1905000"/>
            <a:ext cx="9566031" cy="4328890"/>
          </a:xfrm>
        </p:spPr>
        <p:txBody>
          <a:bodyPr/>
          <a:lstStyle/>
          <a:p>
            <a:r>
              <a:rPr lang="zh-CN" altLang="zh-CN" sz="2800" dirty="0"/>
              <a:t>车站自动售票系统的基本功能描述如下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）乘客按照以下三步操作购票：选定目的地；投入钱币；获得一张票；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）当且仅当乘客选定目的地后，系统才接收投钱；每次投入的钱只购买一张票；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）只要投入的钱不少于所需的票价，且票库中有所要求的票，则应尽快出票；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）如需找钱，则在出票的同时应退还多余的钱；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）如果乘客投入的钱不够票价，或者票库中没有所要求的票时，系统将全额退钱，并允许乘客另选目的地，继续购票；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）出票前乘客可以按“取消”按钮取消购票，系统将全额退出该乘客投入的钱，并允许乘客另选目的地，继续购票；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）出票结束（包括退还多余的钱）后，系统应保存销售记录，并等待乘客购票。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9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E6DA9-DF1F-415F-99F3-EFA70B6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二、相关工具平台简介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18804-A162-4D7D-8656-008C9194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本次项目开发主要使用</a:t>
            </a:r>
            <a:r>
              <a:rPr lang="en-US" altLang="zh-CN" sz="2800" dirty="0" err="1"/>
              <a:t>Eclipse,Mysql</a:t>
            </a:r>
            <a:r>
              <a:rPr lang="zh-CN" altLang="en-US" sz="2800" dirty="0"/>
              <a:t>及</a:t>
            </a:r>
            <a:r>
              <a:rPr lang="en-US" altLang="zh-CN" sz="2800" dirty="0"/>
              <a:t>Maven</a:t>
            </a:r>
            <a:r>
              <a:rPr lang="zh-CN" altLang="en-US" sz="2800" dirty="0"/>
              <a:t>等工具进行。</a:t>
            </a:r>
            <a:endParaRPr lang="en-US" altLang="zh-CN" sz="2800" dirty="0"/>
          </a:p>
          <a:p>
            <a:r>
              <a:rPr lang="zh-CN" altLang="en-US" sz="2800" dirty="0"/>
              <a:t>其中：</a:t>
            </a:r>
            <a:endParaRPr lang="en-US" altLang="zh-CN" sz="2800" dirty="0"/>
          </a:p>
          <a:p>
            <a:r>
              <a:rPr lang="en-US" altLang="zh-CN" sz="2800" dirty="0"/>
              <a:t>Eclipse</a:t>
            </a:r>
            <a:r>
              <a:rPr lang="zh-CN" altLang="en-US" sz="2800" dirty="0"/>
              <a:t>主要用来完成界面层设计、业务逻辑设计及数据访问层设计。</a:t>
            </a:r>
            <a:endParaRPr lang="en-US" altLang="zh-CN" sz="2800" dirty="0"/>
          </a:p>
          <a:p>
            <a:r>
              <a:rPr lang="en-US" altLang="zh-CN" sz="2800" dirty="0" err="1"/>
              <a:t>Mysql</a:t>
            </a:r>
            <a:r>
              <a:rPr lang="zh-CN" altLang="en-US" sz="2800" dirty="0"/>
              <a:t>主要用来完成数据库设计。</a:t>
            </a:r>
            <a:endParaRPr lang="en-US" altLang="zh-CN" sz="2800" dirty="0"/>
          </a:p>
          <a:p>
            <a:r>
              <a:rPr lang="en-US" altLang="zh-CN" sz="2800" dirty="0"/>
              <a:t>Maven</a:t>
            </a:r>
            <a:r>
              <a:rPr lang="zh-CN" altLang="en-US" sz="2800" dirty="0"/>
              <a:t>主要用来管理项目的构建及程序代码同步。</a:t>
            </a:r>
          </a:p>
        </p:txBody>
      </p:sp>
    </p:spTree>
    <p:extLst>
      <p:ext uri="{BB962C8B-B14F-4D97-AF65-F5344CB8AC3E}">
        <p14:creationId xmlns:p14="http://schemas.microsoft.com/office/powerpoint/2010/main" val="36147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8817A-6F06-4837-8A9C-14624AC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三、系统需求分析与总体设计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9F685E1A-377C-4D5E-AD01-FB8131530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925" y="1905000"/>
            <a:ext cx="86410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11737-C585-4499-A895-512F5F1C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525D0-E41F-4769-986D-4FB75B87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）乘客：</a:t>
            </a:r>
            <a:r>
              <a:rPr lang="zh-CN" altLang="en-US" dirty="0"/>
              <a:t>输入出发地和</a:t>
            </a:r>
            <a:r>
              <a:rPr lang="zh-CN" altLang="zh-CN" dirty="0"/>
              <a:t>目的地</a:t>
            </a:r>
            <a:r>
              <a:rPr lang="zh-CN" altLang="en-US" dirty="0"/>
              <a:t>并选择日期</a:t>
            </a:r>
            <a:r>
              <a:rPr lang="zh-CN" altLang="zh-CN" dirty="0"/>
              <a:t>；</a:t>
            </a:r>
            <a:r>
              <a:rPr lang="zh-CN" altLang="en-US" dirty="0"/>
              <a:t>输入付钱金额</a:t>
            </a:r>
            <a:r>
              <a:rPr lang="zh-CN" altLang="zh-CN" dirty="0"/>
              <a:t>；获得一张票；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）每次投入的钱只购买一张票；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）只要投入的钱不少于所需的票价，且票库中有所要求的票，则应尽快出票；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）如需找钱，则在出票的同时</a:t>
            </a:r>
            <a:r>
              <a:rPr lang="zh-CN" altLang="en-US" dirty="0"/>
              <a:t>会</a:t>
            </a:r>
            <a:r>
              <a:rPr lang="zh-CN" altLang="zh-CN" dirty="0"/>
              <a:t>退还多余的钱；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）如果乘客的钱不够票价，或者票库中没有所要求的票时，系统将全额退钱，并允许乘客另选目的地，继续购票；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）出票前乘客可以按“取消”按钮取消购票，系统将全额退出该乘客投入的钱，并允许乘客另选目的地，继续购票；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）出票结束（包括退还多余的钱）后，系统应保存销售记录。</a:t>
            </a:r>
          </a:p>
        </p:txBody>
      </p:sp>
    </p:spTree>
    <p:extLst>
      <p:ext uri="{BB962C8B-B14F-4D97-AF65-F5344CB8AC3E}">
        <p14:creationId xmlns:p14="http://schemas.microsoft.com/office/powerpoint/2010/main" val="36819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5A22E2-5343-49AF-A04E-049B534B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65074"/>
          </a:xfrm>
        </p:spPr>
        <p:txBody>
          <a:bodyPr>
            <a:normAutofit/>
          </a:bodyPr>
          <a:lstStyle/>
          <a:p>
            <a:r>
              <a:rPr lang="zh-CN" altLang="en-US" dirty="0"/>
              <a:t>四、数据库设计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8C3FF5F-2841-41E1-A1F8-639965819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52580"/>
              </p:ext>
            </p:extLst>
          </p:nvPr>
        </p:nvGraphicFramePr>
        <p:xfrm>
          <a:off x="2585500" y="2538046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04887488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1956845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72480297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382076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6817936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83780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是否为空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8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车辆班次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6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出发城市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3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余票数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0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票价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8829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DFD41F4-C164-46D1-9B9E-6FE12B61F995}"/>
              </a:ext>
            </a:extLst>
          </p:cNvPr>
          <p:cNvSpPr txBox="1"/>
          <p:nvPr/>
        </p:nvSpPr>
        <p:spPr>
          <a:xfrm>
            <a:off x="2667538" y="1571582"/>
            <a:ext cx="891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车票信息表</a:t>
            </a:r>
          </a:p>
        </p:txBody>
      </p:sp>
    </p:spTree>
    <p:extLst>
      <p:ext uri="{BB962C8B-B14F-4D97-AF65-F5344CB8AC3E}">
        <p14:creationId xmlns:p14="http://schemas.microsoft.com/office/powerpoint/2010/main" val="25737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FB01FE-86A5-4890-BA0D-D215CD5B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07830"/>
            <a:ext cx="8911687" cy="125744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车票交易表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BD5C478-C76B-4459-B0BC-D1A0CFEAB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57297"/>
              </p:ext>
            </p:extLst>
          </p:nvPr>
        </p:nvGraphicFramePr>
        <p:xfrm>
          <a:off x="2592925" y="2907322"/>
          <a:ext cx="9086970" cy="284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13">
                  <a:extLst>
                    <a:ext uri="{9D8B030D-6E8A-4147-A177-3AD203B41FA5}">
                      <a16:colId xmlns:a16="http://schemas.microsoft.com/office/drawing/2014/main" val="494107107"/>
                    </a:ext>
                  </a:extLst>
                </a:gridCol>
                <a:gridCol w="1893977">
                  <a:extLst>
                    <a:ext uri="{9D8B030D-6E8A-4147-A177-3AD203B41FA5}">
                      <a16:colId xmlns:a16="http://schemas.microsoft.com/office/drawing/2014/main" val="2565984661"/>
                    </a:ext>
                  </a:extLst>
                </a:gridCol>
                <a:gridCol w="1587777">
                  <a:extLst>
                    <a:ext uri="{9D8B030D-6E8A-4147-A177-3AD203B41FA5}">
                      <a16:colId xmlns:a16="http://schemas.microsoft.com/office/drawing/2014/main" val="3659480726"/>
                    </a:ext>
                  </a:extLst>
                </a:gridCol>
                <a:gridCol w="1441213">
                  <a:extLst>
                    <a:ext uri="{9D8B030D-6E8A-4147-A177-3AD203B41FA5}">
                      <a16:colId xmlns:a16="http://schemas.microsoft.com/office/drawing/2014/main" val="1027799356"/>
                    </a:ext>
                  </a:extLst>
                </a:gridCol>
                <a:gridCol w="1514495">
                  <a:extLst>
                    <a:ext uri="{9D8B030D-6E8A-4147-A177-3AD203B41FA5}">
                      <a16:colId xmlns:a16="http://schemas.microsoft.com/office/drawing/2014/main" val="3136766799"/>
                    </a:ext>
                  </a:extLst>
                </a:gridCol>
                <a:gridCol w="1514495">
                  <a:extLst>
                    <a:ext uri="{9D8B030D-6E8A-4147-A177-3AD203B41FA5}">
                      <a16:colId xmlns:a16="http://schemas.microsoft.com/office/drawing/2014/main" val="791226472"/>
                    </a:ext>
                  </a:extLst>
                </a:gridCol>
              </a:tblGrid>
              <a:tr h="473808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是否为空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26560"/>
                  </a:ext>
                </a:extLst>
              </a:tr>
              <a:tr h="47380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购买记录编号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97090"/>
                  </a:ext>
                </a:extLst>
              </a:tr>
              <a:tr h="47380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route_id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车辆班次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58174"/>
                  </a:ext>
                </a:extLst>
              </a:tr>
              <a:tr h="473808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出发日期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04551"/>
                  </a:ext>
                </a:extLst>
              </a:tr>
              <a:tr h="473808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已经付的钱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75689"/>
                  </a:ext>
                </a:extLst>
              </a:tr>
              <a:tr h="473808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back_money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找回的钱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Not 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3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67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E1D4D-2EED-4CD6-8B46-3EE76B40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五、系统实现</a:t>
            </a:r>
            <a:r>
              <a:rPr lang="en-US" altLang="zh-CN" dirty="0"/>
              <a:t>------</a:t>
            </a:r>
            <a:r>
              <a:rPr lang="zh-CN" altLang="en-US" dirty="0"/>
              <a:t>界面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066" y="1417516"/>
            <a:ext cx="8767388" cy="49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2224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5469_TF16411174.potx" id="{FDEDBEB7-E520-48F0-8561-3023B3512D11}" vid="{2CF4F23A-16B5-454E-B0F9-7C2C872B8E3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</TotalTime>
  <Words>809</Words>
  <Application>Microsoft Office PowerPoint</Application>
  <PresentationFormat>宽屏</PresentationFormat>
  <Paragraphs>141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Microsoft YaHei UI</vt:lpstr>
      <vt:lpstr>Microsoft YaHei UI Light</vt:lpstr>
      <vt:lpstr>等线</vt:lpstr>
      <vt:lpstr>幼圆</vt:lpstr>
      <vt:lpstr>Arial</vt:lpstr>
      <vt:lpstr>Century Gothic</vt:lpstr>
      <vt:lpstr>Times New Roman</vt:lpstr>
      <vt:lpstr>Wingdings 3</vt:lpstr>
      <vt:lpstr>丝状</vt:lpstr>
      <vt:lpstr>Office 主题</vt:lpstr>
      <vt:lpstr>自动售票系统</vt:lpstr>
      <vt:lpstr>团队成员</vt:lpstr>
      <vt:lpstr>一、项目内容简介</vt:lpstr>
      <vt:lpstr>二、相关工具平台简介</vt:lpstr>
      <vt:lpstr>三、系统需求分析与总体设计</vt:lpstr>
      <vt:lpstr>需求分析</vt:lpstr>
      <vt:lpstr>四、数据库设计</vt:lpstr>
      <vt:lpstr>    车票交易表</vt:lpstr>
      <vt:lpstr>五、系统实现------界面</vt:lpstr>
      <vt:lpstr>系统实现之类图</vt:lpstr>
      <vt:lpstr>系统实现之功能介绍和测试</vt:lpstr>
      <vt:lpstr>系统实现之功能介绍和测试</vt:lpstr>
      <vt:lpstr>系统实现之功能介绍和测试</vt:lpstr>
      <vt:lpstr>系统实现之功能介绍和测试</vt:lpstr>
      <vt:lpstr>系统实现之功能介绍和测试</vt:lpstr>
      <vt:lpstr>系统实现之功能介绍和测试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自动售票系统</dc:title>
  <dc:creator>yc feng</dc:creator>
  <cp:lastModifiedBy>Lee Yat San</cp:lastModifiedBy>
  <cp:revision>19</cp:revision>
  <dcterms:created xsi:type="dcterms:W3CDTF">2018-12-06T10:25:33Z</dcterms:created>
  <dcterms:modified xsi:type="dcterms:W3CDTF">2018-12-08T01:46:23Z</dcterms:modified>
</cp:coreProperties>
</file>