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71" r:id="rId13"/>
  </p:sldMasterIdLst>
  <p:notesMasterIdLst>
    <p:notesMasterId r:id="rId17"/>
  </p:notesMasterIdLst>
  <p:handoutMasterIdLst>
    <p:handoutMasterId r:id="rId15"/>
  </p:handoutMasterIdLst>
  <p:sldIdLst>
    <p:sldId id="256" r:id="rId19"/>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8001" autoAdjust="0"/>
    <p:restoredTop sz="94660"/>
  </p:normalViewPr>
  <p:slideViewPr>
    <p:cSldViewPr snapToGrid="0" snapToObjects="1">
      <p:cViewPr varScale="1">
        <p:scale>
          <a:sx n="88" d="100"/>
          <a:sy n="88" d="100"/>
        </p:scale>
        <p:origin x="96" y="462"/>
      </p:cViewPr>
      <p:guideLst/>
    </p:cSldViewPr>
  </p:slideViewPr>
  <p:notesTextViewPr>
    <p:cViewPr>
      <p:scale>
        <a:sx n="1" d="1"/>
        <a:sy n="1" d="1"/>
      </p:scale>
      <p:origin x="0" y="0"/>
    </p:cViewPr>
  </p:notesTextViewPr>
  <p:notesViewPr>
    <p:cSldViewPr snapToGrid="0" snapToObjects="1">
      <p:cViewPr varScale="1">
        <p:scale>
          <a:sx n="79" d="100"/>
          <a:sy n="79" d="100"/>
        </p:scale>
        <p:origin x="2550" y="102"/>
      </p:cViewPr>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handoutMaster" Target="handoutMasters/handoutMaster1.xml"></Relationship><Relationship Id="rId17" Type="http://schemas.openxmlformats.org/officeDocument/2006/relationships/notesMaster" Target="notesMasters/notesMaster1.xml"></Relationship><Relationship Id="rId19" Type="http://schemas.openxmlformats.org/officeDocument/2006/relationships/slide" Target="slides/slide1.xml"></Relationship><Relationship Id="rId21" Type="http://schemas.openxmlformats.org/officeDocument/2006/relationships/slide" Target="slides/slide2.xml"></Relationship><Relationship Id="rId22" Type="http://schemas.openxmlformats.org/officeDocument/2006/relationships/slide" Target="slides/slide3.xml"></Relationship><Relationship Id="rId23" Type="http://schemas.openxmlformats.org/officeDocument/2006/relationships/slide" Target="slides/slide4.xml"></Relationship><Relationship Id="rId24" Type="http://schemas.openxmlformats.org/officeDocument/2006/relationships/slide" Target="slides/slide5.xml"></Relationship><Relationship Id="rId25" Type="http://schemas.openxmlformats.org/officeDocument/2006/relationships/slide" Target="slides/slide6.xml"></Relationship><Relationship Id="rId26" Type="http://schemas.openxmlformats.org/officeDocument/2006/relationships/slide" Target="slides/slide7.xml"></Relationship><Relationship Id="rId27" Type="http://schemas.openxmlformats.org/officeDocument/2006/relationships/slide" Target="slides/slide8.xml"></Relationship><Relationship Id="rId28" Type="http://schemas.openxmlformats.org/officeDocument/2006/relationships/slide" Target="slides/slide9.xml"></Relationship><Relationship Id="rId29" Type="http://schemas.openxmlformats.org/officeDocument/2006/relationships/slide" Target="slides/slide10.xml"></Relationship><Relationship Id="rId30" Type="http://schemas.openxmlformats.org/officeDocument/2006/relationships/slide" Target="slides/slide11.xml"></Relationship><Relationship Id="rId31" Type="http://schemas.openxmlformats.org/officeDocument/2006/relationships/slide" Target="slides/slide12.xml"></Relationship><Relationship Id="rId32" Type="http://schemas.openxmlformats.org/officeDocument/2006/relationships/slide" Target="slides/slide13.xml"></Relationship><Relationship Id="rId33" Type="http://schemas.openxmlformats.org/officeDocument/2006/relationships/slide" Target="slides/slide14.xml"></Relationship><Relationship Id="rId34" Type="http://schemas.openxmlformats.org/officeDocument/2006/relationships/slide" Target="slides/slide15.xml"></Relationship><Relationship Id="rId35" Type="http://schemas.openxmlformats.org/officeDocument/2006/relationships/slide" Target="slides/slide16.xml"></Relationship><Relationship Id="rId36" Type="http://schemas.openxmlformats.org/officeDocument/2006/relationships/slide" Target="slides/slide17.xml"></Relationship><Relationship Id="rId37" Type="http://schemas.openxmlformats.org/officeDocument/2006/relationships/slide" Target="slides/slide18.xml"></Relationship><Relationship Id="rId38" Type="http://schemas.openxmlformats.org/officeDocument/2006/relationships/slide" Target="slides/slide19.xml"></Relationship><Relationship Id="rId39" Type="http://schemas.openxmlformats.org/officeDocument/2006/relationships/viewProps" Target="viewProps.xml"></Relationship><Relationship Id="rId40"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214C1-2863-45BA-A7C5-D5EA3C3D4C30}" type="datetimeFigureOut">
              <a:rPr lang="ko-KR" altLang="en-US" smtClean="0"/>
              <a:t>2018-12-20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020B9-F693-4639-BB27-7B1AD87C61AA}" type="slidenum">
              <a:rPr lang="ko-KR" altLang="en-US" smtClean="0"/>
              <a:t>‹#›</a:t>
            </a:fld>
            <a:endParaRPr lang="ko-KR" altLang="en-US"/>
          </a:p>
        </p:txBody>
      </p:sp>
    </p:spTree>
    <p:extLst>
      <p:ext uri="{BB962C8B-B14F-4D97-AF65-F5344CB8AC3E}">
        <p14:creationId xmlns:p14="http://schemas.microsoft.com/office/powerpoint/2010/main" val="2846427631"/>
      </p:ext>
    </p:extLst>
  </p:cSld>
  <p:clrMap bg1="lt1" tx1="dk1" bg2="lt2" tx2="dk2" accent1="accent1" accent2="accent2" accent3="accent3" accent4="accent4" accent5="accent5" accent6="accent6" hlink="hlink" folHlink="folHlink"/>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3C85-90F6-445D-9B5B-8ABB00FB3043}" type="datetimeFigureOut">
              <a:rPr lang="ko-KR" altLang="en-US" smtClean="0"/>
              <a:t>2018-12-20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B34-ED2F-4269-81E8-097D50C90279}" type="slidenum">
              <a:rPr lang="ko-KR" altLang="en-US" smtClean="0"/>
              <a:t>‹#›</a:t>
            </a:fld>
            <a:endParaRPr lang="ko-KR" altLang="en-US"/>
          </a:p>
        </p:txBody>
      </p:sp>
    </p:spTree>
    <p:extLst>
      <p:ext uri="{BB962C8B-B14F-4D97-AF65-F5344CB8AC3E}">
        <p14:creationId xmlns:p14="http://schemas.microsoft.com/office/powerpoint/2010/main" val="4308175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51647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07057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2011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47265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5976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3674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36507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9149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6046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5347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0259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87049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2" Type="http://schemas.openxmlformats.org/officeDocument/2006/relationships/notesSlide" Target="../notesSlides/notesSlide1.xml"></Relationship><Relationship Id="rId3"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rot="0">
            <a:off x="1524000" y="171450"/>
            <a:ext cx="9144635" cy="2388235"/>
          </a:xfrm>
          <a:prstGeom prst="rect"/>
        </p:spPr>
        <p:txBody>
          <a:bodyPr wrap="square" lIns="91440" tIns="45720" rIns="91440" bIns="45720" numCol="1" vert="horz" anchor="b">
            <a:normAutofit fontScale="100000" lnSpcReduction="0"/>
          </a:bodyPr>
          <a:lstStyle/>
          <a:p>
            <a:pPr marL="0" indent="0" defTabSz="508000">
              <a:buFontTx/>
              <a:buNone/>
            </a:pPr>
            <a:r>
              <a:rPr lang="ko-KR" altLang="en-US"/>
              <a:t>UI와 UX</a:t>
            </a:r>
            <a:endParaRPr lang="ko-KR" altLang="en-US"/>
          </a:p>
        </p:txBody>
      </p:sp>
      <p:sp>
        <p:nvSpPr>
          <p:cNvPr id="3" name="부제목 2"/>
          <p:cNvSpPr txBox="1">
            <a:spLocks noGrp="1"/>
          </p:cNvSpPr>
          <p:nvPr>
            <p:ph type="subTitle" idx="1"/>
          </p:nvPr>
        </p:nvSpPr>
        <p:spPr>
          <a:xfrm rot="0">
            <a:off x="1524000" y="2776220"/>
            <a:ext cx="9144635" cy="2482215"/>
          </a:xfrm>
          <a:prstGeom prst="rect"/>
        </p:spPr>
        <p:txBody>
          <a:bodyPr wrap="square" lIns="91440" tIns="45720" rIns="91440" bIns="45720" numCol="1" vert="horz" anchor="t">
            <a:normAutofit fontScale="100000" lnSpcReduction="0"/>
          </a:bodyPr>
          <a:lstStyle/>
          <a:p>
            <a:pPr marL="0" indent="0" defTabSz="508000">
              <a:buFontTx/>
              <a:buNone/>
            </a:pPr>
            <a:r>
              <a:rPr lang="ko-KR" sz="1200" i="0" b="0">
                <a:solidFill>
                  <a:srgbClr val="202124"/>
                </a:solidFill>
                <a:latin typeface="Arial" charset="0"/>
                <a:ea typeface="Apple SD Gothic Neo" charset="0"/>
              </a:rPr>
              <a:t>UI:</a:t>
            </a:r>
            <a:r>
              <a:rPr sz="1200" i="0" b="0">
                <a:solidFill>
                  <a:srgbClr val="202124"/>
                </a:solidFill>
                <a:latin typeface="Arial" charset="0"/>
                <a:ea typeface="Apple SD Gothic Neo" charset="0"/>
              </a:rPr>
              <a:t>사용자 인터페이스(영어: </a:t>
            </a:r>
            <a:r>
              <a:rPr sz="1200" i="0" b="1">
                <a:solidFill>
                  <a:srgbClr val="202124"/>
                </a:solidFill>
                <a:latin typeface="Arial" charset="0"/>
                <a:ea typeface="Apple SD Gothic Neo" charset="0"/>
              </a:rPr>
              <a:t>user interface</a:t>
            </a:r>
            <a:r>
              <a:rPr sz="1200" i="0" b="0">
                <a:solidFill>
                  <a:srgbClr val="202124"/>
                </a:solidFill>
                <a:latin typeface="Arial" charset="0"/>
                <a:ea typeface="Apple SD Gothic Neo" charset="0"/>
              </a:rPr>
              <a:t>, </a:t>
            </a:r>
            <a:r>
              <a:rPr sz="1200" i="0" b="1">
                <a:solidFill>
                  <a:srgbClr val="202124"/>
                </a:solidFill>
                <a:latin typeface="Arial" charset="0"/>
                <a:ea typeface="Apple SD Gothic Neo" charset="0"/>
              </a:rPr>
              <a:t>UI</a:t>
            </a:r>
            <a:r>
              <a:rPr sz="1200" i="0" b="0">
                <a:solidFill>
                  <a:srgbClr val="202124"/>
                </a:solidFill>
                <a:latin typeface="Arial" charset="0"/>
                <a:ea typeface="Apple SD Gothic Neo" charset="0"/>
              </a:rPr>
              <a:t>)는 사람(사용자)과 사물 또는 시스템, 특히 기계, 컴퓨터 프로그램 등 사이에서 의사소통을 할 수 있도록 일시적 또는 영구적인 접근을 목적으로 만들어진 물리적, 가상적 매개체를 </a:t>
            </a:r>
            <a:r>
              <a:rPr sz="1200" i="0" b="1">
                <a:solidFill>
                  <a:srgbClr val="202124"/>
                </a:solidFill>
                <a:latin typeface="Arial" charset="0"/>
                <a:ea typeface="Apple SD Gothic Neo" charset="0"/>
              </a:rPr>
              <a:t>뜻</a:t>
            </a:r>
            <a:r>
              <a:rPr sz="1200" i="0" b="0">
                <a:solidFill>
                  <a:srgbClr val="202124"/>
                </a:solidFill>
                <a:latin typeface="Arial" charset="0"/>
                <a:ea typeface="Apple SD Gothic Neo" charset="0"/>
              </a:rPr>
              <a:t>한다.</a:t>
            </a:r>
            <a:endParaRPr lang="ko-KR" altLang="en-US" sz="1200" i="0" b="0">
              <a:solidFill>
                <a:srgbClr val="202124"/>
              </a:solidFill>
              <a:latin typeface="Arial" charset="0"/>
              <a:ea typeface="Apple SD Gothic Neo" charset="0"/>
            </a:endParaRPr>
          </a:p>
          <a:p>
            <a:pPr marL="0" indent="0" defTabSz="508000">
              <a:buFontTx/>
              <a:buNone/>
            </a:pPr>
            <a:endParaRPr lang="ko-KR" altLang="en-US" sz="1200" i="0" b="0">
              <a:solidFill>
                <a:srgbClr val="202124"/>
              </a:solidFill>
              <a:latin typeface="Arial" charset="0"/>
              <a:ea typeface="Apple SD Gothic Neo" charset="0"/>
            </a:endParaRPr>
          </a:p>
          <a:p>
            <a:pPr marL="0" indent="0" defTabSz="508000">
              <a:buFontTx/>
              <a:buNone/>
            </a:pPr>
            <a:r>
              <a:rPr sz="1200" i="0" b="1">
                <a:solidFill>
                  <a:srgbClr val="202124"/>
                </a:solidFill>
                <a:latin typeface="Arial" charset="0"/>
                <a:ea typeface="Apple SD Gothic Neo" charset="0"/>
              </a:rPr>
              <a:t>UX</a:t>
            </a:r>
            <a:r>
              <a:rPr lang="ko-KR" sz="1200" i="0" b="1">
                <a:solidFill>
                  <a:srgbClr val="202124"/>
                </a:solidFill>
                <a:latin typeface="Arial" charset="0"/>
                <a:ea typeface="Apple SD Gothic Neo" charset="0"/>
              </a:rPr>
              <a:t>:</a:t>
            </a:r>
            <a:r>
              <a:rPr sz="1200" i="0" b="0">
                <a:solidFill>
                  <a:srgbClr val="202124"/>
                </a:solidFill>
                <a:latin typeface="Arial" charset="0"/>
                <a:ea typeface="Apple SD Gothic Neo" charset="0"/>
              </a:rPr>
              <a:t> (</a:t>
            </a:r>
            <a:r>
              <a:rPr sz="1200" i="0" b="1">
                <a:solidFill>
                  <a:srgbClr val="202124"/>
                </a:solidFill>
                <a:latin typeface="Arial" charset="0"/>
                <a:ea typeface="Apple SD Gothic Neo" charset="0"/>
              </a:rPr>
              <a:t>User Experience</a:t>
            </a:r>
            <a:r>
              <a:rPr sz="1200" i="0" b="0">
                <a:solidFill>
                  <a:srgbClr val="202124"/>
                </a:solidFill>
                <a:latin typeface="Arial" charset="0"/>
                <a:ea typeface="Apple SD Gothic Neo" charset="0"/>
              </a:rPr>
              <a:t>) 디자인은 쉽게 말해 사용자 경험을 의미합니다. 사용자가 어떤 제품, 시스템, 서비스 등을 직접적 혹은 간접적으로 이용하면서 느끼는 반응과 행동들과 같은 경험을 총체적으로 설계하는 것이 </a:t>
            </a:r>
            <a:r>
              <a:rPr sz="1200" i="0" b="1">
                <a:solidFill>
                  <a:srgbClr val="202124"/>
                </a:solidFill>
                <a:latin typeface="Arial" charset="0"/>
                <a:ea typeface="Apple SD Gothic Neo" charset="0"/>
              </a:rPr>
              <a:t>UX</a:t>
            </a:r>
            <a:r>
              <a:rPr sz="1200" i="0" b="0">
                <a:solidFill>
                  <a:srgbClr val="202124"/>
                </a:solidFill>
                <a:latin typeface="Arial" charset="0"/>
                <a:ea typeface="Apple SD Gothic Neo" charset="0"/>
              </a:rPr>
              <a:t> 디자인입니다</a:t>
            </a:r>
            <a:endParaRPr lang="ko-KR" altLang="en-US"/>
          </a:p>
        </p:txBody>
      </p:sp>
    </p:spTree>
    <p:extLst>
      <p:ext uri="{BB962C8B-B14F-4D97-AF65-F5344CB8AC3E}">
        <p14:creationId xmlns:p14="http://schemas.microsoft.com/office/powerpoint/2010/main" val="922031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83540"/>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속성2</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Void Strat()</a:t>
            </a:r>
            <a:endParaRPr lang="ko-KR" altLang="en-US"/>
          </a:p>
          <a:p>
            <a:pPr marL="228600" indent="-228600" defTabSz="508000">
              <a:buFont typeface="Arial"/>
              <a:buChar char="•"/>
            </a:pPr>
            <a:r>
              <a:rPr lang="ko-KR" altLang="en-US"/>
              <a:t>게임 시작 시 자동으로 실행되는 함수이다.</a:t>
            </a:r>
            <a:endParaRPr lang="ko-KR" altLang="en-US"/>
          </a:p>
          <a:p>
            <a:pPr marL="228600" indent="-228600" defTabSz="508000">
              <a:buFont typeface="Arial"/>
              <a:buChar char="•"/>
            </a:pPr>
            <a:r>
              <a:rPr lang="ko-KR" altLang="en-US"/>
              <a:t>보통 변수들의 초기값을 지정할 때 많이 사용한다.</a:t>
            </a:r>
            <a:endParaRPr lang="ko-KR" altLang="en-US"/>
          </a:p>
          <a:p>
            <a:pPr marL="228600" indent="-228600" defTabSz="508000">
              <a:buFont typeface="Arial"/>
              <a:buChar char="•"/>
            </a:pPr>
            <a:r>
              <a:rPr lang="ko-KR" altLang="en-US"/>
              <a:t>Void Update()</a:t>
            </a:r>
            <a:endParaRPr lang="ko-KR" altLang="en-US"/>
          </a:p>
          <a:p>
            <a:pPr marL="228600" indent="-228600" defTabSz="508000">
              <a:buFont typeface="Arial"/>
              <a:buChar char="•"/>
            </a:pPr>
            <a:r>
              <a:rPr lang="ko-KR" altLang="en-US"/>
              <a:t>매 프레임마다 반복 실행되는 함수로 스마트폰의 성능과 연관이 있다.</a:t>
            </a:r>
            <a:endParaRPr lang="ko-KR" altLang="en-US"/>
          </a:p>
          <a:p>
            <a:pPr marL="228600" indent="-228600" defTabSz="508000">
              <a:buFont typeface="Arial"/>
              <a:buChar char="•"/>
            </a:pPr>
            <a:r>
              <a:rPr lang="ko-KR" altLang="en-US"/>
              <a:t>초당 100프레임을 그릴 수 있는 스마트폰이라면 Update()함수가 초당 100번 호출되며 성능이 낮은 스마트폰일경우 적게 호출된다.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a:off x="838200" y="365125"/>
            <a:ext cx="10516870" cy="1327150"/>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주석</a:t>
            </a:r>
            <a:endParaRPr lang="ko-KR" altLang="en-US"/>
          </a:p>
        </p:txBody>
      </p:sp>
      <p:sp>
        <p:nvSpPr>
          <p:cNvPr id="3" name="내용 개체 틀 2"/>
          <p:cNvSpPr txBox="1">
            <a:spLocks/>
          </p:cNvSpPr>
          <p:nvPr>
            <p:ph type="obj" idx="1"/>
          </p:nvPr>
        </p:nvSpPr>
        <p:spPr>
          <a:xfrm>
            <a:off x="838200" y="1825625"/>
            <a:ext cx="10516870" cy="4352925"/>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주석은 프로그램 소스가 아니며 주석은 없어도 프로그램 실행에 아무런 실행에 아무런 문제가 없다. 편의상 사람이 기억하기 좋게 메모해 놓은 것 뿐이다. 주석은 크게 2가지로 표현된다.</a:t>
            </a:r>
            <a:endParaRPr lang="ko-KR" altLang="en-US"/>
          </a:p>
          <a:p>
            <a:pPr marL="228600" indent="-228600" defTabSz="508000">
              <a:buFont typeface="Arial"/>
              <a:buChar char="•"/>
            </a:pPr>
            <a:r>
              <a:rPr lang="ko-KR" altLang="en-US" sz="2800">
                <a:latin typeface="맑은 고딕" charset="0"/>
                <a:ea typeface="맑은 고딕" charset="0"/>
                <a:cs typeface="+mn-cs"/>
              </a:rPr>
              <a:t>void OnMouseEnter() { //print ("마우스가 들어왔습니다"); } //print ("마우스가 들어왔습니다.);</a:t>
            </a:r>
            <a:endParaRPr lang="ko-KR" altLang="en-US" sz="2800">
              <a:latin typeface="맑은 고딕" charset="0"/>
              <a:ea typeface="맑은 고딕" charset="0"/>
              <a:cs typeface="+mn-cs"/>
            </a:endParaRPr>
          </a:p>
          <a:p>
            <a:pPr marL="228600" indent="-228600" defTabSz="508000">
              <a:buFont typeface="Arial"/>
              <a:buChar char="•"/>
            </a:pPr>
            <a:r>
              <a:rPr lang="ko-KR" altLang="en-US" sz="2800">
                <a:latin typeface="맑은 고딕" charset="0"/>
                <a:ea typeface="맑은 고딕" charset="0"/>
                <a:cs typeface="+mn-cs"/>
              </a:rPr>
              <a:t>이 문장은 더는 프로그램과 상관 없다. 다만 프로그래머의 편의를 위한 주석이며 두 번째 방법은 여러 줄을 주석으로 처리해야 할 경우에 사용한다.</a:t>
            </a:r>
            <a:endParaRPr lang="ko-KR" altLang="en-US" sz="2800">
              <a:latin typeface="맑은 고딕" charset="0"/>
              <a:ea typeface="맑은 고딕" charset="0"/>
              <a:cs typeface="+mn-cs"/>
            </a:endParaRPr>
          </a:p>
          <a:p>
            <a:pPr marL="228600" indent="-228600" defTabSz="508000">
              <a:buFont typeface="Arial"/>
              <a:buChar char="•"/>
            </a:pP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주석2</a:t>
            </a:r>
            <a:endParaRPr lang="ko-KR" altLang="en-US"/>
          </a:p>
        </p:txBody>
      </p:sp>
      <p:sp>
        <p:nvSpPr>
          <p:cNvPr id="3" name="내용 개체 틀 2"/>
          <p:cNvSpPr txBox="1">
            <a:spLocks/>
          </p:cNvSpPr>
          <p:nvPr>
            <p:ph type="obj" idx="1"/>
          </p:nvPr>
        </p:nvSpPr>
        <p:spPr>
          <a:xfrm>
            <a:off x="838200" y="1825625"/>
            <a:ext cx="10516870" cy="4352925"/>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/*~*/사이에 있는 모든 문장은 주석 처리되며</a:t>
            </a:r>
            <a:endParaRPr lang="ko-KR" altLang="en-US"/>
          </a:p>
          <a:p>
            <a:pPr marL="228600" indent="-228600" defTabSz="508000">
              <a:buFont typeface="Arial"/>
              <a:buChar char="•"/>
            </a:pPr>
            <a:r>
              <a:rPr lang="ko-KR" altLang="en-US"/>
              <a:t>긴 문장을 주석처리할때 사용된다.</a:t>
            </a:r>
            <a:endParaRPr lang="ko-KR" altLang="en-US"/>
          </a:p>
          <a:p>
            <a:pPr marL="0" indent="0" defTabSz="508000">
              <a:buClr>
                <a:srgbClr val="000000"/>
              </a:buClr>
              <a:buFont typeface="맑은 고딕"/>
              <a:buChar char="•"/>
            </a:pPr>
            <a:endParaRPr lang="ko-KR" altLang="en-US" sz="28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열거형 자료구조</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sz="2000">
                <a:latin typeface="+mn-lt"/>
                <a:ea typeface="+mn-ea"/>
                <a:cs typeface="+mn-cs"/>
              </a:rPr>
              <a:t>열거형 자료구조에서는 프로그래머가 변수에 값을 입력하지 않아도 자동으로 0,1,2,3...이 할당된다. 첫 값을 입력하면 그 후의 변수들은 자동으로 1씩 더한 수가 들어간다 이렇게 변수를 열거형으로 선언하는 이유는 변수 간의 구별을 쉽게하기 위해서이다. 프로그래머가 직접 값을 입력하면 실수의 가능성이 있다. 가장 대표적인 실수가 값을 중복해서 입력하는 경우이다. 열거형 자료구조를 사용하면 이러한 실수를 사전에 예방할 수 있다. 열거형을 사용하는 방법은 아래와 같이 열거형 변수를 선언한 후 값을 할당하면 된다. 열거형 자료구조를 사용하면 프로그램 소스가 더 단순해 보이고  가독성이 좋아진다.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변수</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변수는 데이터를 저장하기 위한 공간으로 메인 메모리에 할당된다, 이름에서 알 수 있듯이 프로그램 진행 중에 값이 변할 수 있다. 플레이어의 이름, 점수, 아이템, HP,위치 등의 많은 정보를 처리할 때 변수가 필요하다. 변수에 저장되는 형태는 문자열, 숫자,불리안 등 다양하다.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변수선언</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55000" lnSpcReduction="0"/>
          </a:bodyPr>
          <a:lstStyle/>
          <a:p>
            <a:pPr marL="228600" indent="-228600" defTabSz="508000">
              <a:buFont typeface="Arial"/>
              <a:buChar char="•"/>
            </a:pPr>
            <a:r>
              <a:rPr lang="ko-KR" altLang="en-US" sz="1800">
                <a:latin typeface="+mn-lt"/>
                <a:ea typeface="+mn-ea"/>
                <a:cs typeface="+mn-cs"/>
              </a:rPr>
              <a:t>public class ClassTest : MonoBehaviour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int score;</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//use this for initialization</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void Start()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//Update is called once per frame</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void Update()</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    }</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a:t>
            </a:r>
            <a:endParaRPr lang="ko-KR" altLang="en-US" sz="1800">
              <a:latin typeface="+mn-lt"/>
              <a:ea typeface="+mn-ea"/>
              <a:cs typeface="+mn-cs"/>
            </a:endParaRPr>
          </a:p>
          <a:p>
            <a:pPr marL="228600" indent="-228600" algn="l" defTabSz="914400" eaLnBrk="1" latinLnBrk="1" hangingPunct="1">
              <a:lnSpc>
                <a:spcPct val="90000"/>
              </a:lnSpc>
              <a:spcBef>
                <a:spcPts val="1000"/>
              </a:spcBef>
            </a:pPr>
            <a:r>
              <a:rPr lang="ko-KR" altLang="en-US" sz="1800">
                <a:latin typeface="+mn-lt"/>
                <a:ea typeface="+mn-ea"/>
                <a:cs typeface="+mn-cs"/>
              </a:rPr>
              <a:t>int score;</a:t>
            </a:r>
            <a:endParaRPr lang="ko-KR" alt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변수선언</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저기서 int는 데이터 타입이고, score는 변수이다 </a:t>
            </a:r>
            <a:endParaRPr lang="ko-KR" altLang="en-US"/>
          </a:p>
          <a:p>
            <a:pPr marL="228600" indent="-228600" defTabSz="508000">
              <a:buFont typeface="Arial"/>
              <a:buChar char="•"/>
            </a:pPr>
            <a:r>
              <a:rPr lang="ko-KR" altLang="en-US"/>
              <a:t>데이터 타입과 변수 이름 사이에는 반드시 빈칸이 있어야 한다.</a:t>
            </a:r>
            <a:endParaRPr lang="ko-KR" altLang="en-US"/>
          </a:p>
          <a:p>
            <a:pPr marL="228600" indent="-228600" defTabSz="508000">
              <a:buFont typeface="Arial"/>
              <a:buChar char="•"/>
            </a:pPr>
            <a:r>
              <a:rPr lang="ko-KR" altLang="en-US"/>
              <a:t>int는 정수형 타입으로 정수형 데이터만 저장할 수 있다.</a:t>
            </a:r>
            <a:endParaRPr lang="ko-KR" altLang="en-US"/>
          </a:p>
          <a:p>
            <a:pPr marL="228600" indent="-228600" defTabSz="508000">
              <a:buFont typeface="Arial"/>
              <a:buChar char="•"/>
            </a:pPr>
            <a:r>
              <a:rPr lang="ko-KR" altLang="en-US"/>
              <a:t>만약 정수 변수 실수 값을 저장하려고 하면 에러가 발생한다.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변수선언의 규칙</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변수가 이름을 정하는 것은 프로그래머의 자유 이지만 지켜야 할 규칙이 있다.</a:t>
            </a:r>
            <a:endParaRPr lang="ko-KR" altLang="en-US"/>
          </a:p>
          <a:p>
            <a:pPr marL="228600" indent="-228600" defTabSz="508000">
              <a:buFont typeface="Arial"/>
              <a:buChar char="•"/>
            </a:pPr>
            <a:r>
              <a:rPr lang="ko-KR" altLang="en-US"/>
              <a:t>1.변수는 영문과 숫자를 이용해 작성하며 숫자로 시작하는 변수명은 사용할 수 없다.</a:t>
            </a:r>
            <a:endParaRPr lang="ko-KR" altLang="en-US"/>
          </a:p>
          <a:p>
            <a:pPr marL="228600" indent="-228600" defTabSz="508000">
              <a:buFont typeface="Arial"/>
              <a:buChar char="•"/>
            </a:pPr>
            <a:r>
              <a:rPr lang="ko-KR" altLang="en-US"/>
              <a:t>2.공백이나 특수 문자는 사용할 수 없지만 언더바(_)는 사용할 수 있다.</a:t>
            </a:r>
            <a:endParaRPr lang="ko-KR" altLang="en-US"/>
          </a:p>
          <a:p>
            <a:pPr marL="228600" indent="-228600" defTabSz="508000">
              <a:buFont typeface="Arial"/>
              <a:buChar char="•"/>
            </a:pPr>
            <a:r>
              <a:rPr lang="ko-KR" altLang="en-US"/>
              <a:t>3.유니티 C#키워드를 변수로 사용할 수 없고 이미 선언한 변수명을 다시 선언할 수 없다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a:off x="838200" y="365125"/>
            <a:ext cx="10516870" cy="1327150"/>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C#의 데이터타입</a:t>
            </a:r>
            <a:endParaRPr lang="ko-KR" altLang="en-US"/>
          </a:p>
        </p:txBody>
      </p:sp>
      <p:sp>
        <p:nvSpPr>
          <p:cNvPr id="3" name="내용 개체 틀 2"/>
          <p:cNvSpPr txBox="1">
            <a:spLocks/>
          </p:cNvSpPr>
          <p:nvPr>
            <p:ph type="obj" idx="1"/>
          </p:nvPr>
        </p:nvSpPr>
        <p:spPr>
          <a:xfrm>
            <a:off x="838200" y="1825625"/>
            <a:ext cx="10516870" cy="4352925"/>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sz="2400" i="0" b="0">
                <a:solidFill>
                  <a:srgbClr val="313338"/>
                </a:solidFill>
                <a:latin typeface="Segoe UI" charset="0"/>
                <a:ea typeface="Noto Sans KR" charset="0"/>
              </a:rPr>
              <a:t>int score; </a:t>
            </a:r>
            <a:r>
              <a:rPr lang="ko-KR" sz="2400" i="0" b="0">
                <a:solidFill>
                  <a:srgbClr val="313338"/>
                </a:solidFill>
                <a:latin typeface="Segoe UI" charset="0"/>
                <a:ea typeface="Noto Sans KR" charset="0"/>
              </a:rPr>
              <a:t>정수가 저장된다.</a:t>
            </a:r>
            <a:endParaRPr lang="ko-KR" altLang="en-US" sz="2400" i="0" b="0">
              <a:solidFill>
                <a:srgbClr val="313338"/>
              </a:solidFill>
              <a:latin typeface="Segoe UI" charset="0"/>
              <a:ea typeface="Noto Sans KR" charset="0"/>
            </a:endParaRPr>
          </a:p>
          <a:p>
            <a:pPr marL="228600" indent="-228600" defTabSz="508000">
              <a:buFont typeface="Arial"/>
              <a:buChar char="•"/>
            </a:pPr>
            <a:r>
              <a:rPr sz="2400" i="0" b="0">
                <a:solidFill>
                  <a:srgbClr val="313338"/>
                </a:solidFill>
                <a:latin typeface="Segoe UI" charset="0"/>
                <a:ea typeface="Noto Sans KR" charset="0"/>
              </a:rPr>
              <a:t>float height;</a:t>
            </a:r>
            <a:r>
              <a:rPr lang="ko-KR" sz="2400" i="0" b="0">
                <a:solidFill>
                  <a:srgbClr val="313338"/>
                </a:solidFill>
                <a:latin typeface="Segoe UI" charset="0"/>
                <a:ea typeface="Noto Sans KR" charset="0"/>
              </a:rPr>
              <a:t> 실수가 저장된다.</a:t>
            </a:r>
            <a:r>
              <a:rPr sz="2400" i="0" b="0">
                <a:solidFill>
                  <a:srgbClr val="313338"/>
                </a:solidFill>
                <a:latin typeface="Segoe UI" charset="0"/>
                <a:ea typeface="Noto Sans KR" charset="0"/>
              </a:rPr>
              <a:t> </a:t>
            </a:r>
            <a:endParaRPr lang="ko-KR" altLang="en-US" sz="2400" i="0" b="0">
              <a:solidFill>
                <a:srgbClr val="313338"/>
              </a:solidFill>
              <a:latin typeface="Segoe UI" charset="0"/>
              <a:ea typeface="Noto Sans KR" charset="0"/>
            </a:endParaRPr>
          </a:p>
          <a:p>
            <a:pPr marL="228600" indent="-228600" defTabSz="508000">
              <a:buFont typeface="Arial"/>
              <a:buChar char="•"/>
            </a:pPr>
            <a:r>
              <a:rPr sz="2400" i="0" b="0">
                <a:solidFill>
                  <a:srgbClr val="313338"/>
                </a:solidFill>
                <a:latin typeface="Segoe UI" charset="0"/>
                <a:ea typeface="Noto Sans KR" charset="0"/>
              </a:rPr>
              <a:t>bool yesno; </a:t>
            </a:r>
            <a:r>
              <a:rPr lang="ko-KR" sz="2400" i="0" b="0">
                <a:solidFill>
                  <a:srgbClr val="313338"/>
                </a:solidFill>
                <a:latin typeface="Segoe UI" charset="0"/>
                <a:ea typeface="Noto Sans KR" charset="0"/>
              </a:rPr>
              <a:t>불리안형(참이면 1이 저장, 거짓이면 0이 저장)이 저장된다.</a:t>
            </a:r>
            <a:endParaRPr lang="ko-KR" altLang="en-US" sz="2400" i="0" b="0">
              <a:solidFill>
                <a:srgbClr val="313338"/>
              </a:solidFill>
              <a:latin typeface="Segoe UI" charset="0"/>
              <a:ea typeface="Noto Sans KR" charset="0"/>
            </a:endParaRPr>
          </a:p>
          <a:p>
            <a:pPr marL="228600" indent="-228600" defTabSz="508000">
              <a:buFont typeface="Arial"/>
              <a:buChar char="•"/>
            </a:pPr>
            <a:r>
              <a:rPr sz="2400" i="0" b="0">
                <a:solidFill>
                  <a:srgbClr val="313338"/>
                </a:solidFill>
                <a:latin typeface="Segoe UI" charset="0"/>
                <a:ea typeface="Noto Sans KR" charset="0"/>
              </a:rPr>
              <a:t>string str;</a:t>
            </a:r>
            <a:r>
              <a:rPr lang="ko-KR" sz="2400" i="0" b="0">
                <a:solidFill>
                  <a:srgbClr val="313338"/>
                </a:solidFill>
                <a:latin typeface="Segoe UI" charset="0"/>
                <a:ea typeface="Noto Sans KR" charset="0"/>
              </a:rPr>
              <a:t> 문자열이 저장된다.</a:t>
            </a:r>
            <a:endParaRPr lang="ko-KR"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유니티만의 데이터 타입</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GameObeject 게임 객체를 저장한다</a:t>
            </a:r>
            <a:endParaRPr lang="ko-KR" altLang="en-US"/>
          </a:p>
          <a:p>
            <a:pPr marL="228600" indent="-228600" defTabSz="508000">
              <a:buFont typeface="Arial"/>
              <a:buChar char="•"/>
            </a:pPr>
            <a:r>
              <a:rPr lang="ko-KR" altLang="en-US"/>
              <a:t>Transform 객체의 위치 회전 크기 정보를 저장한다</a:t>
            </a:r>
            <a:endParaRPr lang="ko-KR" altLang="en-US"/>
          </a:p>
          <a:p>
            <a:pPr marL="228600" indent="-228600" defTabSz="508000">
              <a:buFont typeface="Arial"/>
              <a:buChar char="•"/>
            </a:pPr>
            <a:r>
              <a:rPr lang="ko-KR" altLang="en-US"/>
              <a:t>Rigidbody 객체의 물리엔진 정보를 저장한다</a:t>
            </a:r>
            <a:endParaRPr lang="ko-KR" altLang="en-US"/>
          </a:p>
          <a:p>
            <a:pPr marL="228600" indent="-228600" defTabSz="508000">
              <a:buFont typeface="Arial"/>
              <a:buChar char="•"/>
            </a:pPr>
            <a:r>
              <a:rPr lang="ko-KR" altLang="en-US"/>
              <a:t>Collder 객체의 충돌체 정보를 저장한다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C#언어개요 &amp; 클래스</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유니티에서는 C#, 자바스크립트,boo 3가지를 사용하여 프로그래밍한다.</a:t>
            </a:r>
            <a:endParaRPr lang="ko-KR" altLang="en-US"/>
          </a:p>
          <a:p>
            <a:pPr marL="228600" indent="-228600" defTabSz="508000">
              <a:buFont typeface="Arial"/>
              <a:buChar char="•"/>
            </a:pPr>
            <a:r>
              <a:rPr lang="ko-KR" altLang="en-US"/>
              <a:t>C#은 2000년 7월 마이크로소프트에서 개발한객체 지향 프로그래밍 언어이다. C++, 자바의 영향을 받았으며, 마이크로소프트의 닷넷 플랫폼을 위해 개발되었다.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C#을 사용하면서 자주하는 실수</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a:t>C#스크립트 파일을 만들 때 C# 클래스 이름과C#</a:t>
            </a:r>
            <a:r>
              <a:rPr sz="2800">
                <a:latin typeface="+mn-lt"/>
                <a:ea typeface="+mn-ea"/>
                <a:cs typeface="+mn-cs"/>
              </a:rPr>
              <a:t>파</a:t>
            </a:r>
            <a:r>
              <a:rPr lang="ko-KR" sz="2800">
                <a:latin typeface="+mn-lt"/>
                <a:ea typeface="+mn-ea"/>
                <a:cs typeface="+mn-cs"/>
              </a:rPr>
              <a:t>일 이름은 같아야 한다.</a:t>
            </a:r>
            <a:endParaRPr lang="ko-KR" altLang="en-US" sz="2800">
              <a:latin typeface="+mn-lt"/>
              <a:ea typeface="+mn-ea"/>
              <a:cs typeface="+mn-cs"/>
            </a:endParaRPr>
          </a:p>
          <a:p>
            <a:pPr marL="228600" indent="-228600" defTabSz="508000">
              <a:buFont typeface="Arial"/>
              <a:buChar char="•"/>
            </a:pPr>
            <a:r>
              <a:rPr lang="ko-KR" altLang="en-US" sz="2800">
                <a:latin typeface="맑은 고딕" charset="0"/>
                <a:ea typeface="맑은 고딕" charset="0"/>
                <a:cs typeface="+mn-cs"/>
              </a:rPr>
              <a:t>C# 파일 이름은 프로젝트 내에서 유일해야 한다.</a:t>
            </a:r>
            <a:endParaRPr lang="ko-KR" altLang="en-US" sz="2800">
              <a:latin typeface="맑은 고딕" charset="0"/>
              <a:ea typeface="맑은 고딕" charset="0"/>
              <a:cs typeface="+mn-cs"/>
            </a:endParaRPr>
          </a:p>
          <a:p>
            <a:pPr marL="228600" indent="-228600" defTabSz="508000">
              <a:buFont typeface="Arial"/>
              <a:buChar char="•"/>
            </a:pPr>
            <a:r>
              <a:rPr lang="ko-KR"/>
              <a:t>일반적으로 </a:t>
            </a:r>
            <a:r>
              <a:rPr lang="ko-KR" altLang="en-US" sz="2800">
                <a:latin typeface="맑은 고딕" charset="0"/>
                <a:ea typeface="맑은 고딕" charset="0"/>
                <a:cs typeface="+mn-cs"/>
              </a:rPr>
              <a:t>C# 프로그램에서는 .NET Framework의 런타임 라이브러리에서 제공되는 입출력 서비스를 사용한다.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클래스</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92500" lnSpcReduction="0"/>
          </a:bodyPr>
          <a:lstStyle/>
          <a:p>
            <a:pPr marL="228600" indent="-228600" defTabSz="508000">
              <a:buFont typeface="Arial"/>
              <a:buChar char="•"/>
            </a:pPr>
            <a:r>
              <a:rPr lang="ko-KR" altLang="en-US"/>
              <a:t>클래스는 유사한 성질의 객체들을 하나로 그룹화 한 것입니다. 클래스의 메서드와 속성을 공유한다.</a:t>
            </a:r>
            <a:endParaRPr lang="ko-KR" altLang="en-US"/>
          </a:p>
          <a:p>
            <a:pPr marL="228600" indent="-228600" defTabSz="508000">
              <a:buFont typeface="Arial"/>
              <a:buChar char="•"/>
            </a:pPr>
            <a:r>
              <a:rPr lang="ko-KR" altLang="en-US"/>
              <a:t>유사한 성질의 객체들을 하나로 그룹화 하며 메서드와 속성을 공유, 서로 연관 있는 메서드와 변수를 모아 놓은 덩어리</a:t>
            </a:r>
            <a:endParaRPr lang="ko-KR" altLang="en-US"/>
          </a:p>
          <a:p>
            <a:pPr marL="228600" indent="-228600" defTabSz="508000">
              <a:buFont typeface="Arial"/>
              <a:buChar char="•"/>
            </a:pPr>
            <a:r>
              <a:rPr lang="ko-KR" altLang="en-US"/>
              <a:t>예를 들어 호랑이 사자 토끼는 모두 동물이다.이들은 나이가 있고 크기가 있으며 암수의 구분이 있다. 또한 먹이를 먹고 잠을 자고 배변 활동을 한다. 따라서 사자 토끼 호랑이 등이 비슷한 객체라고 하고 이들을 Animal이라는 클래스로 그룹을 지을 수 있다.</a:t>
            </a:r>
            <a:endParaRPr lang="ko-KR" altLang="en-US"/>
          </a:p>
          <a:p>
            <a:pPr marL="228600" indent="-228600" defTabSz="508000">
              <a:buFont typeface="Arial"/>
              <a:buChar char="•"/>
            </a:pPr>
            <a:r>
              <a:rPr lang="ko-KR" altLang="en-US"/>
              <a:t>나이 크기 암수는 속성(변수)이되고 먹이나 잠등은 메서드가 된다.</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클래스 선언</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다음과 같이 키워드 class를 사용하여 클래스를 선언한다.</a:t>
            </a:r>
            <a:endParaRPr lang="ko-KR" altLang="en-US"/>
          </a:p>
          <a:p>
            <a:pPr marL="228600" indent="-228600" defTabSz="508000">
              <a:buFont typeface="Arial"/>
              <a:buChar char="•"/>
            </a:pPr>
            <a:r>
              <a:rPr sz="2000" i="0" b="0">
                <a:solidFill>
                  <a:srgbClr val="313338"/>
                </a:solidFill>
                <a:latin typeface="Segoe UI" charset="0"/>
                <a:ea typeface="Noto Sans KR" charset="0"/>
              </a:rPr>
              <a:t>public class Monster { }</a:t>
            </a:r>
            <a:endParaRPr lang="ko-KR" altLang="en-US" sz="2000" i="0" b="0">
              <a:solidFill>
                <a:srgbClr val="313338"/>
              </a:solidFill>
              <a:latin typeface="Segoe UI" charset="0"/>
              <a:ea typeface="Noto Sans KR" charset="0"/>
            </a:endParaRPr>
          </a:p>
          <a:p>
            <a:pPr marL="228600" indent="-228600" defTabSz="508000">
              <a:buFont typeface="Arial"/>
              <a:buChar char="•"/>
            </a:pPr>
            <a:r>
              <a:rPr lang="ko-KR" sz="2000" i="0" b="0">
                <a:solidFill>
                  <a:srgbClr val="313338"/>
                </a:solidFill>
                <a:latin typeface="Segoe UI" charset="0"/>
                <a:ea typeface="Noto Sans KR" charset="0"/>
              </a:rPr>
              <a:t>Class 키워드는 액세스 수준 뒤에 오고, 클래스 이름은 class 키워드 뒤에 온다.</a:t>
            </a:r>
            <a:endParaRPr lang="ko-KR" altLang="en-US" sz="2000" i="0" b="0">
              <a:solidFill>
                <a:srgbClr val="313338"/>
              </a:solidFill>
              <a:latin typeface="Segoe UI" charset="0"/>
              <a:ea typeface="Noto Sans KR" charset="0"/>
            </a:endParaRPr>
          </a:p>
          <a:p>
            <a:pPr marL="228600" indent="-228600" defTabSz="508000">
              <a:buFont typeface="Arial"/>
              <a:buChar char="•"/>
            </a:pPr>
            <a:r>
              <a:rPr lang="ko-KR" sz="2000" i="0" b="0">
                <a:solidFill>
                  <a:srgbClr val="313338"/>
                </a:solidFill>
                <a:latin typeface="Segoe UI" charset="0"/>
                <a:ea typeface="Noto Sans KR" charset="0"/>
              </a:rPr>
              <a:t>액세스 수준이 public 이면 누구나 이 클래스를 이용할 수 있지만,private 이나 수준을 지정하지 않으면 외부에 클래스가 노출되자 않는다.</a:t>
            </a:r>
            <a:endParaRPr lang="ko-KR" altLang="en-US" sz="2000" i="0" b="0">
              <a:solidFill>
                <a:srgbClr val="313338"/>
              </a:solidFill>
              <a:latin typeface="Segoe UI" charset="0"/>
              <a:ea typeface="Noto Sans KR" charset="0"/>
            </a:endParaRPr>
          </a:p>
          <a:p>
            <a:pPr marL="228600" indent="-228600" defTabSz="508000">
              <a:buFont typeface="Arial"/>
              <a:buChar char="•"/>
            </a:pPr>
            <a:r>
              <a:rPr lang="ko-KR" sz="2000" i="0" b="0">
                <a:solidFill>
                  <a:srgbClr val="313338"/>
                </a:solidFill>
                <a:latin typeface="Segoe UI" charset="0"/>
                <a:ea typeface="Noto Sans KR" charset="0"/>
              </a:rPr>
              <a:t>{}블록 내부는 클래스를 정의하는 부분인데, 메서드의 속성이 정의된다. </a:t>
            </a:r>
            <a:endParaRPr lang="ko-KR" altLang="en-US" sz="2000" i="0" b="0">
              <a:solidFill>
                <a:srgbClr val="313338"/>
              </a:solidFill>
              <a:latin typeface="Segoe UI" charset="0"/>
              <a:ea typeface="Noto Sans KR" charset="0"/>
            </a:endParaRPr>
          </a:p>
          <a:p>
            <a:pPr marL="228600" indent="-228600" defTabSz="508000">
              <a:buFont typeface="Arial"/>
              <a:buChar char="•"/>
            </a:pPr>
            <a:r>
              <a:rPr lang="ko-KR" sz="2000" i="0" b="0">
                <a:solidFill>
                  <a:srgbClr val="313338"/>
                </a:solidFill>
                <a:latin typeface="Segoe UI" charset="0"/>
                <a:ea typeface="Noto Sans KR" charset="0"/>
              </a:rPr>
              <a:t>블록 내에 정의되는 메서드와 속성을 클래스 멤버라고한다.</a:t>
            </a:r>
            <a:endParaRPr lang="ko-KR"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객체 만들기</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92500" lnSpcReduction="0"/>
          </a:bodyPr>
          <a:lstStyle/>
          <a:p>
            <a:pPr marL="228600" indent="-228600" defTabSz="508000">
              <a:buFont typeface="Arial"/>
              <a:buChar char="•"/>
            </a:pPr>
            <a:r>
              <a:rPr lang="ko-KR" altLang="en-US"/>
              <a:t>클래스와 객체는 서로 다른 용어이며 혼용해서 사용하면 안됩니다. 클래스는 객체의 형식을 정의하지만 객체 자체는 아니며 객체는 클래스에 기반을 둔 것이며 클래스의 인스턴트라고도 합니다.</a:t>
            </a:r>
            <a:endParaRPr lang="ko-KR" altLang="en-US"/>
          </a:p>
          <a:p>
            <a:pPr marL="228600" indent="-228600" defTabSz="508000">
              <a:buFont typeface="Arial"/>
              <a:buChar char="•"/>
            </a:pPr>
            <a:r>
              <a:rPr lang="ko-KR" altLang="en-US"/>
              <a:t>객체를 만드려면 다음과 같이 new 키워드 뒤에 객체의 기반이 되는 클래스의 이름을 사용합니다. 아래 소스는 Monster라는 클래스를 2개 만듭니다. 클래스는 하나이지만 그 클래스를 기반으로 여러 개의 인스턴스를 만들어 낼 수 있습니다.</a:t>
            </a:r>
            <a:endParaRPr lang="ko-KR" altLang="en-US"/>
          </a:p>
          <a:p>
            <a:pPr marL="228600" indent="-228600" defTabSz="508000">
              <a:buFont typeface="Arial"/>
              <a:buChar char="•"/>
            </a:pPr>
            <a:r>
              <a:rPr sz="2000" i="0" b="0">
                <a:solidFill>
                  <a:srgbClr val="313338"/>
                </a:solidFill>
                <a:latin typeface="Segoe UI" charset="0"/>
                <a:ea typeface="Noto Sans KR" charset="0"/>
              </a:rPr>
              <a:t>Monster mon1 = new Monster(); Monster mon2 = new Monster();</a:t>
            </a:r>
            <a:endParaRPr lang="ko-KR" altLang="en-US" sz="2000" i="0" b="0">
              <a:solidFill>
                <a:srgbClr val="313338"/>
              </a:solidFill>
              <a:latin typeface="Segoe UI" charset="0"/>
              <a:ea typeface="Noto Sans KR" charset="0"/>
            </a:endParaRPr>
          </a:p>
          <a:p>
            <a:pPr marL="228600" indent="-228600" defTabSz="508000">
              <a:buFont typeface="Arial"/>
              <a:buChar char="•"/>
            </a:pPr>
            <a:r>
              <a:rPr lang="ko-KR" sz="2000" i="0" b="0">
                <a:solidFill>
                  <a:srgbClr val="313338"/>
                </a:solidFill>
                <a:latin typeface="Segoe UI" charset="0"/>
                <a:ea typeface="Noto Sans KR" charset="0"/>
              </a:rPr>
              <a:t>클래스 인스턴스가 만들어질 때 만들어진 객체에 접근할 수 있는 참조가 mon1 변수 mon2 변수에 저장됩니다.</a:t>
            </a:r>
            <a:endParaRPr lang="ko-KR"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클래스 상속</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상속받는 클래스를 파생 또는 자식 클래스라고 합니다. 다음 소스와 같이 파생 클래스 이름 뒤에 콜론과 기 클래스 이름이 나오게 됩니다. 기본 클래스는 부모 클래스라고도 하는데요, 다음 소스의 파생 클래스인 Tiger 클래스는 부모 클래스인 animal클래스로부터 모든 내용을 상속 받습니다.</a:t>
            </a:r>
            <a:endParaRPr lang="ko-KR" altLang="en-US"/>
          </a:p>
          <a:p>
            <a:pPr marL="228600" indent="-228600" defTabSz="508000">
              <a:buFont typeface="Arial"/>
              <a:buChar char="•"/>
            </a:pPr>
            <a:r>
              <a:rPr sz="2000" i="0" b="0">
                <a:solidFill>
                  <a:srgbClr val="313338"/>
                </a:solidFill>
                <a:latin typeface="Segoe UI" charset="0"/>
                <a:ea typeface="Noto Sans KR" charset="0"/>
              </a:rPr>
              <a:t>public class Tiger : Animal { }</a:t>
            </a:r>
            <a:endParaRPr lang="ko-KR" altLang="en-US" sz="2000" i="0" b="0">
              <a:solidFill>
                <a:srgbClr val="313338"/>
              </a:solidFill>
              <a:latin typeface="Segoe UI" charset="0"/>
              <a:ea typeface="Noto Sans KR" charset="0"/>
            </a:endParaRPr>
          </a:p>
          <a:p>
            <a:pPr marL="228600" indent="-228600" defTabSz="508000">
              <a:buFont typeface="Arial"/>
              <a:buChar char="•"/>
            </a:pPr>
            <a:r>
              <a:rPr lang="ko-KR" sz="2000" i="0" b="0">
                <a:solidFill>
                  <a:srgbClr val="313338"/>
                </a:solidFill>
                <a:latin typeface="Segoe UI" charset="0"/>
                <a:ea typeface="Noto Sans KR" charset="0"/>
              </a:rPr>
              <a:t>파생 클래스는 생성자를 제외하고 기본 클래스의 모든 멤버를 상속합니다. C++과 달이 V#의 클래스는 하나의 기본 클래스에서만 직접 상속 받을 수 있스비낟. 그러나 기본 클래스 자체는 다른 클래스에서 상속될 수 있으므로 한 크래스는 여러 기본 클래스로부터 간접적으로 상속 받을 수 있습니다.</a:t>
            </a:r>
            <a:endParaRPr lang="ko-KR" altLang="en-US" sz="2000" i="0" b="0">
              <a:solidFill>
                <a:srgbClr val="313338"/>
              </a:solidFill>
              <a:latin typeface="Segoe UI" charset="0"/>
              <a:ea typeface="Noto Sans KR" charset="0"/>
            </a:endParaRPr>
          </a:p>
          <a:p>
            <a:pPr marL="228600" indent="-228600" defTabSz="508000">
              <a:buFont typeface="Arial"/>
              <a:buChar char="•"/>
            </a:pPr>
            <a:endParaRPr lang="ko-KR"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sz="4400">
                <a:latin typeface="맑은 고딕" charset="0"/>
                <a:ea typeface="맑은 고딕" charset="0"/>
                <a:cs typeface="+mj-cs"/>
              </a:rPr>
              <a:t>클래스 상속 2</a:t>
            </a:r>
            <a:endParaRPr lang="ko-KR" altLang="en-US"/>
          </a:p>
        </p:txBody>
      </p:sp>
      <p:sp>
        <p:nvSpPr>
          <p:cNvPr id="3" name="내용 개체 틀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a:t>유니티 C#에서 기본적으로 생성되는 소스를 보면 아래와 같습니다. NewBehaviour 클래스가 지금 작성하려는 클래스이면서 파생 클래스가 됩니다. MonoBehaviour 클래스는 부모 클래스이면서 기본 클래스입니다. NewBehaviour클래스는 MonoBehaviour클래스로부터 메서드나 속성을 상속받기 때문에 자동으로 호출되는 Start()메서드나 Update()메서드도 상속 받습니다. </a:t>
            </a: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buFontTx/>
              <a:buNone/>
            </a:pPr>
            <a:r>
              <a:rPr lang="ko-KR" altLang="en-US"/>
              <a:t>소스</a:t>
            </a:r>
            <a:endParaRPr lang="ko-KR" altLang="en-US"/>
          </a:p>
        </p:txBody>
      </p:sp>
      <p:sp>
        <p:nvSpPr>
          <p:cNvPr id="3" name="내용 개체 틀 2"/>
          <p:cNvSpPr txBox="1">
            <a:spLocks/>
          </p:cNvSpPr>
          <p:nvPr>
            <p:ph type="obj" idx="1"/>
          </p:nvPr>
        </p:nvSpPr>
        <p:spPr>
          <a:xfrm>
            <a:off x="838200" y="1825625"/>
            <a:ext cx="10516870" cy="4352925"/>
          </a:xfrm>
          <a:prstGeom prst="rect"/>
        </p:spPr>
        <p:txBody>
          <a:bodyPr wrap="square" lIns="91440" tIns="45720" rIns="91440" bIns="45720" numCol="1" vert="horz" anchor="t">
            <a:normAutofit fontScale="100000" lnSpcReduction="0"/>
          </a:bodyPr>
          <a:lstStyle/>
          <a:p>
            <a:pPr marL="228600" indent="-228600" defTabSz="508000">
              <a:buFont typeface="Arial"/>
              <a:buChar char="•"/>
            </a:pPr>
            <a:r>
              <a:rPr lang="ko-KR" altLang="en-US" sz="2000">
                <a:latin typeface="맑은 고딕" charset="0"/>
                <a:ea typeface="맑은 고딕" charset="0"/>
                <a:cs typeface="+mn-cs"/>
              </a:rPr>
              <a:t>Using</a:t>
            </a:r>
            <a:r>
              <a:rPr lang="ko-KR" altLang="en-US" sz="2000">
                <a:latin typeface="+mn-lt"/>
                <a:ea typeface="맑은 고딕" charset="0"/>
                <a:cs typeface="+mn-cs"/>
              </a:rPr>
              <a:t> </a:t>
            </a:r>
            <a:r>
              <a:rPr lang="ko-KR" altLang="en-US" sz="2000">
                <a:latin typeface="맑은 고딕" charset="0"/>
                <a:ea typeface="맑은 고딕" charset="0"/>
                <a:cs typeface="+mn-cs"/>
              </a:rPr>
              <a:t>System.Collections;</a:t>
            </a:r>
            <a:endParaRPr lang="ko-KR" altLang="en-US" sz="2000">
              <a:latin typeface="맑은 고딕" charset="0"/>
              <a:ea typeface="맑은 고딕" charset="0"/>
              <a:cs typeface="+mn-cs"/>
            </a:endParaRPr>
          </a:p>
          <a:p>
            <a:pPr marL="228600" indent="-228600" defTabSz="508000">
              <a:buFont typeface="Arial"/>
              <a:buChar char="•"/>
            </a:pPr>
            <a:r>
              <a:rPr lang="ko-KR" altLang="en-US" sz="2000">
                <a:latin typeface="맑은 고딕" charset="0"/>
                <a:ea typeface="맑은 고딕" charset="0"/>
                <a:cs typeface="+mn-cs"/>
              </a:rPr>
              <a:t>-네임스페이스라고 하는데 프로그래머가 사용하는 다양한 함수들이 정의되어 있는 곳이다.</a:t>
            </a:r>
            <a:endParaRPr lang="ko-KR" altLang="en-US" sz="2000">
              <a:latin typeface="맑은 고딕" charset="0"/>
              <a:ea typeface="맑은 고딕" charset="0"/>
              <a:cs typeface="+mn-cs"/>
            </a:endParaRPr>
          </a:p>
          <a:p>
            <a:pPr marL="228600" indent="-228600" defTabSz="508000">
              <a:buFont typeface="Arial"/>
              <a:buChar char="•"/>
            </a:pPr>
            <a:r>
              <a:rPr lang="ko-KR" altLang="en-US" sz="2000">
                <a:latin typeface="맑은 고딕" charset="0"/>
                <a:ea typeface="맑은 고딕" charset="0"/>
                <a:cs typeface="+mn-cs"/>
              </a:rPr>
              <a:t>System.Collections 클래스 내에는 사용할 수 있는 많은 메서드가 준비되어 있다.</a:t>
            </a:r>
            <a:endParaRPr lang="ko-KR" altLang="en-US" sz="2000">
              <a:latin typeface="맑은 고딕" charset="0"/>
              <a:ea typeface="맑은 고딕" charset="0"/>
              <a:cs typeface="+mn-cs"/>
            </a:endParaRPr>
          </a:p>
          <a:p>
            <a:pPr marL="228600" indent="-228600" defTabSz="508000">
              <a:buFont typeface="Arial"/>
              <a:buChar char="•"/>
            </a:pPr>
            <a:r>
              <a:rPr lang="ko-KR" altLang="en-US" sz="2000">
                <a:latin typeface="맑은 고딕" charset="0"/>
                <a:ea typeface="맑은 고딕" charset="0"/>
                <a:cs typeface="+mn-cs"/>
              </a:rPr>
              <a:t>Using class ClassTest : MonoBehaviour</a:t>
            </a:r>
            <a:endParaRPr lang="ko-KR" altLang="en-US" sz="2000">
              <a:latin typeface="맑은 고딕" charset="0"/>
              <a:ea typeface="맑은 고딕" charset="0"/>
              <a:cs typeface="+mn-cs"/>
            </a:endParaRPr>
          </a:p>
          <a:p>
            <a:pPr marL="228600" indent="-228600" defTabSz="508000">
              <a:buFont typeface="Arial"/>
              <a:buChar char="•"/>
            </a:pPr>
            <a:r>
              <a:rPr lang="ko-KR" altLang="en-US" sz="2000">
                <a:latin typeface="맑은 고딕" charset="0"/>
                <a:ea typeface="맑은 고딕" charset="0"/>
                <a:cs typeface="+mn-cs"/>
              </a:rPr>
              <a:t>classTest는 파생 클래스 또는 자식클래스라고 하고,</a:t>
            </a:r>
            <a:endParaRPr lang="ko-KR" altLang="en-US" sz="2000">
              <a:latin typeface="맑은 고딕" charset="0"/>
              <a:ea typeface="맑은 고딕" charset="0"/>
              <a:cs typeface="+mn-cs"/>
            </a:endParaRPr>
          </a:p>
          <a:p>
            <a:pPr marL="228600" indent="-228600" defTabSz="508000">
              <a:buFont typeface="Arial"/>
              <a:buChar char="•"/>
            </a:pPr>
            <a:r>
              <a:rPr lang="ko-KR" altLang="en-US" sz="2000">
                <a:latin typeface="맑은 고딕" charset="0"/>
                <a:ea typeface="맑은 고딕" charset="0"/>
                <a:cs typeface="+mn-cs"/>
              </a:rPr>
              <a:t>MonoBehaviour 클래스는 기본 클래스는 기본 클래스 또는 부모 클래스라고한다.</a:t>
            </a:r>
            <a:endParaRPr lang="ko-KR" altLang="en-US" sz="2000">
              <a:latin typeface="맑은 고딕" charset="0"/>
              <a:ea typeface="맑은 고딕" charset="0"/>
              <a:cs typeface="+mn-cs"/>
            </a:endParaRPr>
          </a:p>
          <a:p>
            <a:pPr marL="228600" indent="-228600" defTabSz="508000">
              <a:buFont typeface="Arial"/>
              <a:buChar char="•"/>
            </a:pPr>
            <a:r>
              <a:rPr lang="ko-KR" altLang="en-US" sz="2000">
                <a:latin typeface="맑은 고딕" charset="0"/>
                <a:ea typeface="맑은 고딕" charset="0"/>
                <a:cs typeface="+mn-cs"/>
              </a:rPr>
              <a:t>ClassTest는 MonoBehaviour 클래스에서 정의한 속성이나 메서드를 상속받아 사용할 수 있다.</a:t>
            </a:r>
            <a:endParaRPr lang="ko-KR" altLang="en-US" sz="2000">
              <a:latin typeface="맑은 고딕" charset="0"/>
              <a:ea typeface="맑은 고딕" charset="0"/>
              <a:cs typeface="+mn-cs"/>
            </a:endParaRPr>
          </a:p>
          <a:p>
            <a:pPr marL="228600" indent="-228600" defTabSz="508000">
              <a:buFont typeface="Arial"/>
              <a:buChar char="•"/>
            </a:pPr>
            <a:r>
              <a:rPr lang="ko-KR" altLang="en-US" sz="2000">
                <a:latin typeface="맑은 고딕" charset="0"/>
                <a:ea typeface="맑은 고딕" charset="0"/>
                <a:cs typeface="+mn-cs"/>
              </a:rPr>
              <a:t>상속 관계는  :(콜론)으로 나타낸다</a:t>
            </a:r>
            <a:endParaRPr lang="ko-KR" altLang="en-US" sz="20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19</Pages>
  <Paragraphs>1</Paragraphs>
  <Words>1</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이 예준</dc:creator>
  <cp:lastModifiedBy>이 예준</cp:lastModifiedBy>
  <dc:title>PowerPoint 프레젠테이션</dc:title>
  <cp:version>10.105.221.52321</cp:version>
</cp:coreProperties>
</file>