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0"/>
    <p:sldId id="260" r:id="rId21"/>
    <p:sldId id="258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5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525161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223184935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564512941.png"></Relationship><Relationship Id="rId3" Type="http://schemas.openxmlformats.org/officeDocument/2006/relationships/image" Target="../media/fImage44446130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56451366334.png"></Relationship><Relationship Id="rId3" Type="http://schemas.openxmlformats.org/officeDocument/2006/relationships/image" Target="../media/fImage44446137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0321469169.png"></Relationship><Relationship Id="rId3" Type="http://schemas.openxmlformats.org/officeDocument/2006/relationships/image" Target="../media/fImage158969147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                                                             </a:t>
            </a:r>
            <a:r>
              <a:rPr lang="ko-KR" altLang="en-US"/>
              <a:t>4장 </a:t>
            </a:r>
            <a:r>
              <a:rPr lang="ko-KR" altLang="en-US"/>
              <a:t>객체</a:t>
            </a:r>
            <a:r>
              <a:rPr lang="ko-KR" altLang="en-US"/>
              <a:t>와 클래스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이예준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다형성 </a:t>
            </a:r>
            <a:r>
              <a:rPr lang="ko-KR" altLang="en-US"/>
              <a:t>- 2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</a:t>
            </a:r>
            <a:r>
              <a:rPr lang="ko-KR" altLang="en-US"/>
              <a:t>I</a:t>
            </a:r>
            <a:r>
              <a:rPr lang="ko-KR" altLang="en-US"/>
              <a:t>nt main{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Int </a:t>
            </a:r>
            <a:r>
              <a:rPr lang="ko-KR" altLang="en-US"/>
              <a:t>w</a:t>
            </a:r>
            <a:r>
              <a:rPr lang="ko-KR" altLang="en-US"/>
              <a:t>allet;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.</a:t>
            </a:r>
            <a:r>
              <a:rPr lang="ko-KR" altLang="en-US"/>
              <a:t>...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}                 </a:t>
            </a:r>
            <a:endParaRPr lang="ko-KR" altLang="en-US"/>
          </a:p>
        </p:txBody>
      </p:sp>
      <p:pic>
        <p:nvPicPr>
          <p:cNvPr id="4" name="그림 31" descr="C:/Users/toto2/AppData/Roaming/PolarisOffice/ETemp/28368_13500856/fImage20552516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1555" y="2025015"/>
            <a:ext cx="3456305" cy="4028440"/>
          </a:xfrm>
          <a:prstGeom prst="rect"/>
          <a:noFill/>
        </p:spPr>
      </p:pic>
      <p:sp>
        <p:nvSpPr>
          <p:cNvPr id="5" name="도형 32"/>
          <p:cNvSpPr>
            <a:spLocks/>
          </p:cNvSpPr>
          <p:nvPr/>
        </p:nvSpPr>
        <p:spPr>
          <a:xfrm rot="13920000">
            <a:off x="4632325" y="1514475"/>
            <a:ext cx="1568450" cy="3074035"/>
          </a:xfrm>
          <a:prstGeom prst="arc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3"/>
          <p:cNvSpPr txBox="1">
            <a:spLocks/>
          </p:cNvSpPr>
          <p:nvPr/>
        </p:nvSpPr>
        <p:spPr>
          <a:xfrm rot="19200000">
            <a:off x="3790315" y="2499360"/>
            <a:ext cx="14033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지갑 </a:t>
            </a:r>
            <a:r>
              <a:rPr lang="ko-KR" sz="1800">
                <a:latin typeface="맑은 고딕" charset="0"/>
                <a:ea typeface="맑은 고딕" charset="0"/>
              </a:rPr>
              <a:t>긴빠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36"/>
          <p:cNvCxnSpPr/>
          <p:nvPr/>
        </p:nvCxnSpPr>
        <p:spPr>
          <a:xfrm rot="0">
            <a:off x="6532245" y="3476625"/>
            <a:ext cx="105791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37"/>
          <p:cNvSpPr txBox="1">
            <a:spLocks/>
          </p:cNvSpPr>
          <p:nvPr/>
        </p:nvSpPr>
        <p:spPr>
          <a:xfrm rot="0">
            <a:off x="7696835" y="3422650"/>
            <a:ext cx="547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8"/>
          <p:cNvSpPr txBox="1">
            <a:spLocks/>
          </p:cNvSpPr>
          <p:nvPr/>
        </p:nvSpPr>
        <p:spPr>
          <a:xfrm rot="0">
            <a:off x="7750810" y="3377565"/>
            <a:ext cx="154178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지갑 내려감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9"/>
          <p:cNvCxnSpPr/>
          <p:nvPr/>
        </p:nvCxnSpPr>
        <p:spPr>
          <a:xfrm rot="0">
            <a:off x="3208020" y="4704080"/>
            <a:ext cx="105791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40"/>
          <p:cNvSpPr txBox="1">
            <a:spLocks/>
          </p:cNvSpPr>
          <p:nvPr/>
        </p:nvSpPr>
        <p:spPr>
          <a:xfrm rot="0">
            <a:off x="1845945" y="4515485"/>
            <a:ext cx="137160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지</a:t>
            </a:r>
            <a:r>
              <a:rPr lang="ko-KR" sz="1800">
                <a:latin typeface="맑은 고딕" charset="0"/>
                <a:ea typeface="맑은 고딕" charset="0"/>
              </a:rPr>
              <a:t>갑  </a:t>
            </a:r>
            <a:r>
              <a:rPr lang="ko-KR" sz="1800">
                <a:latin typeface="맑은 고딕" charset="0"/>
                <a:ea typeface="맑은 고딕" charset="0"/>
              </a:rPr>
              <a:t>오</a:t>
            </a:r>
            <a:r>
              <a:rPr lang="ko-KR" sz="1800">
                <a:latin typeface="맑은 고딕" charset="0"/>
                <a:ea typeface="맑은 고딕" charset="0"/>
              </a:rPr>
              <a:t>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클래스와 </a:t>
            </a:r>
            <a:r>
              <a:rPr lang="ko-KR" altLang="en-US"/>
              <a:t>객</a:t>
            </a:r>
            <a:r>
              <a:rPr lang="ko-KR" altLang="en-US"/>
              <a:t>체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만들어내</a:t>
            </a:r>
            <a:r>
              <a:rPr lang="ko-KR" altLang="en-US" sz="1800">
                <a:latin typeface="+mn-lt"/>
                <a:ea typeface="+mn-ea"/>
                <a:cs typeface="+mn-cs"/>
              </a:rPr>
              <a:t>기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설계</a:t>
            </a:r>
            <a:r>
              <a:rPr lang="ko-KR" altLang="en-US" sz="1800">
                <a:latin typeface="+mn-lt"/>
                <a:ea typeface="+mn-ea"/>
                <a:cs typeface="+mn-cs"/>
              </a:rPr>
              <a:t>도이며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</a:t>
            </a:r>
            <a:r>
              <a:rPr lang="ko-KR" altLang="en-US" sz="1800">
                <a:latin typeface="+mn-lt"/>
                <a:ea typeface="+mn-ea"/>
                <a:cs typeface="+mn-cs"/>
              </a:rPr>
              <a:t>스 모양 </a:t>
            </a:r>
            <a:r>
              <a:rPr lang="ko-KR" altLang="en-US" sz="1800">
                <a:latin typeface="+mn-lt"/>
                <a:ea typeface="+mn-ea"/>
                <a:cs typeface="+mn-cs"/>
              </a:rPr>
              <a:t>그대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생성</a:t>
            </a:r>
            <a:r>
              <a:rPr lang="ko-KR" altLang="en-US" sz="1800">
                <a:latin typeface="+mn-lt"/>
                <a:ea typeface="+mn-ea"/>
                <a:cs typeface="+mn-cs"/>
              </a:rPr>
              <a:t>된 </a:t>
            </a:r>
            <a:r>
              <a:rPr lang="ko-KR" altLang="en-US" sz="1800">
                <a:latin typeface="+mn-lt"/>
                <a:ea typeface="+mn-ea"/>
                <a:cs typeface="+mn-cs"/>
              </a:rPr>
              <a:t>실체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객체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인스턴스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라고도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</a:t>
            </a:r>
            <a:r>
              <a:rPr lang="ko-KR" altLang="en-US" sz="1800">
                <a:latin typeface="+mn-lt"/>
                <a:ea typeface="+mn-ea"/>
                <a:cs typeface="+mn-cs"/>
              </a:rPr>
              <a:t>르기도 </a:t>
            </a:r>
            <a:r>
              <a:rPr lang="ko-KR" altLang="en-US" sz="1800">
                <a:latin typeface="+mn-lt"/>
                <a:ea typeface="+mn-ea"/>
                <a:cs typeface="+mn-cs"/>
              </a:rPr>
              <a:t>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제네시스 클래스 단 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제네시스를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</a:t>
            </a:r>
            <a:r>
              <a:rPr lang="ko-KR" altLang="en-US" sz="1800">
                <a:latin typeface="+mn-lt"/>
                <a:ea typeface="+mn-ea"/>
                <a:cs typeface="+mn-cs"/>
              </a:rPr>
              <a:t>천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수만대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만들</a:t>
            </a:r>
            <a:r>
              <a:rPr lang="ko-KR" altLang="en-US" sz="1800">
                <a:latin typeface="+mn-lt"/>
                <a:ea typeface="+mn-ea"/>
                <a:cs typeface="+mn-cs"/>
              </a:rPr>
              <a:t>어 낼 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</a:t>
            </a:r>
            <a:r>
              <a:rPr lang="ko-KR" altLang="en-US" sz="1800">
                <a:latin typeface="+mn-lt"/>
                <a:ea typeface="+mn-ea"/>
                <a:cs typeface="+mn-cs"/>
              </a:rPr>
              <a:t>지만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</a:t>
            </a:r>
            <a:r>
              <a:rPr lang="ko-KR" altLang="en-US" sz="1800">
                <a:latin typeface="+mn-lt"/>
                <a:ea typeface="+mn-ea"/>
                <a:cs typeface="+mn-cs"/>
              </a:rPr>
              <a:t>천,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</a:t>
            </a:r>
            <a:r>
              <a:rPr lang="ko-KR" altLang="en-US" sz="1800">
                <a:latin typeface="+mn-lt"/>
                <a:ea typeface="+mn-ea"/>
                <a:cs typeface="+mn-cs"/>
              </a:rPr>
              <a:t>대 모두 </a:t>
            </a:r>
            <a:r>
              <a:rPr lang="ko-KR" altLang="en-US" sz="1800">
                <a:latin typeface="+mn-lt"/>
                <a:ea typeface="+mn-ea"/>
                <a:cs typeface="+mn-cs"/>
              </a:rPr>
              <a:t>각</a:t>
            </a:r>
            <a:r>
              <a:rPr lang="ko-KR" altLang="en-US" sz="1800">
                <a:latin typeface="+mn-lt"/>
                <a:ea typeface="+mn-ea"/>
                <a:cs typeface="+mn-cs"/>
              </a:rPr>
              <a:t>각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</a:t>
            </a:r>
            <a:r>
              <a:rPr lang="ko-KR" altLang="en-US" sz="1800">
                <a:latin typeface="+mn-lt"/>
                <a:ea typeface="+mn-ea"/>
                <a:cs typeface="+mn-cs"/>
              </a:rPr>
              <a:t>른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객체들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모양대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동일한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속성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갖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탄</a:t>
            </a:r>
            <a:r>
              <a:rPr lang="ko-KR" altLang="en-US" sz="1800">
                <a:latin typeface="+mn-lt"/>
                <a:ea typeface="+mn-ea"/>
                <a:cs typeface="+mn-cs"/>
              </a:rPr>
              <a:t>생 </a:t>
            </a:r>
            <a:r>
              <a:rPr lang="ko-KR" altLang="en-US" sz="1800">
                <a:latin typeface="+mn-lt"/>
                <a:ea typeface="+mn-ea"/>
                <a:cs typeface="+mn-cs"/>
              </a:rPr>
              <a:t>하지</a:t>
            </a:r>
            <a:r>
              <a:rPr lang="ko-KR" altLang="en-US" sz="1800">
                <a:latin typeface="+mn-lt"/>
                <a:ea typeface="+mn-ea"/>
                <a:cs typeface="+mn-cs"/>
              </a:rPr>
              <a:t>만,</a:t>
            </a:r>
            <a:r>
              <a:rPr lang="ko-KR" altLang="en-US" sz="1800">
                <a:latin typeface="+mn-lt"/>
                <a:ea typeface="+mn-ea"/>
                <a:cs typeface="+mn-cs"/>
              </a:rPr>
              <a:t> 자신만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고유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값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가짐으로</a:t>
            </a:r>
            <a:r>
              <a:rPr lang="ko-KR" altLang="en-US" sz="1800">
                <a:latin typeface="+mn-lt"/>
                <a:ea typeface="+mn-ea"/>
                <a:cs typeface="+mn-cs"/>
              </a:rPr>
              <a:t>써 </a:t>
            </a:r>
            <a:r>
              <a:rPr lang="ko-KR" altLang="en-US" sz="1800">
                <a:latin typeface="+mn-lt"/>
                <a:ea typeface="+mn-ea"/>
                <a:cs typeface="+mn-cs"/>
              </a:rPr>
              <a:t>구</a:t>
            </a:r>
            <a:r>
              <a:rPr lang="ko-KR" altLang="en-US" sz="1800">
                <a:latin typeface="+mn-lt"/>
                <a:ea typeface="+mn-ea"/>
                <a:cs typeface="+mn-cs"/>
              </a:rPr>
              <a:t>분 됩니다.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제네시스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부스터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달</a:t>
            </a:r>
            <a:r>
              <a:rPr lang="ko-KR" altLang="en-US" sz="1800">
                <a:latin typeface="+mn-lt"/>
                <a:ea typeface="+mn-ea"/>
                <a:cs typeface="+mn-cs"/>
              </a:rPr>
              <a:t>든 </a:t>
            </a:r>
            <a:r>
              <a:rPr lang="ko-KR" altLang="en-US" sz="1800">
                <a:latin typeface="+mn-lt"/>
                <a:ea typeface="+mn-ea"/>
                <a:cs typeface="+mn-cs"/>
              </a:rPr>
              <a:t>미사일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달</a:t>
            </a:r>
            <a:r>
              <a:rPr lang="ko-KR" altLang="en-US" sz="1800">
                <a:latin typeface="+mn-lt"/>
                <a:ea typeface="+mn-ea"/>
                <a:cs typeface="+mn-cs"/>
              </a:rPr>
              <a:t>든 결국 제네시스라는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탄생한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것이</a:t>
            </a:r>
            <a:r>
              <a:rPr lang="ko-KR" altLang="en-US" sz="1800">
                <a:latin typeface="+mn-lt"/>
                <a:ea typeface="+mn-ea"/>
                <a:cs typeface="+mn-cs"/>
              </a:rPr>
              <a:t>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각</a:t>
            </a:r>
            <a:r>
              <a:rPr lang="ko-KR" altLang="en-US" sz="1800">
                <a:latin typeface="+mn-lt"/>
                <a:ea typeface="+mn-ea"/>
                <a:cs typeface="+mn-cs"/>
              </a:rPr>
              <a:t>각 </a:t>
            </a:r>
            <a:r>
              <a:rPr lang="ko-KR" altLang="en-US" sz="1800">
                <a:latin typeface="+mn-lt"/>
                <a:ea typeface="+mn-ea"/>
                <a:cs typeface="+mn-cs"/>
              </a:rPr>
              <a:t>고유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값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</a:t>
            </a:r>
            <a:r>
              <a:rPr lang="ko-KR" altLang="en-US" sz="1800">
                <a:latin typeface="+mn-lt"/>
                <a:ea typeface="+mn-ea"/>
                <a:cs typeface="+mn-cs"/>
              </a:rPr>
              <a:t>짐</a:t>
            </a:r>
            <a:endParaRPr lang="ko-KR" altLang="en-US" sz="18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객체란 </a:t>
            </a:r>
            <a:r>
              <a:rPr lang="ko-KR" altLang="en-US"/>
              <a:t>무엇인</a:t>
            </a:r>
            <a:r>
              <a:rPr lang="ko-KR" altLang="en-US"/>
              <a:t>가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객체는 데이터와 기능을 묶어 하나의 단위로 구성한 것을 의미합니다. 쉽게 말하자면, 실세계의 사물을 프로그램에서 표현하기 위한 개념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실세계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객체들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은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자신만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고유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한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특성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행동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가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지며,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다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른 객체들과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정보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교환하거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나,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상호작용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을 할 수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있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클래스 </a:t>
            </a:r>
            <a:r>
              <a:rPr lang="ko-KR" altLang="en-US"/>
              <a:t>구</a:t>
            </a:r>
            <a:r>
              <a:rPr lang="ko-KR" altLang="en-US"/>
              <a:t>성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sp>
        <p:nvSpPr>
          <p:cNvPr id="4" name="텍스트 상자 41"/>
          <p:cNvSpPr txBox="1">
            <a:spLocks/>
          </p:cNvSpPr>
          <p:nvPr/>
        </p:nvSpPr>
        <p:spPr>
          <a:xfrm rot="0">
            <a:off x="843915" y="1569085"/>
            <a:ext cx="10850245" cy="30492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속성(Attributes) 또는 멤버 변수(Member Variables): 클래스의 속성은 객체의 상태를 나타냅니다. 이러한 속성은 클래스 내에 변수의 형태로 선언됩니다. 일반적으로 클래스의 속성은 객체의 상태를 기술하는 데이터를 포함합니다.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 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자동차 클래스의 속성으로는 속도, 색상, 모델 등이 있을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메서드(Methods) 또는 멤버 함수(Member Functions): 클래스의 메서드는 객체의 동작을 정의합니다. 이러한 메서드는 클래스 내에서 특정 작업을 수행하는 코드 블록입니다. 메서드는 객체의 상태를 변경하거나 객체에 대한 정보를 반환할 수 있습니다. 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 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자동차 클래스의 메서드로는 주행, 정지, 속도 변경 등이 있을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생성자(Constructor): 생성자는 클래스의 인스턴스(객체)가 생성될 때 호출되는 특수한 메서드입니다. 객체의 초기화를 담당하며, 객체가 생성될 때 필요한 초기 설정을 수행합니다. 일반적으로 클래스와 동일한 이름을 가지며, 객체를 생성할 때 자동으로 호출됩니다.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소멸자(Destructor): 소멸자는 객체가 소멸될 때 호출되는 특수한 메서드입니다. 객체가 소멸되는 시점에 자원을 해제하거나 정리하는 등의 작업을 수행합니다. 생성자와 달리 소멸자는 명시적으로 정의하지 않아도 되지만, 필요한 경우에는 클래스 내에 정의할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접근 제어 지시자(Access Modifiers): 접근 제어 지시자는 클래스의 멤버 변수와 메서드에 대한 접근 권한을 제어하는 키워드입니다. 주로 public, private, protected 등이 사용됩니다. 이를 통해 클래스의 내부 구현을 숨기고 데이터를 보호할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Ne</a:t>
            </a:r>
            <a:r>
              <a:rPr lang="ko-KR" altLang="en-US"/>
              <a:t>w 연산자</a:t>
            </a:r>
            <a:r>
              <a:rPr lang="ko-KR" altLang="en-US"/>
              <a:t>란?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n</a:t>
            </a:r>
            <a:r>
              <a:rPr lang="ko-KR" altLang="en-US" sz="1800"/>
              <a:t>ew</a:t>
            </a:r>
            <a:r>
              <a:rPr lang="ko-KR" altLang="en-US" sz="1800"/>
              <a:t>는 </a:t>
            </a:r>
            <a:r>
              <a:rPr lang="ko-KR" altLang="en-US" sz="1800"/>
              <a:t>연산자</a:t>
            </a:r>
            <a:r>
              <a:rPr lang="ko-KR" altLang="en-US" sz="1800"/>
              <a:t>를</a:t>
            </a:r>
            <a:r>
              <a:rPr lang="ko-KR" altLang="en-US" sz="1800"/>
              <a:t> </a:t>
            </a:r>
            <a:r>
              <a:rPr lang="ko-KR" altLang="en-US" sz="1800"/>
              <a:t>생성</a:t>
            </a:r>
            <a:r>
              <a:rPr lang="ko-KR" altLang="en-US" sz="1800"/>
              <a:t>하는데 사용되는 </a:t>
            </a:r>
            <a:r>
              <a:rPr lang="ko-KR" altLang="en-US" sz="1800"/>
              <a:t>특수</a:t>
            </a:r>
            <a:r>
              <a:rPr lang="ko-KR" altLang="en-US" sz="1800"/>
              <a:t>한 </a:t>
            </a:r>
            <a:r>
              <a:rPr lang="ko-KR" altLang="en-US" sz="1800"/>
              <a:t>연산</a:t>
            </a:r>
            <a:r>
              <a:rPr lang="ko-KR" altLang="en-US" sz="1800"/>
              <a:t>자 이며</a:t>
            </a:r>
            <a:r>
              <a:rPr lang="ko-KR" altLang="en-US" sz="1800"/>
              <a:t> 객</a:t>
            </a:r>
            <a:r>
              <a:rPr lang="ko-KR" altLang="en-US" sz="1800"/>
              <a:t>체 </a:t>
            </a:r>
            <a:r>
              <a:rPr lang="ko-KR" altLang="en-US" sz="1800"/>
              <a:t>지</a:t>
            </a:r>
            <a:r>
              <a:rPr lang="ko-KR" altLang="en-US" sz="1800"/>
              <a:t>향 </a:t>
            </a:r>
            <a:r>
              <a:rPr lang="ko-KR" altLang="en-US" sz="1800"/>
              <a:t>언어에</a:t>
            </a:r>
            <a:r>
              <a:rPr lang="ko-KR" altLang="en-US" sz="1800"/>
              <a:t>서 </a:t>
            </a:r>
            <a:r>
              <a:rPr lang="ko-KR" altLang="en-US" sz="1800"/>
              <a:t>클래스</a:t>
            </a:r>
            <a:r>
              <a:rPr lang="ko-KR" altLang="en-US" sz="1800"/>
              <a:t>를 </a:t>
            </a:r>
            <a:r>
              <a:rPr lang="ko-KR" altLang="en-US" sz="1800"/>
              <a:t>인스턴스</a:t>
            </a:r>
            <a:r>
              <a:rPr lang="ko-KR" altLang="en-US" sz="1800"/>
              <a:t>화 </a:t>
            </a:r>
            <a:r>
              <a:rPr lang="ko-KR" altLang="en-US" sz="1800"/>
              <a:t>하</a:t>
            </a:r>
            <a:r>
              <a:rPr lang="ko-KR" altLang="en-US" sz="1800"/>
              <a:t>여 </a:t>
            </a:r>
            <a:r>
              <a:rPr lang="ko-KR" altLang="en-US" sz="1800"/>
              <a:t>객체</a:t>
            </a:r>
            <a:r>
              <a:rPr lang="ko-KR" altLang="en-US" sz="1800"/>
              <a:t>를 </a:t>
            </a:r>
            <a:r>
              <a:rPr lang="ko-KR" altLang="en-US" sz="1800"/>
              <a:t>만드는</a:t>
            </a:r>
            <a:r>
              <a:rPr lang="ko-KR" altLang="en-US" sz="1800"/>
              <a:t>데 </a:t>
            </a:r>
            <a:r>
              <a:rPr lang="ko-KR" altLang="en-US" sz="1800"/>
              <a:t>사용</a:t>
            </a:r>
            <a:r>
              <a:rPr lang="ko-KR" altLang="en-US" sz="1800"/>
              <a:t>됩니다. </a:t>
            </a:r>
            <a:r>
              <a:rPr lang="ko-KR" altLang="en-US" sz="1800"/>
              <a:t>new 연산자</a:t>
            </a:r>
            <a:r>
              <a:rPr lang="ko-KR" altLang="en-US" sz="1800"/>
              <a:t>가 </a:t>
            </a:r>
            <a:r>
              <a:rPr lang="ko-KR" altLang="en-US" sz="1800"/>
              <a:t>실행된다</a:t>
            </a:r>
            <a:r>
              <a:rPr lang="ko-KR" altLang="en-US" sz="1800"/>
              <a:t>면</a:t>
            </a:r>
            <a:endParaRPr lang="ko-KR" altLang="en-US" sz="1800"/>
          </a:p>
          <a:p>
            <a:pPr marL="228600" indent="-228600">
              <a:buFontTx/>
              <a:buNone/>
            </a:pPr>
            <a:r>
              <a:rPr lang="ko-KR" altLang="en-US" sz="1800"/>
              <a:t> </a:t>
            </a:r>
            <a:r>
              <a:rPr lang="ko-KR" altLang="en-US" sz="1800"/>
              <a:t>  </a:t>
            </a:r>
            <a:r>
              <a:rPr lang="ko-KR" altLang="en-US" sz="1800"/>
              <a:t>클래스에 </a:t>
            </a:r>
            <a:r>
              <a:rPr lang="ko-KR" altLang="en-US" sz="1800"/>
              <a:t>인스턴스</a:t>
            </a:r>
            <a:r>
              <a:rPr lang="ko-KR" altLang="en-US" sz="1800"/>
              <a:t>를 </a:t>
            </a:r>
            <a:r>
              <a:rPr lang="ko-KR" altLang="en-US" sz="1800"/>
              <a:t>저장</a:t>
            </a:r>
            <a:r>
              <a:rPr lang="ko-KR" altLang="en-US" sz="1800"/>
              <a:t>할 </a:t>
            </a:r>
            <a:r>
              <a:rPr lang="ko-KR" altLang="en-US" sz="1800"/>
              <a:t>메모리</a:t>
            </a:r>
            <a:r>
              <a:rPr lang="ko-KR" altLang="en-US" sz="1800"/>
              <a:t>를 </a:t>
            </a:r>
            <a:r>
              <a:rPr lang="ko-KR" altLang="en-US" sz="1800"/>
              <a:t>동적</a:t>
            </a:r>
            <a:r>
              <a:rPr lang="ko-KR" altLang="en-US" sz="1800"/>
              <a:t>으로 </a:t>
            </a:r>
            <a:r>
              <a:rPr lang="ko-KR" altLang="en-US" sz="1800"/>
              <a:t>할당하</a:t>
            </a:r>
            <a:r>
              <a:rPr lang="ko-KR" altLang="en-US" sz="1800"/>
              <a:t>며,</a:t>
            </a:r>
            <a:r>
              <a:rPr lang="ko-KR" altLang="en-US" sz="1800"/>
              <a:t> </a:t>
            </a:r>
            <a:r>
              <a:rPr lang="ko-KR" altLang="en-US" sz="1800"/>
              <a:t>이 </a:t>
            </a:r>
            <a:r>
              <a:rPr lang="ko-KR" altLang="en-US" sz="1800"/>
              <a:t>과정</a:t>
            </a:r>
            <a:r>
              <a:rPr lang="ko-KR" altLang="en-US" sz="1800"/>
              <a:t>은 </a:t>
            </a:r>
            <a:r>
              <a:rPr lang="ko-KR" altLang="en-US" sz="1800"/>
              <a:t>힙</a:t>
            </a:r>
            <a:r>
              <a:rPr lang="ko-KR" altLang="en-US" sz="1800"/>
              <a:t> 영역에서 </a:t>
            </a:r>
            <a:r>
              <a:rPr lang="ko-KR" altLang="en-US" sz="1800"/>
              <a:t>이</a:t>
            </a:r>
            <a:r>
              <a:rPr lang="ko-KR" altLang="en-US" sz="1800"/>
              <a:t>루어집니다.</a:t>
            </a:r>
            <a:endParaRPr lang="ko-KR" altLang="en-US" sz="1800"/>
          </a:p>
          <a:p>
            <a:pPr marL="228600" indent="-228600">
              <a:buFontTx/>
              <a:buNone/>
            </a:pPr>
            <a:r>
              <a:rPr lang="ko-KR" altLang="en-US" sz="1800"/>
              <a:t> </a:t>
            </a:r>
            <a:r>
              <a:rPr lang="ko-KR" altLang="en-US" sz="1800"/>
              <a:t>  </a:t>
            </a:r>
            <a:r>
              <a:rPr lang="ko-KR" altLang="en-US" sz="1800"/>
              <a:t>그 </a:t>
            </a:r>
            <a:r>
              <a:rPr lang="ko-KR" altLang="en-US" sz="1800"/>
              <a:t>후</a:t>
            </a:r>
            <a:r>
              <a:rPr lang="ko-KR" altLang="en-US" sz="1800"/>
              <a:t> </a:t>
            </a:r>
            <a:r>
              <a:rPr lang="ko-KR" altLang="en-US" sz="1800"/>
              <a:t>생성</a:t>
            </a:r>
            <a:r>
              <a:rPr lang="ko-KR" altLang="en-US" sz="1800"/>
              <a:t>자가 </a:t>
            </a:r>
            <a:r>
              <a:rPr lang="ko-KR" altLang="en-US" sz="1800"/>
              <a:t>호</a:t>
            </a:r>
            <a:r>
              <a:rPr lang="ko-KR" altLang="en-US" sz="1800"/>
              <a:t>출되며 </a:t>
            </a:r>
            <a:r>
              <a:rPr lang="ko-KR" altLang="en-US" sz="1800"/>
              <a:t>객체</a:t>
            </a:r>
            <a:r>
              <a:rPr lang="ko-KR" altLang="en-US" sz="1800"/>
              <a:t>가 </a:t>
            </a:r>
            <a:r>
              <a:rPr lang="ko-KR" altLang="en-US" sz="1800"/>
              <a:t>메모리</a:t>
            </a:r>
            <a:r>
              <a:rPr lang="ko-KR" altLang="en-US" sz="1800"/>
              <a:t>에 할당 된 뒤 </a:t>
            </a:r>
            <a:r>
              <a:rPr lang="ko-KR" altLang="en-US" sz="1800"/>
              <a:t>해</a:t>
            </a:r>
            <a:r>
              <a:rPr lang="ko-KR" altLang="en-US" sz="1800"/>
              <a:t>당 </a:t>
            </a:r>
            <a:r>
              <a:rPr lang="ko-KR" altLang="en-US" sz="1800"/>
              <a:t>클래스</a:t>
            </a:r>
            <a:r>
              <a:rPr lang="ko-KR" altLang="en-US" sz="1800"/>
              <a:t>의 </a:t>
            </a:r>
            <a:r>
              <a:rPr lang="ko-KR" altLang="en-US" sz="1800"/>
              <a:t>생성자</a:t>
            </a:r>
            <a:r>
              <a:rPr lang="ko-KR" altLang="en-US" sz="1800"/>
              <a:t>를 </a:t>
            </a:r>
            <a:r>
              <a:rPr lang="ko-KR" altLang="en-US" sz="1800"/>
              <a:t>호</a:t>
            </a:r>
            <a:r>
              <a:rPr lang="ko-KR" altLang="en-US" sz="1800"/>
              <a:t>출 </a:t>
            </a:r>
            <a:r>
              <a:rPr lang="ko-KR" altLang="en-US" sz="1800"/>
              <a:t>합니</a:t>
            </a:r>
            <a:r>
              <a:rPr lang="ko-KR" altLang="en-US" sz="1800"/>
              <a:t>다.</a:t>
            </a:r>
            <a:r>
              <a:rPr lang="ko-KR" altLang="en-US" sz="1800"/>
              <a:t> 생성자</a:t>
            </a:r>
            <a:r>
              <a:rPr lang="ko-KR" altLang="en-US" sz="1800"/>
              <a:t>는 </a:t>
            </a:r>
            <a:r>
              <a:rPr lang="ko-KR" altLang="en-US" sz="1800"/>
              <a:t>객체</a:t>
            </a:r>
            <a:r>
              <a:rPr lang="ko-KR" altLang="en-US" sz="1800"/>
              <a:t>를 </a:t>
            </a:r>
            <a:r>
              <a:rPr lang="ko-KR" altLang="en-US" sz="1800"/>
              <a:t>초기</a:t>
            </a:r>
            <a:r>
              <a:rPr lang="ko-KR" altLang="en-US" sz="1800"/>
              <a:t>화 </a:t>
            </a:r>
            <a:r>
              <a:rPr lang="ko-KR" altLang="en-US" sz="1800"/>
              <a:t>하는</a:t>
            </a:r>
            <a:r>
              <a:rPr lang="ko-KR" altLang="en-US" sz="1800"/>
              <a:t>데 </a:t>
            </a:r>
            <a:r>
              <a:rPr lang="ko-KR" altLang="en-US" sz="1800"/>
              <a:t>사용됩니</a:t>
            </a:r>
            <a:r>
              <a:rPr lang="ko-KR" altLang="en-US" sz="1800"/>
              <a:t>다.</a:t>
            </a:r>
            <a:endParaRPr lang="ko-KR" altLang="en-US" sz="1800"/>
          </a:p>
          <a:p>
            <a:pPr marL="228600" indent="-228600">
              <a:buFontTx/>
              <a:buNone/>
            </a:pPr>
            <a:r>
              <a:rPr lang="ko-KR" altLang="en-US" sz="1800"/>
              <a:t>   생성자</a:t>
            </a:r>
            <a:r>
              <a:rPr lang="ko-KR" altLang="en-US" sz="1800"/>
              <a:t>가 </a:t>
            </a:r>
            <a:r>
              <a:rPr lang="ko-KR" altLang="en-US" sz="1800"/>
              <a:t>실행</a:t>
            </a:r>
            <a:r>
              <a:rPr lang="ko-KR" altLang="en-US" sz="1800"/>
              <a:t>된 후,</a:t>
            </a:r>
            <a:r>
              <a:rPr lang="ko-KR" altLang="en-US" sz="1800"/>
              <a:t> new 연산자</a:t>
            </a:r>
            <a:r>
              <a:rPr lang="ko-KR" altLang="en-US" sz="1800"/>
              <a:t>는 </a:t>
            </a:r>
            <a:r>
              <a:rPr lang="ko-KR" altLang="en-US" sz="1800"/>
              <a:t>할당</a:t>
            </a:r>
            <a:r>
              <a:rPr lang="ko-KR" altLang="en-US" sz="1800"/>
              <a:t>된 </a:t>
            </a:r>
            <a:r>
              <a:rPr lang="ko-KR" altLang="en-US" sz="1800"/>
              <a:t>객체</a:t>
            </a:r>
            <a:r>
              <a:rPr lang="ko-KR" altLang="en-US" sz="1800"/>
              <a:t>에 </a:t>
            </a:r>
            <a:r>
              <a:rPr lang="ko-KR" altLang="en-US" sz="1800"/>
              <a:t>대</a:t>
            </a:r>
            <a:r>
              <a:rPr lang="ko-KR" altLang="en-US" sz="1800"/>
              <a:t>한 </a:t>
            </a:r>
            <a:r>
              <a:rPr lang="ko-KR" altLang="en-US" sz="1800"/>
              <a:t>참조</a:t>
            </a:r>
            <a:r>
              <a:rPr lang="ko-KR" altLang="en-US" sz="1800"/>
              <a:t>를 </a:t>
            </a:r>
            <a:r>
              <a:rPr lang="ko-KR" altLang="en-US" sz="1800"/>
              <a:t>반</a:t>
            </a:r>
            <a:r>
              <a:rPr lang="ko-KR" altLang="en-US" sz="1800"/>
              <a:t>환 </a:t>
            </a:r>
            <a:r>
              <a:rPr lang="ko-KR" altLang="en-US" sz="1800"/>
              <a:t>합니</a:t>
            </a:r>
            <a:r>
              <a:rPr lang="ko-KR" altLang="en-US" sz="1800"/>
              <a:t>다.</a:t>
            </a:r>
            <a:r>
              <a:rPr lang="ko-KR" altLang="en-US" sz="1800"/>
              <a:t> </a:t>
            </a:r>
            <a:r>
              <a:rPr lang="ko-KR" altLang="en-US" sz="1800"/>
              <a:t>이 </a:t>
            </a:r>
            <a:r>
              <a:rPr lang="ko-KR" altLang="en-US" sz="1800"/>
              <a:t>참조</a:t>
            </a:r>
            <a:r>
              <a:rPr lang="ko-KR" altLang="en-US" sz="1800"/>
              <a:t>는 변수에 </a:t>
            </a:r>
            <a:r>
              <a:rPr lang="ko-KR" altLang="en-US" sz="1800"/>
              <a:t>할</a:t>
            </a:r>
            <a:r>
              <a:rPr lang="ko-KR" altLang="en-US" sz="1800"/>
              <a:t>당 </a:t>
            </a:r>
            <a:r>
              <a:rPr lang="ko-KR" altLang="en-US" sz="1800"/>
              <a:t>되거</a:t>
            </a:r>
            <a:r>
              <a:rPr lang="ko-KR" altLang="en-US" sz="1800"/>
              <a:t>나 </a:t>
            </a:r>
            <a:r>
              <a:rPr lang="ko-KR" altLang="en-US" sz="1800"/>
              <a:t>다</a:t>
            </a:r>
            <a:r>
              <a:rPr lang="ko-KR" altLang="en-US" sz="1800"/>
              <a:t>른 </a:t>
            </a:r>
            <a:r>
              <a:rPr lang="ko-KR" altLang="en-US" sz="1800"/>
              <a:t>객체</a:t>
            </a:r>
            <a:r>
              <a:rPr lang="ko-KR" altLang="en-US" sz="1800"/>
              <a:t>의 </a:t>
            </a:r>
            <a:r>
              <a:rPr lang="ko-KR" altLang="en-US" sz="1800"/>
              <a:t>속성으</a:t>
            </a:r>
            <a:r>
              <a:rPr lang="ko-KR" altLang="en-US" sz="1800"/>
              <a:t>로 사용될 수 </a:t>
            </a:r>
            <a:r>
              <a:rPr lang="ko-KR" altLang="en-US" sz="1800"/>
              <a:t>있습니</a:t>
            </a:r>
            <a:r>
              <a:rPr lang="ko-KR" altLang="en-US" sz="1800"/>
              <a:t>다.(할당된 </a:t>
            </a:r>
            <a:r>
              <a:rPr lang="ko-KR" altLang="en-US" sz="1800"/>
              <a:t>메모</a:t>
            </a:r>
            <a:r>
              <a:rPr lang="ko-KR" altLang="en-US" sz="1800"/>
              <a:t>리 </a:t>
            </a:r>
            <a:r>
              <a:rPr lang="ko-KR" altLang="en-US" sz="1800"/>
              <a:t>주소</a:t>
            </a:r>
            <a:r>
              <a:rPr lang="ko-KR" altLang="en-US" sz="1800"/>
              <a:t>를 </a:t>
            </a:r>
            <a:r>
              <a:rPr lang="ko-KR" altLang="en-US" sz="1800"/>
              <a:t>반환</a:t>
            </a:r>
            <a:r>
              <a:rPr lang="ko-KR" altLang="en-US" sz="1800"/>
              <a:t>)</a:t>
            </a:r>
            <a:endParaRPr lang="ko-KR" altLang="en-US" sz="1800"/>
          </a:p>
          <a:p>
            <a:pPr marL="228600" indent="-228600">
              <a:buFont typeface="맑은 고딕"/>
              <a:buChar char="•"/>
            </a:pPr>
            <a:r>
              <a:rPr lang="ko-KR" altLang="en-US" sz="1800"/>
              <a:t>				</a:t>
            </a:r>
            <a:r>
              <a:rPr lang="ko-KR" altLang="en-US" sz="1800"/>
              <a:t> 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Car </a:t>
            </a: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myCar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= </a:t>
            </a:r>
            <a:r>
              <a:rPr lang="ko-KR" altLang="en-US" sz="1800">
                <a:solidFill>
                  <a:srgbClr val="009900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Car();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에서 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2971800" indent="-228600" lvl="6">
              <a:buFont typeface="맑은 고딕"/>
              <a:buChar char="•"/>
            </a:pP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은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생성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할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객체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클래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스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이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름 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2971800" indent="-228600" lvl="6">
              <a:buFont typeface="맑은 고딕"/>
              <a:buChar char="•"/>
            </a:pP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my</a:t>
            </a: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은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변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수 </a:t>
            </a:r>
            <a:r>
              <a:rPr lang="ko-KR" altLang="en-US" sz="1800">
                <a:solidFill>
                  <a:srgbClr val="009900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는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연산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자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42" descr="C:/Users/toto2/AppData/Roaming/PolarisOffice/ETemp/28368_13500856/fImage7022318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4121785"/>
            <a:ext cx="2586355" cy="2263775"/>
          </a:xfrm>
          <a:prstGeom prst="rect"/>
          <a:noFill/>
        </p:spPr>
      </p:pic>
      <p:sp>
        <p:nvSpPr>
          <p:cNvPr id="5" name="도형 43"/>
          <p:cNvSpPr>
            <a:spLocks/>
          </p:cNvSpPr>
          <p:nvPr/>
        </p:nvSpPr>
        <p:spPr>
          <a:xfrm rot="0">
            <a:off x="3637915" y="5098415"/>
            <a:ext cx="1595755" cy="48450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4"/>
          <p:cNvSpPr txBox="1">
            <a:spLocks/>
          </p:cNvSpPr>
          <p:nvPr/>
        </p:nvSpPr>
        <p:spPr>
          <a:xfrm rot="0">
            <a:off x="3637280" y="5161280"/>
            <a:ext cx="18554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여기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들어</a:t>
            </a:r>
            <a:r>
              <a:rPr lang="ko-KR" sz="1800">
                <a:latin typeface="맑은 고딕" charset="0"/>
                <a:ea typeface="맑은 고딕" charset="0"/>
              </a:rPr>
              <a:t>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</a:t>
            </a:r>
            <a:r>
              <a:rPr lang="ko-KR" altLang="en-US"/>
              <a:t>멤버</a:t>
            </a:r>
            <a:r>
              <a:rPr lang="ko-KR" altLang="en-US"/>
              <a:t>에 </a:t>
            </a:r>
            <a:r>
              <a:rPr lang="ko-KR" altLang="en-US"/>
              <a:t>대</a:t>
            </a:r>
            <a:r>
              <a:rPr lang="ko-KR" altLang="en-US"/>
              <a:t>한 </a:t>
            </a:r>
            <a:r>
              <a:rPr lang="ko-KR" altLang="en-US"/>
              <a:t>접</a:t>
            </a:r>
            <a:r>
              <a:rPr lang="ko-KR" altLang="en-US"/>
              <a:t>근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객체의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멤</a:t>
            </a:r>
            <a:r>
              <a:rPr lang="ko-KR" altLang="en-US" sz="1800">
                <a:latin typeface="+mn-lt"/>
                <a:ea typeface="+mn-ea"/>
                <a:cs typeface="+mn-cs"/>
              </a:rPr>
              <a:t>버에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접</a:t>
            </a:r>
            <a:r>
              <a:rPr lang="ko-KR" altLang="en-US" sz="1800">
                <a:latin typeface="+mn-lt"/>
                <a:ea typeface="+mn-ea"/>
                <a:cs typeface="+mn-cs"/>
              </a:rPr>
              <a:t>근할때는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.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사용합니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/>
              <a:t>참조할 객체.</a:t>
            </a:r>
            <a:r>
              <a:rPr lang="ko-KR" altLang="en-US"/>
              <a:t>멤</a:t>
            </a:r>
            <a:r>
              <a:rPr lang="ko-KR" altLang="en-US"/>
              <a:t>버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Ex) pizza.radius = 10;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pizza안</a:t>
            </a:r>
            <a:r>
              <a:rPr lang="ko-KR" altLang="en-US"/>
              <a:t>에 </a:t>
            </a:r>
            <a:r>
              <a:rPr lang="ko-KR" altLang="en-US"/>
              <a:t>있</a:t>
            </a:r>
            <a:r>
              <a:rPr lang="ko-KR" altLang="en-US"/>
              <a:t>는 </a:t>
            </a:r>
            <a:r>
              <a:rPr lang="ko-KR" altLang="en-US"/>
              <a:t>radius</a:t>
            </a:r>
            <a:r>
              <a:rPr lang="ko-KR" altLang="en-US"/>
              <a:t>필드에 </a:t>
            </a:r>
            <a:r>
              <a:rPr lang="ko-KR" altLang="en-US"/>
              <a:t>10</a:t>
            </a:r>
            <a:r>
              <a:rPr lang="ko-KR" altLang="en-US"/>
              <a:t>을 </a:t>
            </a:r>
            <a:r>
              <a:rPr lang="ko-KR" altLang="en-US"/>
              <a:t>대</a:t>
            </a:r>
            <a:r>
              <a:rPr lang="ko-KR" altLang="en-US"/>
              <a:t>입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				 </a:t>
            </a:r>
            <a:r>
              <a:rPr lang="ko-KR" altLang="en-US"/>
              <a:t>  </a:t>
            </a:r>
            <a:r>
              <a:rPr lang="ko-KR" altLang="en-US"/>
              <a:t>질문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지향 언어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	</a:t>
            </a:r>
            <a:r>
              <a:rPr lang="ko-KR" altLang="en-US" sz="20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지향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언어(Object-Oriented Programming Language는 객체지향 프로그래밍(OOP)</a:t>
            </a:r>
            <a:r>
              <a:rPr lang="ko-KR" altLang="en-US" sz="2000">
                <a:latin typeface="+mn-lt"/>
                <a:ea typeface="+mn-ea"/>
                <a:cs typeface="+mn-cs"/>
              </a:rPr>
              <a:t>를</a:t>
            </a:r>
            <a:r>
              <a:rPr lang="ko-KR" altLang="en-US" sz="2000">
                <a:latin typeface="+mn-lt"/>
                <a:ea typeface="+mn-ea"/>
                <a:cs typeface="+mn-cs"/>
              </a:rPr>
              <a:t> 지원하는 프로그래밍 언어를 말합니다. 객체지향언어는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rgbClr val="262626"/>
                </a:solidFill>
                <a:latin typeface="+mn-lt"/>
                <a:ea typeface="+mn-ea"/>
                <a:cs typeface="+mn-cs"/>
              </a:rPr>
              <a:t>객체, 클래스, 상속, 다형성</a:t>
            </a:r>
            <a:r>
              <a:rPr lang="ko-KR" altLang="en-US" sz="2000">
                <a:latin typeface="+mn-lt"/>
                <a:ea typeface="+mn-ea"/>
                <a:cs typeface="+mn-cs"/>
              </a:rPr>
              <a:t>,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캡슐화</a:t>
            </a:r>
            <a:r>
              <a:rPr lang="ko-KR" altLang="en-US" sz="2000">
                <a:latin typeface="+mn-lt"/>
                <a:ea typeface="+mn-ea"/>
                <a:cs typeface="+mn-cs"/>
              </a:rPr>
              <a:t> 등의 객체지향 프로그래밍 개념을 직접적으로 지원하고 구현할 수 있도록 설계되었습니다.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	</a:t>
            </a:r>
            <a:r>
              <a:rPr lang="ko-KR" altLang="en-US" sz="2000">
                <a:latin typeface="+mn-lt"/>
                <a:ea typeface="+mn-ea"/>
                <a:cs typeface="+mn-cs"/>
              </a:rPr>
              <a:t>대표적</a:t>
            </a:r>
            <a:r>
              <a:rPr lang="ko-KR" altLang="en-US" sz="2000">
                <a:latin typeface="+mn-lt"/>
                <a:ea typeface="+mn-ea"/>
                <a:cs typeface="+mn-cs"/>
              </a:rPr>
              <a:t>인 </a:t>
            </a:r>
            <a:r>
              <a:rPr lang="ko-KR" altLang="en-US" sz="2000">
                <a:latin typeface="+mn-lt"/>
                <a:ea typeface="+mn-ea"/>
                <a:cs typeface="+mn-cs"/>
              </a:rPr>
              <a:t>객</a:t>
            </a:r>
            <a:r>
              <a:rPr lang="ko-KR" altLang="en-US" sz="2000">
                <a:latin typeface="+mn-lt"/>
                <a:ea typeface="+mn-ea"/>
                <a:cs typeface="+mn-cs"/>
              </a:rPr>
              <a:t>체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</a:t>
            </a:r>
            <a:r>
              <a:rPr lang="ko-KR" altLang="en-US" sz="2000">
                <a:latin typeface="+mn-lt"/>
                <a:ea typeface="+mn-ea"/>
                <a:cs typeface="+mn-cs"/>
              </a:rPr>
              <a:t>향 언어는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Java, C++, C#, P</a:t>
            </a:r>
            <a:r>
              <a:rPr lang="ko-KR" altLang="en-US" sz="2000">
                <a:latin typeface="+mn-lt"/>
                <a:ea typeface="+mn-ea"/>
                <a:cs typeface="+mn-cs"/>
              </a:rPr>
              <a:t>y</a:t>
            </a:r>
            <a:r>
              <a:rPr lang="ko-KR" altLang="en-US" sz="2000">
                <a:latin typeface="+mn-lt"/>
                <a:ea typeface="+mn-ea"/>
                <a:cs typeface="+mn-cs"/>
              </a:rPr>
              <a:t>thon, Ruby</a:t>
            </a:r>
            <a:r>
              <a:rPr lang="ko-KR" altLang="en-US" sz="2000">
                <a:latin typeface="+mn-lt"/>
                <a:ea typeface="+mn-ea"/>
                <a:cs typeface="+mn-cs"/>
              </a:rPr>
              <a:t>가 </a:t>
            </a:r>
            <a:r>
              <a:rPr lang="ko-KR" altLang="en-US" sz="2000">
                <a:latin typeface="+mn-lt"/>
                <a:ea typeface="+mn-ea"/>
                <a:cs typeface="+mn-cs"/>
              </a:rPr>
              <a:t>있</a:t>
            </a:r>
            <a:r>
              <a:rPr lang="ko-KR" altLang="en-US" sz="2000">
                <a:latin typeface="+mn-lt"/>
                <a:ea typeface="+mn-ea"/>
                <a:cs typeface="+mn-cs"/>
              </a:rPr>
              <a:t>으며,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20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</a:t>
            </a:r>
            <a:r>
              <a:rPr lang="ko-KR" altLang="en-US" sz="2000">
                <a:latin typeface="+mn-lt"/>
                <a:ea typeface="+mn-ea"/>
                <a:cs typeface="+mn-cs"/>
              </a:rPr>
              <a:t>향 </a:t>
            </a:r>
            <a:r>
              <a:rPr lang="ko-KR" altLang="en-US" sz="2000">
                <a:latin typeface="+mn-lt"/>
                <a:ea typeface="+mn-ea"/>
                <a:cs typeface="+mn-cs"/>
              </a:rPr>
              <a:t>언어</a:t>
            </a:r>
            <a:r>
              <a:rPr lang="ko-KR" altLang="en-US" sz="2000">
                <a:latin typeface="+mn-lt"/>
                <a:ea typeface="+mn-ea"/>
                <a:cs typeface="+mn-cs"/>
              </a:rPr>
              <a:t>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코드</a:t>
            </a:r>
            <a:r>
              <a:rPr lang="ko-KR" altLang="en-US" sz="2000">
                <a:latin typeface="+mn-lt"/>
                <a:ea typeface="+mn-ea"/>
                <a:cs typeface="+mn-cs"/>
              </a:rPr>
              <a:t>의 </a:t>
            </a:r>
            <a:r>
              <a:rPr lang="ko-KR" altLang="en-US" sz="2000">
                <a:latin typeface="+mn-lt"/>
                <a:ea typeface="+mn-ea"/>
                <a:cs typeface="+mn-cs"/>
              </a:rPr>
              <a:t>재사용</a:t>
            </a:r>
            <a:r>
              <a:rPr lang="ko-KR" altLang="en-US" sz="2000">
                <a:latin typeface="+mn-lt"/>
                <a:ea typeface="+mn-ea"/>
                <a:cs typeface="+mn-cs"/>
              </a:rPr>
              <a:t>성,</a:t>
            </a:r>
            <a:r>
              <a:rPr lang="ko-KR" altLang="en-US" sz="2000">
                <a:latin typeface="+mn-lt"/>
                <a:ea typeface="+mn-ea"/>
                <a:cs typeface="+mn-cs"/>
              </a:rPr>
              <a:t> 확</a:t>
            </a:r>
            <a:r>
              <a:rPr lang="ko-KR" altLang="en-US" sz="2000">
                <a:latin typeface="+mn-lt"/>
                <a:ea typeface="+mn-ea"/>
                <a:cs typeface="+mn-cs"/>
              </a:rPr>
              <a:t>장성 및 </a:t>
            </a:r>
            <a:r>
              <a:rPr lang="ko-KR" altLang="en-US" sz="2000">
                <a:latin typeface="+mn-lt"/>
                <a:ea typeface="+mn-ea"/>
                <a:cs typeface="+mn-cs"/>
              </a:rPr>
              <a:t>유지보수성</a:t>
            </a:r>
            <a:r>
              <a:rPr lang="ko-KR" altLang="en-US" sz="2000"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latin typeface="+mn-lt"/>
                <a:ea typeface="+mn-ea"/>
                <a:cs typeface="+mn-cs"/>
              </a:rPr>
              <a:t>향</a:t>
            </a:r>
            <a:r>
              <a:rPr lang="ko-KR" altLang="en-US" sz="2000">
                <a:latin typeface="+mn-lt"/>
                <a:ea typeface="+mn-ea"/>
                <a:cs typeface="+mn-cs"/>
              </a:rPr>
              <a:t>상 </a:t>
            </a:r>
            <a:r>
              <a:rPr lang="ko-KR" altLang="en-US" sz="2000">
                <a:latin typeface="+mn-lt"/>
                <a:ea typeface="+mn-ea"/>
                <a:cs typeface="+mn-cs"/>
              </a:rPr>
              <a:t>시</a:t>
            </a:r>
            <a:r>
              <a:rPr lang="ko-KR" altLang="en-US" sz="2000">
                <a:latin typeface="+mn-lt"/>
                <a:ea typeface="+mn-ea"/>
                <a:cs typeface="+mn-cs"/>
              </a:rPr>
              <a:t>킬 수 </a:t>
            </a:r>
            <a:r>
              <a:rPr lang="ko-KR" altLang="en-US" sz="2000">
                <a:latin typeface="+mn-lt"/>
                <a:ea typeface="+mn-ea"/>
                <a:cs typeface="+mn-cs"/>
              </a:rPr>
              <a:t>있</a:t>
            </a:r>
            <a:r>
              <a:rPr lang="ko-KR" altLang="en-US" sz="2000">
                <a:latin typeface="+mn-lt"/>
                <a:ea typeface="+mn-ea"/>
                <a:cs typeface="+mn-cs"/>
              </a:rPr>
              <a:t>습니다.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</a:t>
            </a:r>
            <a:r>
              <a:rPr lang="ko-KR" altLang="en-US"/>
              <a:t>지</a:t>
            </a:r>
            <a:r>
              <a:rPr lang="ko-KR" altLang="en-US"/>
              <a:t>향 </a:t>
            </a:r>
            <a:r>
              <a:rPr lang="ko-KR" altLang="en-US"/>
              <a:t>언어</a:t>
            </a:r>
            <a:r>
              <a:rPr lang="ko-KR" altLang="en-US"/>
              <a:t>를 </a:t>
            </a:r>
            <a:r>
              <a:rPr lang="ko-KR" altLang="en-US"/>
              <a:t>사용하</a:t>
            </a:r>
            <a:r>
              <a:rPr lang="ko-KR" altLang="en-US"/>
              <a:t>는 </a:t>
            </a:r>
            <a:r>
              <a:rPr lang="ko-KR" altLang="en-US"/>
              <a:t>이</a:t>
            </a:r>
            <a:r>
              <a:rPr lang="ko-KR" altLang="en-US"/>
              <a:t>유?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언어에는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객</a:t>
            </a:r>
            <a:r>
              <a:rPr lang="ko-KR" altLang="en-US" sz="2000">
                <a:latin typeface="+mn-lt"/>
                <a:ea typeface="+mn-ea"/>
                <a:cs typeface="+mn-cs"/>
              </a:rPr>
              <a:t>체지향과 </a:t>
            </a:r>
            <a:r>
              <a:rPr lang="ko-KR" altLang="en-US" sz="2000">
                <a:latin typeface="+mn-lt"/>
                <a:ea typeface="+mn-ea"/>
                <a:cs typeface="+mn-cs"/>
              </a:rPr>
              <a:t>절차지향</a:t>
            </a:r>
            <a:r>
              <a:rPr lang="ko-KR" altLang="en-US" sz="2000">
                <a:latin typeface="+mn-lt"/>
                <a:ea typeface="+mn-ea"/>
                <a:cs typeface="+mn-cs"/>
              </a:rPr>
              <a:t>이 존재하는데,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	객체지향은 실제 세계를 모델링하여 소프트웨어를 개발하는 방법으로 객체지향 프로그래밍에서는 데이터와 절차를 하나의 덩어리로 묶어서 생각하게 되며 이는 마치 컴퓨터 부품을 하나씩 사다가 컴퓨터를 조립하는 것과 같은 방법입니다.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  </a:t>
            </a:r>
            <a:r>
              <a:rPr lang="ko-KR" altLang="en-US" sz="2000">
                <a:latin typeface="+mn-lt"/>
                <a:ea typeface="+mn-ea"/>
                <a:cs typeface="+mn-cs"/>
              </a:rPr>
              <a:t> 절</a:t>
            </a:r>
            <a:r>
              <a:rPr lang="ko-KR" altLang="en-US" sz="2000">
                <a:latin typeface="+mn-lt"/>
                <a:ea typeface="+mn-ea"/>
                <a:cs typeface="+mn-cs"/>
              </a:rPr>
              <a:t>차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지향에서</a:t>
            </a:r>
            <a:r>
              <a:rPr lang="ko-KR" altLang="en-US" sz="2000">
                <a:latin typeface="+mn-lt"/>
                <a:ea typeface="+mn-ea"/>
                <a:cs typeface="+mn-cs"/>
              </a:rPr>
              <a:t>는 프로그램을 작성하는데 필요한 절차를 명시적으로 정의합니다. 하지만 절차지향언어는 복잡한 프로그램을 작성하기 어려울 수 있으며, 코드의 유지보수성이 낮을 수 있습니다. 이러한 이유로 객체지향언어가 더 널리 사용되고 있습니다. </a:t>
            </a:r>
            <a:r>
              <a:rPr lang="ko-KR" altLang="en-US" sz="2000">
                <a:latin typeface="+mn-lt"/>
                <a:ea typeface="+mn-ea"/>
                <a:cs typeface="+mn-cs"/>
              </a:rPr>
              <a:t>                          </a:t>
            </a:r>
            <a:r>
              <a:rPr lang="ko-KR" altLang="en-US" sz="2000">
                <a:latin typeface="+mn-lt"/>
                <a:ea typeface="+mn-ea"/>
                <a:cs typeface="+mn-cs"/>
              </a:rPr>
              <a:t>주요 절차지향언어로는 C와 Pascal이 있습니다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</a:t>
            </a:r>
            <a:r>
              <a:rPr lang="ko-KR" altLang="en-US"/>
              <a:t>지</a:t>
            </a:r>
            <a:r>
              <a:rPr lang="ko-KR" altLang="en-US"/>
              <a:t>향 </a:t>
            </a:r>
            <a:r>
              <a:rPr lang="ko-KR" altLang="en-US"/>
              <a:t>언어</a:t>
            </a:r>
            <a:r>
              <a:rPr lang="ko-KR" altLang="en-US"/>
              <a:t>의 </a:t>
            </a:r>
            <a:r>
              <a:rPr lang="ko-KR" altLang="en-US"/>
              <a:t>특징</a:t>
            </a:r>
            <a:r>
              <a:rPr lang="ko-KR" altLang="en-US"/>
              <a:t>은?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객체지향 </a:t>
            </a:r>
            <a:r>
              <a:rPr lang="ko-KR" altLang="en-US"/>
              <a:t>언어</a:t>
            </a:r>
            <a:r>
              <a:rPr lang="ko-KR" altLang="en-US"/>
              <a:t>는 </a:t>
            </a:r>
            <a:r>
              <a:rPr lang="ko-KR" altLang="en-US"/>
              <a:t>크</a:t>
            </a:r>
            <a:r>
              <a:rPr lang="ko-KR" altLang="en-US"/>
              <a:t>게 4</a:t>
            </a:r>
            <a:r>
              <a:rPr lang="ko-KR" altLang="en-US"/>
              <a:t>가지</a:t>
            </a:r>
            <a:r>
              <a:rPr lang="ko-KR" altLang="en-US"/>
              <a:t>의 </a:t>
            </a:r>
            <a:r>
              <a:rPr lang="ko-KR" altLang="en-US"/>
              <a:t>특징</a:t>
            </a:r>
            <a:r>
              <a:rPr lang="ko-KR" altLang="en-US"/>
              <a:t>을 </a:t>
            </a:r>
            <a:r>
              <a:rPr lang="ko-KR" altLang="en-US"/>
              <a:t>가진</a:t>
            </a:r>
            <a:r>
              <a:rPr lang="ko-KR" altLang="en-US"/>
              <a:t>다.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3455"/>
              <a:t>캡슐화</a:t>
            </a:r>
            <a:endParaRPr lang="ko-KR" altLang="en-US" sz="3455"/>
          </a:p>
          <a:p>
            <a:pPr marL="228600" indent="-228600">
              <a:buFont typeface="Arial"/>
              <a:buChar char="•"/>
            </a:pPr>
            <a:endParaRPr lang="ko-KR" altLang="en-US" sz="3455"/>
          </a:p>
          <a:p>
            <a:pPr marL="228600" indent="-228600">
              <a:buFont typeface="Arial"/>
              <a:buChar char="•"/>
            </a:pPr>
            <a:r>
              <a:rPr lang="ko-KR" altLang="en-US" sz="4570"/>
              <a:t>추상화</a:t>
            </a:r>
            <a:endParaRPr lang="ko-KR" altLang="en-US" sz="4570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4235"/>
              <a:t>상</a:t>
            </a:r>
            <a:r>
              <a:rPr lang="ko-KR" altLang="en-US" sz="4235"/>
              <a:t>속</a:t>
            </a:r>
            <a:endParaRPr lang="ko-KR" altLang="en-US" sz="4235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4235"/>
              <a:t>다형성</a:t>
            </a:r>
            <a:endParaRPr lang="ko-KR" altLang="en-US" sz="4235"/>
          </a:p>
        </p:txBody>
      </p:sp>
      <p:sp>
        <p:nvSpPr>
          <p:cNvPr id="4" name="도형 5"/>
          <p:cNvSpPr>
            <a:spLocks/>
          </p:cNvSpPr>
          <p:nvPr/>
        </p:nvSpPr>
        <p:spPr>
          <a:xfrm rot="0">
            <a:off x="7463790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"/>
          <p:cNvSpPr>
            <a:spLocks/>
          </p:cNvSpPr>
          <p:nvPr/>
        </p:nvSpPr>
        <p:spPr>
          <a:xfrm rot="0">
            <a:off x="8198485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8"/>
          <p:cNvSpPr>
            <a:spLocks/>
          </p:cNvSpPr>
          <p:nvPr/>
        </p:nvSpPr>
        <p:spPr>
          <a:xfrm rot="0">
            <a:off x="8888730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9"/>
          <p:cNvSpPr>
            <a:spLocks/>
          </p:cNvSpPr>
          <p:nvPr/>
        </p:nvSpPr>
        <p:spPr>
          <a:xfrm rot="0">
            <a:off x="9569450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0"/>
          <p:cNvSpPr>
            <a:spLocks/>
          </p:cNvSpPr>
          <p:nvPr/>
        </p:nvSpPr>
        <p:spPr>
          <a:xfrm rot="0">
            <a:off x="7347585" y="2463800"/>
            <a:ext cx="2787015" cy="5740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1"/>
          <p:cNvSpPr txBox="1">
            <a:spLocks/>
          </p:cNvSpPr>
          <p:nvPr/>
        </p:nvSpPr>
        <p:spPr>
          <a:xfrm rot="0">
            <a:off x="8557260" y="2840355"/>
            <a:ext cx="318770" cy="389890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"/>
          <p:cNvSpPr txBox="1">
            <a:spLocks/>
          </p:cNvSpPr>
          <p:nvPr/>
        </p:nvSpPr>
        <p:spPr>
          <a:xfrm rot="0">
            <a:off x="7580630" y="2571750"/>
            <a:ext cx="23177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객체지</a:t>
            </a:r>
            <a:r>
              <a:rPr lang="ko-KR" sz="1800">
                <a:latin typeface="맑은 고딕" charset="0"/>
                <a:ea typeface="맑은 고딕" charset="0"/>
              </a:rPr>
              <a:t>향 </a:t>
            </a:r>
            <a:r>
              <a:rPr lang="ko-KR" sz="1800">
                <a:latin typeface="맑은 고딕" charset="0"/>
                <a:ea typeface="맑은 고딕" charset="0"/>
              </a:rPr>
              <a:t>프로그래</a:t>
            </a:r>
            <a:r>
              <a:rPr lang="ko-KR" sz="1800">
                <a:latin typeface="맑은 고딕" charset="0"/>
                <a:ea typeface="맑은 고딕" charset="0"/>
              </a:rPr>
              <a:t>밍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3"/>
          <p:cNvSpPr txBox="1">
            <a:spLocks/>
          </p:cNvSpPr>
          <p:nvPr/>
        </p:nvSpPr>
        <p:spPr>
          <a:xfrm rot="0">
            <a:off x="7446010" y="3422650"/>
            <a:ext cx="408305" cy="92392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4"/>
          <p:cNvSpPr txBox="1">
            <a:spLocks/>
          </p:cNvSpPr>
          <p:nvPr/>
        </p:nvSpPr>
        <p:spPr>
          <a:xfrm rot="0">
            <a:off x="8261350" y="3539490"/>
            <a:ext cx="4699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캡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5"/>
          <p:cNvSpPr txBox="1">
            <a:spLocks/>
          </p:cNvSpPr>
          <p:nvPr/>
        </p:nvSpPr>
        <p:spPr>
          <a:xfrm rot="0">
            <a:off x="8897620" y="3539490"/>
            <a:ext cx="408305" cy="92392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6"/>
          <p:cNvSpPr txBox="1">
            <a:spLocks/>
          </p:cNvSpPr>
          <p:nvPr/>
        </p:nvSpPr>
        <p:spPr>
          <a:xfrm rot="0">
            <a:off x="9569450" y="3717925"/>
            <a:ext cx="408305" cy="64706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속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7401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캡슐화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캡슐화는 객체 지향 프로그래밍의 핵심 원칙 중 하나이며,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데이</a:t>
            </a:r>
            <a:r>
              <a:rPr lang="ko-KR" altLang="en-US" sz="2000">
                <a:latin typeface="+mn-lt"/>
                <a:ea typeface="+mn-ea"/>
                <a:cs typeface="+mn-cs"/>
              </a:rPr>
              <a:t>터 보호와 데이터 </a:t>
            </a:r>
            <a:r>
              <a:rPr lang="ko-KR" altLang="en-US" sz="2000">
                <a:latin typeface="+mn-lt"/>
                <a:ea typeface="+mn-ea"/>
                <a:cs typeface="+mn-cs"/>
              </a:rPr>
              <a:t>은닉</a:t>
            </a:r>
            <a:r>
              <a:rPr lang="ko-KR" altLang="en-US" sz="2000"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latin typeface="+mn-lt"/>
                <a:ea typeface="+mn-ea"/>
                <a:cs typeface="+mn-cs"/>
              </a:rPr>
              <a:t>위</a:t>
            </a:r>
            <a:r>
              <a:rPr lang="ko-KR" altLang="en-US" sz="2000">
                <a:latin typeface="+mn-lt"/>
                <a:ea typeface="+mn-ea"/>
                <a:cs typeface="+mn-cs"/>
              </a:rPr>
              <a:t>해 </a:t>
            </a:r>
            <a:r>
              <a:rPr lang="ko-KR" altLang="en-US" sz="2000">
                <a:latin typeface="+mn-lt"/>
                <a:ea typeface="+mn-ea"/>
                <a:cs typeface="+mn-cs"/>
              </a:rPr>
              <a:t>사용됩니</a:t>
            </a:r>
            <a:r>
              <a:rPr lang="ko-KR" altLang="en-US" sz="2000">
                <a:latin typeface="+mn-lt"/>
                <a:ea typeface="+mn-ea"/>
                <a:cs typeface="+mn-cs"/>
              </a:rPr>
              <a:t>다.</a:t>
            </a:r>
            <a:r>
              <a:rPr lang="ko-KR" altLang="en-US" sz="2000">
                <a:latin typeface="+mn-lt"/>
                <a:ea typeface="+mn-ea"/>
                <a:cs typeface="+mn-cs"/>
              </a:rPr>
              <a:t> 객체 지향 언어에서는 클래스와 객체를 통해 캡슐화를 구현합니다. 객체의 내부 데이터는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private</a:t>
            </a:r>
            <a:r>
              <a:rPr lang="ko-KR" altLang="en-US" sz="2000">
                <a:latin typeface="+mn-lt"/>
                <a:ea typeface="+mn-ea"/>
                <a:cs typeface="+mn-cs"/>
              </a:rPr>
              <a:t>나 </a:t>
            </a:r>
            <a:r>
              <a:rPr lang="ko-KR" altLang="en-US" sz="2400" b="1">
                <a:latin typeface="+mn-lt"/>
                <a:ea typeface="+mn-ea"/>
                <a:cs typeface="+mn-cs"/>
              </a:rPr>
              <a:t>protected</a:t>
            </a:r>
            <a:r>
              <a:rPr lang="ko-KR" altLang="en-US" sz="2000">
                <a:latin typeface="+mn-lt"/>
                <a:ea typeface="+mn-ea"/>
                <a:cs typeface="+mn-cs"/>
              </a:rPr>
              <a:t>와 같은 </a:t>
            </a:r>
            <a:r>
              <a:rPr lang="ko-KR" altLang="en-US" sz="2000">
                <a:latin typeface="+mn-lt"/>
                <a:ea typeface="+mn-ea"/>
                <a:cs typeface="+mn-cs"/>
              </a:rPr>
              <a:t>접근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지정</a:t>
            </a:r>
            <a:r>
              <a:rPr lang="ko-KR" altLang="en-US" sz="2000">
                <a:latin typeface="+mn-lt"/>
                <a:ea typeface="+mn-ea"/>
                <a:cs typeface="+mn-cs"/>
              </a:rPr>
              <a:t>자</a:t>
            </a:r>
            <a:r>
              <a:rPr lang="ko-KR" altLang="en-US" sz="2000">
                <a:latin typeface="+mn-lt"/>
                <a:ea typeface="+mn-ea"/>
                <a:cs typeface="+mn-cs"/>
              </a:rPr>
              <a:t>를 사용하여 보호되며, 외부에서는 이에 접근하기 위해 public으로 노출된 메서드를 사용합니다. 이를 통해 안전하고 응집력 있는 코드를 작성할 수 있습니다.</a:t>
            </a:r>
            <a:endParaRPr lang="ko-KR" altLang="en-US" sz="2000"/>
          </a:p>
        </p:txBody>
      </p:sp>
      <p:sp>
        <p:nvSpPr>
          <p:cNvPr id="4" name="텍스트 상자 3"/>
          <p:cNvSpPr txBox="1">
            <a:spLocks noChangeAspect="1"/>
          </p:cNvSpPr>
          <p:nvPr/>
        </p:nvSpPr>
        <p:spPr>
          <a:xfrm rot="0">
            <a:off x="0" y="0"/>
            <a:ext cx="6543675" cy="190500"/>
          </a:xfrm>
          <a:prstGeom prst="rect"/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228600" indent="-228600"/>
            <a:endParaRPr lang="ko-KR" altLang="en-US" sz="1050" i="0" b="0">
              <a:latin typeface="Segoe UI" charset="0"/>
              <a:ea typeface="Söhne" charset="0"/>
            </a:endParaRPr>
          </a:p>
        </p:txBody>
      </p:sp>
      <p:pic>
        <p:nvPicPr>
          <p:cNvPr id="5" name="그림 17" descr="C:/Users/toto2/AppData/Roaming/PolarisOffice/ETemp/28368_13500856/fImage36564512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3347085"/>
            <a:ext cx="4537075" cy="1626235"/>
          </a:xfrm>
          <a:prstGeom prst="rect"/>
          <a:noFill/>
        </p:spPr>
      </p:pic>
      <p:pic>
        <p:nvPicPr>
          <p:cNvPr id="6" name="그림 18" descr="C:/Users/toto2/AppData/Roaming/PolarisOffice/ETemp/28368_13500856/fImage4444613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31155" y="3416300"/>
            <a:ext cx="5357495" cy="1816735"/>
          </a:xfrm>
          <a:prstGeom prst="rect"/>
          <a:noFill/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842010" y="5098415"/>
            <a:ext cx="3067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캡슐화 </a:t>
            </a:r>
            <a:r>
              <a:rPr lang="ko-KR" altLang="en-US"/>
              <a:t>-</a:t>
            </a:r>
            <a:r>
              <a:rPr lang="ko-KR" altLang="en-US"/>
              <a:t> </a:t>
            </a: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96265" y="250634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모두에게 열려있는 공중화장실, 특정한 멤버십을 가진 사람들에게만 열려있는 호텔 화장실,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나만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사용할 수 있는 우리 집 개인 화장실은 각각의 다른 접근 범위를 가진다고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 </a:t>
            </a:r>
            <a:r>
              <a:rPr sz="1800">
                <a:latin typeface="맑은 고딕" charset="0"/>
                <a:ea typeface="맑은 고딕" charset="0"/>
              </a:rPr>
              <a:t>접근제어자도 같은 개념이라고 생각하면 쉽습니다.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자바에는 public, default , protected, private총 4가지 종류의 접근 제어자가 있는데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 화장실의 예제처럼 오른쪽으로 갈수록 더 좁은 접근 범위를 가집니다.따라서,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 </a:t>
            </a:r>
            <a:r>
              <a:rPr sz="1800">
                <a:latin typeface="맑은 고딕" charset="0"/>
                <a:ea typeface="맑은 고딕" charset="0"/>
              </a:rPr>
              <a:t>어떤 소프트웨어 프로그램을 설계할 때 위의 접근 제어자를 활용하여 어떤 클래스나 그 멤버에 대한 접근범위를 설정하여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데이터를 효과적으로 보호할 수 있습니다.</a:t>
            </a:r>
            <a:endParaRPr lang="ko-KR" altLang="en-US"/>
          </a:p>
        </p:txBody>
      </p:sp>
      <p:pic>
        <p:nvPicPr>
          <p:cNvPr id="4" name="그림 20" descr="C:/Users/toto2/AppData/Roaming/PolarisOffice/ETemp/28368_13500856/fImage36564513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9935" y="1250315"/>
            <a:ext cx="4537075" cy="1626235"/>
          </a:xfrm>
          <a:prstGeom prst="rect"/>
          <a:noFill/>
        </p:spPr>
      </p:pic>
      <p:pic>
        <p:nvPicPr>
          <p:cNvPr id="5" name="그림 21" descr="C:/Users/toto2/AppData/Roaming/PolarisOffice/ETemp/28368_13500856/fImage4444613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2730" y="988060"/>
            <a:ext cx="5357495" cy="1816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상속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상속이란 자식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</a:t>
            </a:r>
            <a:r>
              <a:rPr lang="ko-KR" altLang="en-US" sz="1800">
                <a:latin typeface="+mn-lt"/>
                <a:ea typeface="+mn-ea"/>
                <a:cs typeface="+mn-cs"/>
              </a:rPr>
              <a:t>모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속성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물려받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기능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추가하</a:t>
            </a:r>
            <a:r>
              <a:rPr lang="ko-KR" altLang="en-US" sz="1800">
                <a:latin typeface="+mn-lt"/>
                <a:ea typeface="+mn-ea"/>
                <a:cs typeface="+mn-cs"/>
              </a:rPr>
              <a:t>여 </a:t>
            </a:r>
            <a:r>
              <a:rPr lang="ko-KR" altLang="en-US" sz="1800">
                <a:latin typeface="+mn-lt"/>
                <a:ea typeface="+mn-ea"/>
                <a:cs typeface="+mn-cs"/>
              </a:rPr>
              <a:t>확장하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개념이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자바에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</a:t>
            </a:r>
            <a:r>
              <a:rPr lang="ko-KR" altLang="en-US" sz="1800">
                <a:latin typeface="+mn-lt"/>
                <a:ea typeface="+mn-ea"/>
                <a:cs typeface="+mn-cs"/>
              </a:rPr>
              <a:t>모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s</a:t>
            </a:r>
            <a:r>
              <a:rPr lang="ko-KR" altLang="en-US" sz="1800">
                <a:latin typeface="+mn-lt"/>
                <a:ea typeface="+mn-ea"/>
                <a:cs typeface="+mn-cs"/>
              </a:rPr>
              <a:t>uper c</a:t>
            </a:r>
            <a:r>
              <a:rPr lang="ko-KR" altLang="en-US" sz="1800">
                <a:latin typeface="+mn-lt"/>
                <a:ea typeface="+mn-ea"/>
                <a:cs typeface="+mn-cs"/>
              </a:rPr>
              <a:t>l</a:t>
            </a:r>
            <a:r>
              <a:rPr lang="ko-KR" altLang="en-US" sz="1800">
                <a:latin typeface="+mn-lt"/>
                <a:ea typeface="+mn-ea"/>
                <a:cs typeface="+mn-cs"/>
              </a:rPr>
              <a:t>ass 자</a:t>
            </a:r>
            <a:r>
              <a:rPr lang="ko-KR" altLang="en-US" sz="1800">
                <a:latin typeface="+mn-lt"/>
                <a:ea typeface="+mn-ea"/>
                <a:cs typeface="+mn-cs"/>
              </a:rPr>
              <a:t>식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sub class라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부르</a:t>
            </a:r>
            <a:r>
              <a:rPr lang="ko-KR" altLang="en-US" sz="1800">
                <a:latin typeface="+mn-lt"/>
                <a:ea typeface="+mn-ea"/>
                <a:cs typeface="+mn-cs"/>
              </a:rPr>
              <a:t>며,</a:t>
            </a:r>
            <a:r>
              <a:rPr lang="ko-KR" altLang="en-US" sz="1800">
                <a:latin typeface="+mn-lt"/>
                <a:ea typeface="+mn-ea"/>
                <a:cs typeface="+mn-cs"/>
              </a:rPr>
              <a:t> 상속은 슈</a:t>
            </a:r>
            <a:r>
              <a:rPr lang="ko-KR" altLang="en-US" sz="1800">
                <a:latin typeface="+mn-lt"/>
                <a:ea typeface="+mn-ea"/>
                <a:cs typeface="+mn-cs"/>
              </a:rPr>
              <a:t>퍼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필</a:t>
            </a:r>
            <a:r>
              <a:rPr lang="ko-KR" altLang="en-US" sz="1800">
                <a:latin typeface="+mn-lt"/>
                <a:ea typeface="+mn-ea"/>
                <a:cs typeface="+mn-cs"/>
              </a:rPr>
              <a:t>요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메소드를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물려받</a:t>
            </a:r>
            <a:r>
              <a:rPr lang="ko-KR" altLang="en-US" sz="1800">
                <a:latin typeface="+mn-lt"/>
                <a:ea typeface="+mn-ea"/>
                <a:cs typeface="+mn-cs"/>
              </a:rPr>
              <a:t>아 </a:t>
            </a:r>
            <a:r>
              <a:rPr lang="ko-KR" altLang="en-US" sz="1800">
                <a:latin typeface="+mn-lt"/>
                <a:ea typeface="+mn-ea"/>
                <a:cs typeface="+mn-cs"/>
              </a:rPr>
              <a:t>코드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재사</a:t>
            </a:r>
            <a:r>
              <a:rPr lang="ko-KR" altLang="en-US" sz="1800">
                <a:latin typeface="+mn-lt"/>
                <a:ea typeface="+mn-ea"/>
                <a:cs typeface="+mn-cs"/>
              </a:rPr>
              <a:t>용 함으로써 </a:t>
            </a:r>
            <a:r>
              <a:rPr lang="ko-KR" altLang="en-US" sz="1800">
                <a:latin typeface="+mn-lt"/>
                <a:ea typeface="+mn-ea"/>
                <a:cs typeface="+mn-cs"/>
              </a:rPr>
              <a:t>코</a:t>
            </a:r>
            <a:r>
              <a:rPr lang="ko-KR" altLang="en-US" sz="1800">
                <a:latin typeface="+mn-lt"/>
                <a:ea typeface="+mn-ea"/>
                <a:cs typeface="+mn-cs"/>
              </a:rPr>
              <a:t>드 </a:t>
            </a:r>
            <a:r>
              <a:rPr lang="ko-KR" altLang="en-US" sz="1800">
                <a:latin typeface="+mn-lt"/>
                <a:ea typeface="+mn-ea"/>
                <a:cs typeface="+mn-cs"/>
              </a:rPr>
              <a:t>작성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필요한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유</a:t>
            </a:r>
            <a:r>
              <a:rPr lang="ko-KR" altLang="en-US" sz="1800">
                <a:latin typeface="+mn-lt"/>
                <a:ea typeface="+mn-ea"/>
                <a:cs typeface="+mn-cs"/>
              </a:rPr>
              <a:t>지보수성을 향상시킵니다.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5623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상속 -</a:t>
            </a:r>
            <a:r>
              <a:rPr lang="ko-KR" altLang="en-US"/>
              <a:t> 2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</a:t>
            </a:r>
            <a:r>
              <a:rPr lang="ko-KR" altLang="en-US" sz="1800">
                <a:latin typeface="+mn-lt"/>
                <a:ea typeface="+mn-ea"/>
                <a:cs typeface="+mn-cs"/>
              </a:rPr>
              <a:t>같</a:t>
            </a:r>
            <a:r>
              <a:rPr lang="ko-KR" altLang="en-US" sz="1800">
                <a:latin typeface="+mn-lt"/>
                <a:ea typeface="+mn-ea"/>
                <a:cs typeface="+mn-cs"/>
              </a:rPr>
              <a:t>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아반떼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외형을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페이</a:t>
            </a:r>
            <a:r>
              <a:rPr lang="ko-KR" altLang="en-US" sz="1800">
                <a:latin typeface="+mn-lt"/>
                <a:ea typeface="+mn-ea"/>
                <a:cs typeface="+mn-cs"/>
              </a:rPr>
              <a:t>스리프팅 해서 색이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변경되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뒤에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부스터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나온다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가정</a:t>
            </a:r>
            <a:r>
              <a:rPr lang="ko-KR" altLang="en-US" sz="1800">
                <a:latin typeface="+mn-lt"/>
                <a:ea typeface="+mn-ea"/>
                <a:cs typeface="+mn-cs"/>
              </a:rPr>
              <a:t>한다면 </a:t>
            </a:r>
            <a:r>
              <a:rPr lang="ko-KR" altLang="en-US" sz="1800">
                <a:latin typeface="+mn-lt"/>
                <a:ea typeface="+mn-ea"/>
                <a:cs typeface="+mn-cs"/>
              </a:rPr>
              <a:t>바</a:t>
            </a:r>
            <a:r>
              <a:rPr lang="ko-KR" altLang="en-US" sz="1800">
                <a:latin typeface="+mn-lt"/>
                <a:ea typeface="+mn-ea"/>
                <a:cs typeface="+mn-cs"/>
              </a:rPr>
              <a:t>퀴,</a:t>
            </a:r>
            <a:r>
              <a:rPr lang="ko-KR" altLang="en-US" sz="1800">
                <a:latin typeface="+mn-lt"/>
                <a:ea typeface="+mn-ea"/>
                <a:cs typeface="+mn-cs"/>
              </a:rPr>
              <a:t> 사이드미</a:t>
            </a:r>
            <a:r>
              <a:rPr lang="ko-KR" altLang="en-US" sz="1800">
                <a:latin typeface="+mn-lt"/>
                <a:ea typeface="+mn-ea"/>
                <a:cs typeface="+mn-cs"/>
              </a:rPr>
              <a:t>러,</a:t>
            </a:r>
            <a:r>
              <a:rPr lang="ko-KR" altLang="en-US" sz="1800">
                <a:latin typeface="+mn-lt"/>
                <a:ea typeface="+mn-ea"/>
                <a:cs typeface="+mn-cs"/>
              </a:rPr>
              <a:t> 범</a:t>
            </a:r>
            <a:r>
              <a:rPr lang="ko-KR" altLang="en-US" sz="1800">
                <a:latin typeface="+mn-lt"/>
                <a:ea typeface="+mn-ea"/>
                <a:cs typeface="+mn-cs"/>
              </a:rPr>
              <a:t>퍼,</a:t>
            </a:r>
            <a:r>
              <a:rPr lang="ko-KR" altLang="en-US" sz="1800">
                <a:latin typeface="+mn-lt"/>
                <a:ea typeface="+mn-ea"/>
                <a:cs typeface="+mn-cs"/>
              </a:rPr>
              <a:t> 엔</a:t>
            </a:r>
            <a:r>
              <a:rPr lang="ko-KR" altLang="en-US" sz="1800">
                <a:latin typeface="+mn-lt"/>
                <a:ea typeface="+mn-ea"/>
                <a:cs typeface="+mn-cs"/>
              </a:rPr>
              <a:t>진,서스펜션</a:t>
            </a:r>
            <a:r>
              <a:rPr lang="ko-KR" altLang="en-US" sz="1800"/>
              <a:t>은 </a:t>
            </a:r>
            <a:r>
              <a:rPr lang="ko-KR" altLang="en-US" sz="1800"/>
              <a:t>동일하지</a:t>
            </a:r>
            <a:r>
              <a:rPr lang="ko-KR" altLang="en-US" sz="1800"/>
              <a:t>만 </a:t>
            </a:r>
            <a:r>
              <a:rPr lang="ko-KR" altLang="en-US" sz="1800"/>
              <a:t>부스터</a:t>
            </a:r>
            <a:r>
              <a:rPr lang="ko-KR" altLang="en-US" sz="1800"/>
              <a:t>가 </a:t>
            </a:r>
            <a:r>
              <a:rPr lang="ko-KR" altLang="en-US" sz="1800"/>
              <a:t>나온</a:t>
            </a:r>
            <a:r>
              <a:rPr lang="ko-KR" altLang="en-US" sz="1800"/>
              <a:t>다는 것과 </a:t>
            </a:r>
            <a:r>
              <a:rPr lang="ko-KR" altLang="en-US" sz="1800"/>
              <a:t>색</a:t>
            </a:r>
            <a:r>
              <a:rPr lang="ko-KR" altLang="en-US" sz="1800"/>
              <a:t>은 </a:t>
            </a:r>
            <a:r>
              <a:rPr lang="ko-KR" altLang="en-US" sz="1800"/>
              <a:t>다릅니</a:t>
            </a:r>
            <a:r>
              <a:rPr lang="ko-KR" altLang="en-US" sz="1800"/>
              <a:t>다.</a:t>
            </a:r>
            <a:r>
              <a:rPr lang="ko-KR" altLang="en-US" sz="1800"/>
              <a:t> 그렇기</a:t>
            </a:r>
            <a:r>
              <a:rPr lang="ko-KR" altLang="en-US" sz="1800"/>
              <a:t>에 </a:t>
            </a:r>
            <a:r>
              <a:rPr lang="ko-KR" altLang="en-US" sz="1800"/>
              <a:t>기</a:t>
            </a:r>
            <a:r>
              <a:rPr lang="ko-KR" altLang="en-US" sz="1800"/>
              <a:t>존 </a:t>
            </a:r>
            <a:r>
              <a:rPr lang="ko-KR" altLang="en-US" sz="1800"/>
              <a:t>아반떼</a:t>
            </a:r>
            <a:r>
              <a:rPr lang="ko-KR" altLang="en-US" sz="1800"/>
              <a:t>의 </a:t>
            </a:r>
            <a:r>
              <a:rPr lang="ko-KR" altLang="en-US" sz="1800"/>
              <a:t>속성</a:t>
            </a:r>
            <a:r>
              <a:rPr lang="ko-KR" altLang="en-US" sz="1800"/>
              <a:t>인 </a:t>
            </a:r>
            <a:r>
              <a:rPr lang="ko-KR" altLang="en-US" sz="1800"/>
              <a:t>바</a:t>
            </a:r>
            <a:r>
              <a:rPr lang="ko-KR" altLang="en-US" sz="1800"/>
              <a:t>퀴,</a:t>
            </a:r>
            <a:r>
              <a:rPr lang="ko-KR" altLang="en-US" sz="1800"/>
              <a:t> 엔</a:t>
            </a:r>
            <a:r>
              <a:rPr lang="ko-KR" altLang="en-US" sz="1800"/>
              <a:t>진,</a:t>
            </a:r>
            <a:r>
              <a:rPr lang="ko-KR" altLang="en-US" sz="1800"/>
              <a:t> 서스펜션등</a:t>
            </a:r>
            <a:r>
              <a:rPr lang="ko-KR" altLang="en-US" sz="1800"/>
              <a:t>을 부모 </a:t>
            </a:r>
            <a:r>
              <a:rPr lang="ko-KR" altLang="en-US" sz="1800"/>
              <a:t>클래스</a:t>
            </a:r>
            <a:r>
              <a:rPr lang="ko-KR" altLang="en-US" sz="1800"/>
              <a:t>인 </a:t>
            </a:r>
            <a:r>
              <a:rPr lang="ko-KR" altLang="en-US" sz="1800"/>
              <a:t>왼</a:t>
            </a:r>
            <a:r>
              <a:rPr lang="ko-KR" altLang="en-US" sz="1800"/>
              <a:t> 쪽 </a:t>
            </a:r>
            <a:r>
              <a:rPr lang="ko-KR" altLang="en-US" sz="1800"/>
              <a:t>아반떼로부</a:t>
            </a:r>
            <a:r>
              <a:rPr lang="ko-KR" altLang="en-US" sz="1800"/>
              <a:t>터 </a:t>
            </a:r>
            <a:r>
              <a:rPr lang="ko-KR" altLang="en-US" sz="1800"/>
              <a:t>상</a:t>
            </a:r>
            <a:r>
              <a:rPr lang="ko-KR" altLang="en-US" sz="1800"/>
              <a:t>속(</a:t>
            </a:r>
            <a:r>
              <a:rPr lang="ko-KR" altLang="en-US" sz="1800" b="1"/>
              <a:t>extends</a:t>
            </a:r>
            <a:r>
              <a:rPr lang="ko-KR" altLang="en-US" sz="1800"/>
              <a:t>)</a:t>
            </a:r>
            <a:r>
              <a:rPr lang="ko-KR" altLang="en-US" sz="1800"/>
              <a:t>받고 </a:t>
            </a:r>
            <a:r>
              <a:rPr lang="ko-KR" altLang="en-US" sz="1800"/>
              <a:t>부스</a:t>
            </a:r>
            <a:r>
              <a:rPr lang="ko-KR" altLang="en-US" sz="1800"/>
              <a:t>터와 </a:t>
            </a:r>
            <a:r>
              <a:rPr lang="ko-KR" altLang="en-US" sz="1800"/>
              <a:t>색</a:t>
            </a:r>
            <a:r>
              <a:rPr lang="ko-KR" altLang="en-US" sz="1800"/>
              <a:t>이 </a:t>
            </a:r>
            <a:r>
              <a:rPr lang="ko-KR" altLang="en-US" sz="1800"/>
              <a:t>변경되도</a:t>
            </a:r>
            <a:r>
              <a:rPr lang="ko-KR" altLang="en-US" sz="1800"/>
              <a:t>록 </a:t>
            </a:r>
            <a:r>
              <a:rPr lang="ko-KR" altLang="en-US" sz="1800"/>
              <a:t>자</a:t>
            </a:r>
            <a:r>
              <a:rPr lang="ko-KR" altLang="en-US" sz="1800"/>
              <a:t>식 </a:t>
            </a:r>
            <a:r>
              <a:rPr lang="ko-KR" altLang="en-US" sz="1800"/>
              <a:t>클래스</a:t>
            </a:r>
            <a:r>
              <a:rPr lang="ko-KR" altLang="en-US" sz="1800"/>
              <a:t>를 </a:t>
            </a:r>
            <a:r>
              <a:rPr lang="ko-KR" altLang="en-US" sz="1800"/>
              <a:t>수</a:t>
            </a:r>
            <a:r>
              <a:rPr lang="ko-KR" altLang="en-US" sz="1800"/>
              <a:t>정하고,</a:t>
            </a:r>
            <a:r>
              <a:rPr lang="ko-KR" altLang="en-US" sz="1800"/>
              <a:t> 확</a:t>
            </a:r>
            <a:r>
              <a:rPr lang="ko-KR" altLang="en-US" sz="1800"/>
              <a:t>장</a:t>
            </a:r>
            <a:r>
              <a:rPr lang="ko-KR" altLang="en-US" sz="1800"/>
              <a:t>합</a:t>
            </a:r>
            <a:r>
              <a:rPr lang="ko-KR" altLang="en-US" sz="1800"/>
              <a:t>니다.</a:t>
            </a:r>
            <a:endParaRPr lang="ko-KR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22" descr="C:/Users/toto2/AppData/Roaming/PolarisOffice/ETemp/28368_13500856/fImage134032146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" y="1871345"/>
            <a:ext cx="2181860" cy="1381125"/>
          </a:xfrm>
          <a:prstGeom prst="rect"/>
          <a:noFill/>
        </p:spPr>
      </p:pic>
      <p:pic>
        <p:nvPicPr>
          <p:cNvPr id="5" name="그림 23" descr="C:/Users/toto2/AppData/Roaming/PolarisOffice/ETemp/28368_13500856/fImage158969147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0005" y="1908175"/>
            <a:ext cx="2243455" cy="1264285"/>
          </a:xfrm>
          <a:prstGeom prst="rect"/>
          <a:noFill/>
        </p:spPr>
      </p:pic>
      <p:sp>
        <p:nvSpPr>
          <p:cNvPr id="6" name="도형 24"/>
          <p:cNvSpPr>
            <a:spLocks/>
          </p:cNvSpPr>
          <p:nvPr/>
        </p:nvSpPr>
        <p:spPr>
          <a:xfrm rot="0">
            <a:off x="3019425" y="2329815"/>
            <a:ext cx="914400" cy="47561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5"/>
          <p:cNvSpPr>
            <a:spLocks/>
          </p:cNvSpPr>
          <p:nvPr/>
        </p:nvSpPr>
        <p:spPr>
          <a:xfrm rot="0">
            <a:off x="5922645" y="2499995"/>
            <a:ext cx="574040" cy="197485"/>
          </a:xfrm>
          <a:prstGeom prst="rect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7"/>
          <p:cNvSpPr>
            <a:spLocks/>
          </p:cNvSpPr>
          <p:nvPr/>
        </p:nvSpPr>
        <p:spPr>
          <a:xfrm rot="20760000">
            <a:off x="6433185" y="2392045"/>
            <a:ext cx="305435" cy="1352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9"/>
          <p:cNvSpPr>
            <a:spLocks/>
          </p:cNvSpPr>
          <p:nvPr/>
        </p:nvSpPr>
        <p:spPr>
          <a:xfrm rot="2640000">
            <a:off x="6415405" y="2741295"/>
            <a:ext cx="305435" cy="1352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0"/>
          <p:cNvSpPr>
            <a:spLocks/>
          </p:cNvSpPr>
          <p:nvPr/>
        </p:nvSpPr>
        <p:spPr>
          <a:xfrm rot="0">
            <a:off x="6468745" y="2562225"/>
            <a:ext cx="305435" cy="1352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/>
            <a:endParaRPr lang="ko-KR" altLang="en-US" sz="18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다형성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같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이름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</a:t>
            </a:r>
            <a:r>
              <a:rPr lang="ko-KR" altLang="en-US" sz="1800">
                <a:latin typeface="+mn-lt"/>
                <a:ea typeface="+mn-ea"/>
                <a:cs typeface="+mn-cs"/>
              </a:rPr>
              <a:t>연산자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</a:t>
            </a:r>
            <a:r>
              <a:rPr lang="ko-KR" altLang="en-US" sz="1800">
                <a:latin typeface="+mn-lt"/>
                <a:ea typeface="+mn-ea"/>
                <a:cs typeface="+mn-cs"/>
              </a:rPr>
              <a:t>른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상황에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</a:t>
            </a:r>
            <a:r>
              <a:rPr lang="ko-KR" altLang="en-US" sz="1800">
                <a:latin typeface="+mn-lt"/>
                <a:ea typeface="+mn-ea"/>
                <a:cs typeface="+mn-cs"/>
              </a:rPr>
              <a:t>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다르</a:t>
            </a:r>
            <a:r>
              <a:rPr lang="ko-KR" altLang="en-US" sz="1800">
                <a:latin typeface="+mn-lt"/>
                <a:ea typeface="+mn-ea"/>
                <a:cs typeface="+mn-cs"/>
              </a:rPr>
              <a:t>게 </a:t>
            </a:r>
            <a:r>
              <a:rPr lang="ko-KR" altLang="en-US" sz="1800">
                <a:latin typeface="+mn-lt"/>
                <a:ea typeface="+mn-ea"/>
                <a:cs typeface="+mn-cs"/>
              </a:rPr>
              <a:t>동작하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능력을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말합니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크</a:t>
            </a:r>
            <a:r>
              <a:rPr lang="ko-KR" altLang="en-US" sz="1800">
                <a:latin typeface="+mn-lt"/>
                <a:ea typeface="+mn-ea"/>
                <a:cs typeface="+mn-cs"/>
              </a:rPr>
              <a:t>게 두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가지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나뉘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 첫 </a:t>
            </a:r>
            <a:r>
              <a:rPr lang="ko-KR" altLang="en-US" sz="1800">
                <a:latin typeface="+mn-lt"/>
                <a:ea typeface="+mn-ea"/>
                <a:cs typeface="+mn-cs"/>
              </a:rPr>
              <a:t>번째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메소</a:t>
            </a:r>
            <a:r>
              <a:rPr lang="ko-KR" altLang="en-US" sz="1800">
                <a:latin typeface="+mn-lt"/>
                <a:ea typeface="+mn-ea"/>
                <a:cs typeface="+mn-cs"/>
              </a:rPr>
              <a:t>드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</a:t>
            </a:r>
            <a:r>
              <a:rPr lang="ko-KR" altLang="en-US" sz="1800">
                <a:latin typeface="+mn-lt"/>
                <a:ea typeface="+mn-ea"/>
                <a:cs typeface="+mn-cs"/>
              </a:rPr>
              <a:t>성,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두 </a:t>
            </a:r>
            <a:r>
              <a:rPr lang="ko-KR" altLang="en-US" sz="1800">
                <a:latin typeface="+mn-lt"/>
                <a:ea typeface="+mn-ea"/>
                <a:cs typeface="+mn-cs"/>
              </a:rPr>
              <a:t>번째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의</a:t>
            </a:r>
            <a:r>
              <a:rPr lang="ko-KR" altLang="en-US" sz="1800">
                <a:latin typeface="+mn-lt"/>
                <a:ea typeface="+mn-ea"/>
                <a:cs typeface="+mn-cs"/>
              </a:rPr>
              <a:t>미 </a:t>
            </a:r>
            <a:r>
              <a:rPr lang="ko-KR" altLang="en-US" sz="1800">
                <a:latin typeface="+mn-lt"/>
                <a:ea typeface="+mn-ea"/>
                <a:cs typeface="+mn-cs"/>
              </a:rPr>
              <a:t>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메소드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서로 다른 클래스들이 동일한 메서드 이름을 가지고 있지만, 그 동작이 클래스마다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다를 수 있도록 하는 것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</a:t>
            </a:r>
            <a:r>
              <a:rPr lang="ko-KR" altLang="en-US" sz="1800">
                <a:latin typeface="+mn-lt"/>
                <a:ea typeface="+mn-ea"/>
                <a:cs typeface="+mn-cs"/>
              </a:rPr>
              <a:t>속 </a:t>
            </a:r>
            <a:r>
              <a:rPr lang="ko-KR" altLang="en-US" sz="1800">
                <a:latin typeface="+mn-lt"/>
                <a:ea typeface="+mn-ea"/>
                <a:cs typeface="+mn-cs"/>
              </a:rPr>
              <a:t>관계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들 간에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호환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가능</a:t>
            </a:r>
            <a:r>
              <a:rPr lang="ko-KR" altLang="en-US" sz="1800">
                <a:latin typeface="+mn-lt"/>
                <a:ea typeface="+mn-ea"/>
                <a:cs typeface="+mn-cs"/>
              </a:rPr>
              <a:t>하며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</a:t>
            </a:r>
            <a:r>
              <a:rPr lang="ko-KR" altLang="en-US" sz="1800">
                <a:latin typeface="+mn-lt"/>
                <a:ea typeface="+mn-ea"/>
                <a:cs typeface="+mn-cs"/>
              </a:rPr>
              <a:t>위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참</a:t>
            </a:r>
            <a:r>
              <a:rPr lang="ko-KR" altLang="en-US" sz="1800">
                <a:latin typeface="+mn-lt"/>
                <a:ea typeface="+mn-ea"/>
                <a:cs typeface="+mn-cs"/>
              </a:rPr>
              <a:t>조 </a:t>
            </a:r>
            <a:r>
              <a:rPr lang="ko-KR" altLang="en-US" sz="1800">
                <a:latin typeface="+mn-lt"/>
                <a:ea typeface="+mn-ea"/>
                <a:cs typeface="+mn-cs"/>
              </a:rPr>
              <a:t>변수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하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참조</a:t>
            </a:r>
            <a:r>
              <a:rPr lang="ko-KR" altLang="en-US" sz="1800">
                <a:latin typeface="+mn-lt"/>
                <a:ea typeface="+mn-ea"/>
                <a:cs typeface="+mn-cs"/>
              </a:rPr>
              <a:t> 할 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다는 걸 </a:t>
            </a:r>
            <a:r>
              <a:rPr lang="ko-KR" altLang="en-US" sz="1800">
                <a:latin typeface="+mn-lt"/>
                <a:ea typeface="+mn-ea"/>
                <a:cs typeface="+mn-cs"/>
              </a:rPr>
              <a:t>의</a:t>
            </a:r>
            <a:r>
              <a:rPr lang="ko-KR" altLang="en-US" sz="1800">
                <a:latin typeface="+mn-lt"/>
                <a:ea typeface="+mn-ea"/>
                <a:cs typeface="+mn-cs"/>
              </a:rPr>
              <a:t>미 </a:t>
            </a:r>
            <a:r>
              <a:rPr lang="ko-KR" altLang="en-US" sz="1800">
                <a:latin typeface="+mn-lt"/>
                <a:ea typeface="+mn-ea"/>
                <a:cs typeface="+mn-cs"/>
              </a:rPr>
              <a:t>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예준</dc:creator>
  <cp:lastModifiedBy>이 예준</cp:lastModifiedBy>
  <dc:title>PowerPoint 프레젠테이션</dc:title>
  <cp:version>10.105.221.52321</cp:version>
</cp:coreProperties>
</file>