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61" r:id="rId4"/>
    <p:sldId id="262" r:id="rId5"/>
    <p:sldId id="263" r:id="rId6"/>
    <p:sldId id="258" r:id="rId7"/>
    <p:sldId id="264" r:id="rId8"/>
    <p:sldId id="259" r:id="rId9"/>
    <p:sldId id="265" r:id="rId10"/>
    <p:sldId id="268" r:id="rId11"/>
    <p:sldId id="271" r:id="rId12"/>
    <p:sldId id="260" r:id="rId13"/>
    <p:sldId id="266" r:id="rId14"/>
    <p:sldId id="269" r:id="rId15"/>
    <p:sldId id="270" r:id="rId16"/>
    <p:sldId id="267" r:id="rId17"/>
    <p:sldId id="272" r:id="rId18"/>
    <p:sldId id="273" r:id="rId19"/>
    <p:sldId id="274" r:id="rId20"/>
    <p:sldId id="275" r:id="rId21"/>
    <p:sldId id="276" r:id="rId22"/>
    <p:sldId id="281" r:id="rId23"/>
    <p:sldId id="277" r:id="rId24"/>
    <p:sldId id="278" r:id="rId25"/>
    <p:sldId id="279" r:id="rId26"/>
    <p:sldId id="280" r:id="rId27"/>
    <p:sldId id="282" r:id="rId28"/>
    <p:sldId id="290" r:id="rId29"/>
    <p:sldId id="292" r:id="rId30"/>
    <p:sldId id="283" r:id="rId31"/>
    <p:sldId id="284" r:id="rId32"/>
    <p:sldId id="285" r:id="rId33"/>
    <p:sldId id="286" r:id="rId34"/>
    <p:sldId id="287" r:id="rId35"/>
    <p:sldId id="288" r:id="rId36"/>
    <p:sldId id="289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60CFEF0-83EC-4240-907C-78E23FD6A057}" type="datetimeFigureOut">
              <a:rPr lang="ko-KR" altLang="en-US" smtClean="0"/>
              <a:t>2021-11-26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40CE7C11-43BA-40A6-A1CA-61DF0DD0896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67499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CFEF0-83EC-4240-907C-78E23FD6A057}" type="datetimeFigureOut">
              <a:rPr lang="ko-KR" altLang="en-US" smtClean="0"/>
              <a:t>2021-11-26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E7C11-43BA-40A6-A1CA-61DF0DD089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3128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CFEF0-83EC-4240-907C-78E23FD6A057}" type="datetimeFigureOut">
              <a:rPr lang="ko-KR" altLang="en-US" smtClean="0"/>
              <a:t>2021-11-26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E7C11-43BA-40A6-A1CA-61DF0DD089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0964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CFEF0-83EC-4240-907C-78E23FD6A057}" type="datetimeFigureOut">
              <a:rPr lang="ko-KR" altLang="en-US" smtClean="0"/>
              <a:t>2021-11-26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E7C11-43BA-40A6-A1CA-61DF0DD089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1474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60CFEF0-83EC-4240-907C-78E23FD6A057}" type="datetimeFigureOut">
              <a:rPr lang="ko-KR" altLang="en-US" smtClean="0"/>
              <a:t>2021-11-26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0CE7C11-43BA-40A6-A1CA-61DF0DD0896C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8402950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CFEF0-83EC-4240-907C-78E23FD6A057}" type="datetimeFigureOut">
              <a:rPr lang="ko-KR" altLang="en-US" smtClean="0"/>
              <a:t>2021-11-26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E7C11-43BA-40A6-A1CA-61DF0DD089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206383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CFEF0-83EC-4240-907C-78E23FD6A057}" type="datetimeFigureOut">
              <a:rPr lang="ko-KR" altLang="en-US" smtClean="0"/>
              <a:t>2021-11-26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E7C11-43BA-40A6-A1CA-61DF0DD089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054411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CFEF0-83EC-4240-907C-78E23FD6A057}" type="datetimeFigureOut">
              <a:rPr lang="ko-KR" altLang="en-US" smtClean="0"/>
              <a:t>2021-11-26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E7C11-43BA-40A6-A1CA-61DF0DD089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1398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CFEF0-83EC-4240-907C-78E23FD6A057}" type="datetimeFigureOut">
              <a:rPr lang="ko-KR" altLang="en-US" smtClean="0"/>
              <a:t>2021-11-26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E7C11-43BA-40A6-A1CA-61DF0DD089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8927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560CFEF0-83EC-4240-907C-78E23FD6A057}" type="datetimeFigureOut">
              <a:rPr lang="ko-KR" altLang="en-US" smtClean="0"/>
              <a:t>2021-11-26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40CE7C11-43BA-40A6-A1CA-61DF0DD0896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179019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560CFEF0-83EC-4240-907C-78E23FD6A057}" type="datetimeFigureOut">
              <a:rPr lang="ko-KR" altLang="en-US" smtClean="0"/>
              <a:t>2021-11-26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40CE7C11-43BA-40A6-A1CA-61DF0DD089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7777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60CFEF0-83EC-4240-907C-78E23FD6A057}" type="datetimeFigureOut">
              <a:rPr lang="ko-KR" altLang="en-US" smtClean="0"/>
              <a:t>2021-11-26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0CE7C11-43BA-40A6-A1CA-61DF0DD0896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55320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E3E7F0-FF17-4209-9519-7FBEC9339F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sz="3600" b="1" dirty="0"/>
              <a:t>숙박 어플리케이션</a:t>
            </a:r>
            <a:br>
              <a:rPr lang="en-US" altLang="ko-KR" sz="3600" b="1" dirty="0"/>
            </a:br>
            <a:r>
              <a:rPr lang="ko-KR" altLang="en-US" sz="3600" b="1" dirty="0"/>
              <a:t>데이터베이스 설계 및 구현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3AD7BEF-DC7A-4128-8ACB-BA1266DC84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20170768 </a:t>
            </a:r>
            <a:r>
              <a:rPr lang="ko-KR" altLang="en-US" dirty="0"/>
              <a:t>이영석</a:t>
            </a:r>
          </a:p>
        </p:txBody>
      </p:sp>
    </p:spTree>
    <p:extLst>
      <p:ext uri="{BB962C8B-B14F-4D97-AF65-F5344CB8AC3E}">
        <p14:creationId xmlns:p14="http://schemas.microsoft.com/office/powerpoint/2010/main" val="19738032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39A79F-B1B1-466F-8837-C44776506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ERD -&gt; RDB </a:t>
            </a:r>
            <a:r>
              <a:rPr lang="ko-KR" altLang="en-US" dirty="0"/>
              <a:t>과정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691915-20E7-4212-94FC-758132F9AE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713391"/>
            <a:ext cx="10178322" cy="4166202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>
                <a:latin typeface="+mj-ea"/>
                <a:ea typeface="+mj-ea"/>
              </a:rPr>
              <a:t>ERD</a:t>
            </a:r>
            <a:r>
              <a:rPr lang="ko-KR" altLang="en-US" dirty="0">
                <a:latin typeface="+mj-ea"/>
                <a:ea typeface="+mj-ea"/>
              </a:rPr>
              <a:t>에서 </a:t>
            </a:r>
            <a:r>
              <a:rPr lang="en-US" altLang="ko-KR" dirty="0">
                <a:latin typeface="+mj-ea"/>
                <a:ea typeface="+mj-ea"/>
              </a:rPr>
              <a:t>Entity </a:t>
            </a:r>
            <a:r>
              <a:rPr lang="ko-KR" altLang="en-US" dirty="0">
                <a:latin typeface="+mj-ea"/>
                <a:ea typeface="+mj-ea"/>
              </a:rPr>
              <a:t>사이의 </a:t>
            </a:r>
            <a:r>
              <a:rPr lang="en-US" altLang="ko-KR" dirty="0">
                <a:latin typeface="+mj-ea"/>
                <a:ea typeface="+mj-ea"/>
              </a:rPr>
              <a:t>relation</a:t>
            </a:r>
            <a:r>
              <a:rPr lang="ko-KR" altLang="en-US" dirty="0">
                <a:latin typeface="+mj-ea"/>
                <a:ea typeface="+mj-ea"/>
              </a:rPr>
              <a:t>이 일대일 일 경우에는 두 엔티티 중 한 곳에 추가로 하나의 속성을 추가하여 다른 </a:t>
            </a:r>
            <a:r>
              <a:rPr lang="en-US" altLang="ko-KR" dirty="0">
                <a:latin typeface="+mj-ea"/>
                <a:ea typeface="+mj-ea"/>
              </a:rPr>
              <a:t>Entity</a:t>
            </a:r>
            <a:r>
              <a:rPr lang="ko-KR" altLang="en-US" dirty="0">
                <a:latin typeface="+mj-ea"/>
                <a:ea typeface="+mj-ea"/>
              </a:rPr>
              <a:t>의 </a:t>
            </a:r>
            <a:r>
              <a:rPr lang="en-US" altLang="ko-KR" dirty="0">
                <a:latin typeface="+mj-ea"/>
                <a:ea typeface="+mj-ea"/>
              </a:rPr>
              <a:t>primary key</a:t>
            </a:r>
            <a:r>
              <a:rPr lang="ko-KR" altLang="en-US" dirty="0">
                <a:latin typeface="+mj-ea"/>
                <a:ea typeface="+mj-ea"/>
              </a:rPr>
              <a:t>를 가질 수 있도록 해 주었습니다</a:t>
            </a:r>
            <a:r>
              <a:rPr lang="en-US" altLang="ko-KR" dirty="0">
                <a:latin typeface="+mj-ea"/>
                <a:ea typeface="+mj-ea"/>
              </a:rPr>
              <a:t>.</a:t>
            </a:r>
          </a:p>
          <a:p>
            <a:pPr marL="0" indent="0">
              <a:buNone/>
            </a:pPr>
            <a:endParaRPr lang="en-US" altLang="ko-KR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ko-KR" dirty="0">
                <a:latin typeface="+mj-ea"/>
                <a:ea typeface="+mj-ea"/>
              </a:rPr>
              <a:t>ERD</a:t>
            </a:r>
            <a:r>
              <a:rPr lang="ko-KR" altLang="en-US" dirty="0">
                <a:latin typeface="+mj-ea"/>
                <a:ea typeface="+mj-ea"/>
              </a:rPr>
              <a:t>에서 </a:t>
            </a:r>
            <a:r>
              <a:rPr lang="en-US" altLang="ko-KR" dirty="0">
                <a:latin typeface="+mj-ea"/>
                <a:ea typeface="+mj-ea"/>
              </a:rPr>
              <a:t>Entity </a:t>
            </a:r>
            <a:r>
              <a:rPr lang="ko-KR" altLang="en-US" dirty="0">
                <a:latin typeface="+mj-ea"/>
                <a:ea typeface="+mj-ea"/>
              </a:rPr>
              <a:t>사이의 </a:t>
            </a:r>
            <a:r>
              <a:rPr lang="en-US" altLang="ko-KR" dirty="0">
                <a:latin typeface="+mj-ea"/>
                <a:ea typeface="+mj-ea"/>
              </a:rPr>
              <a:t>relation</a:t>
            </a:r>
            <a:r>
              <a:rPr lang="ko-KR" altLang="en-US" dirty="0">
                <a:latin typeface="+mj-ea"/>
                <a:ea typeface="+mj-ea"/>
              </a:rPr>
              <a:t>이 일대다 일 경우에는 두 엔티티 중 다 인 곳에 추가로 하나의 속성을 추가하여 다른 </a:t>
            </a:r>
            <a:r>
              <a:rPr lang="en-US" altLang="ko-KR" dirty="0">
                <a:latin typeface="+mj-ea"/>
                <a:ea typeface="+mj-ea"/>
              </a:rPr>
              <a:t>Entity</a:t>
            </a:r>
            <a:r>
              <a:rPr lang="ko-KR" altLang="en-US" dirty="0">
                <a:latin typeface="+mj-ea"/>
                <a:ea typeface="+mj-ea"/>
              </a:rPr>
              <a:t>의 </a:t>
            </a:r>
            <a:r>
              <a:rPr lang="en-US" altLang="ko-KR" dirty="0">
                <a:latin typeface="+mj-ea"/>
                <a:ea typeface="+mj-ea"/>
              </a:rPr>
              <a:t>primary key</a:t>
            </a:r>
            <a:r>
              <a:rPr lang="ko-KR" altLang="en-US" dirty="0">
                <a:latin typeface="+mj-ea"/>
                <a:ea typeface="+mj-ea"/>
              </a:rPr>
              <a:t>를 가질 수 있도록 해 주었습니다</a:t>
            </a:r>
            <a:r>
              <a:rPr lang="en-US" altLang="ko-KR" dirty="0">
                <a:latin typeface="+mj-ea"/>
                <a:ea typeface="+mj-ea"/>
              </a:rPr>
              <a:t>. </a:t>
            </a:r>
          </a:p>
          <a:p>
            <a:pPr marL="0" indent="0">
              <a:buNone/>
            </a:pPr>
            <a:r>
              <a:rPr lang="ko-KR" altLang="en-US" dirty="0">
                <a:latin typeface="+mj-ea"/>
                <a:ea typeface="+mj-ea"/>
              </a:rPr>
              <a:t>예를 들면 호텔과 방 사이의 </a:t>
            </a:r>
            <a:r>
              <a:rPr lang="en-US" altLang="ko-KR" dirty="0">
                <a:latin typeface="+mj-ea"/>
                <a:ea typeface="+mj-ea"/>
              </a:rPr>
              <a:t>relation</a:t>
            </a:r>
            <a:r>
              <a:rPr lang="ko-KR" altLang="en-US" dirty="0">
                <a:latin typeface="+mj-ea"/>
                <a:ea typeface="+mj-ea"/>
              </a:rPr>
              <a:t>이라면 방 정보에 추가로 하나의 속성을 추가하여 호텔의 </a:t>
            </a:r>
            <a:r>
              <a:rPr lang="en-US" altLang="ko-KR" dirty="0">
                <a:latin typeface="+mj-ea"/>
                <a:ea typeface="+mj-ea"/>
              </a:rPr>
              <a:t>primary key</a:t>
            </a:r>
            <a:r>
              <a:rPr lang="ko-KR" altLang="en-US" dirty="0">
                <a:latin typeface="+mj-ea"/>
                <a:ea typeface="+mj-ea"/>
              </a:rPr>
              <a:t>를 가질 수 있도록 해 주었습니다</a:t>
            </a:r>
            <a:r>
              <a:rPr lang="en-US" altLang="ko-KR" dirty="0">
                <a:latin typeface="+mj-ea"/>
                <a:ea typeface="+mj-ea"/>
              </a:rPr>
              <a:t>.</a:t>
            </a:r>
          </a:p>
          <a:p>
            <a:pPr marL="0" indent="0">
              <a:buNone/>
            </a:pPr>
            <a:endParaRPr lang="en-US" altLang="ko-KR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ko-KR" dirty="0">
                <a:latin typeface="+mj-ea"/>
                <a:ea typeface="+mj-ea"/>
              </a:rPr>
              <a:t>ERD</a:t>
            </a:r>
            <a:r>
              <a:rPr lang="ko-KR" altLang="en-US" dirty="0">
                <a:latin typeface="+mj-ea"/>
                <a:ea typeface="+mj-ea"/>
              </a:rPr>
              <a:t>에서 </a:t>
            </a:r>
            <a:r>
              <a:rPr lang="en-US" altLang="ko-KR" dirty="0">
                <a:latin typeface="+mj-ea"/>
                <a:ea typeface="+mj-ea"/>
              </a:rPr>
              <a:t>Entity </a:t>
            </a:r>
            <a:r>
              <a:rPr lang="ko-KR" altLang="en-US" dirty="0">
                <a:latin typeface="+mj-ea"/>
                <a:ea typeface="+mj-ea"/>
              </a:rPr>
              <a:t>사이의 </a:t>
            </a:r>
            <a:r>
              <a:rPr lang="en-US" altLang="ko-KR" dirty="0">
                <a:latin typeface="+mj-ea"/>
                <a:ea typeface="+mj-ea"/>
              </a:rPr>
              <a:t>relation</a:t>
            </a:r>
            <a:r>
              <a:rPr lang="ko-KR" altLang="en-US" dirty="0">
                <a:latin typeface="+mj-ea"/>
                <a:ea typeface="+mj-ea"/>
              </a:rPr>
              <a:t>이 다대다 일 경우에는 두 </a:t>
            </a:r>
            <a:r>
              <a:rPr lang="en-US" altLang="ko-KR" dirty="0">
                <a:latin typeface="+mj-ea"/>
                <a:ea typeface="+mj-ea"/>
              </a:rPr>
              <a:t>entity</a:t>
            </a:r>
            <a:r>
              <a:rPr lang="ko-KR" altLang="en-US" dirty="0">
                <a:latin typeface="+mj-ea"/>
                <a:ea typeface="+mj-ea"/>
              </a:rPr>
              <a:t>의 </a:t>
            </a:r>
            <a:r>
              <a:rPr lang="en-US" altLang="ko-KR" dirty="0">
                <a:latin typeface="+mj-ea"/>
                <a:ea typeface="+mj-ea"/>
              </a:rPr>
              <a:t>primary key</a:t>
            </a:r>
            <a:r>
              <a:rPr lang="ko-KR" altLang="en-US" dirty="0">
                <a:latin typeface="+mj-ea"/>
                <a:ea typeface="+mj-ea"/>
              </a:rPr>
              <a:t>를 가지는 테이블을 새로 생성해 주었습니다</a:t>
            </a:r>
            <a:r>
              <a:rPr lang="en-US" altLang="ko-KR" dirty="0">
                <a:latin typeface="+mj-ea"/>
                <a:ea typeface="+mj-ea"/>
              </a:rPr>
              <a:t>.</a:t>
            </a:r>
          </a:p>
          <a:p>
            <a:pPr marL="0" indent="0">
              <a:buNone/>
            </a:pPr>
            <a:endParaRPr lang="en-US" altLang="ko-KR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843124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53E57B-2252-4FE2-8243-C10756572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ERD -&gt; RDB </a:t>
            </a:r>
            <a:r>
              <a:rPr lang="ko-KR" altLang="en-US" dirty="0"/>
              <a:t>과정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1A0AB7-E52C-4374-B203-FB4AB5EC0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535837"/>
            <a:ext cx="10178322" cy="4343755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+mj-ea"/>
                <a:ea typeface="+mj-ea"/>
              </a:rPr>
              <a:t>호텔이나 업체의 전화번호</a:t>
            </a:r>
            <a:r>
              <a:rPr lang="en-US" altLang="ko-KR" dirty="0">
                <a:latin typeface="+mj-ea"/>
                <a:ea typeface="+mj-ea"/>
              </a:rPr>
              <a:t>, </a:t>
            </a:r>
            <a:r>
              <a:rPr lang="ko-KR" altLang="en-US" dirty="0">
                <a:latin typeface="+mj-ea"/>
                <a:ea typeface="+mj-ea"/>
              </a:rPr>
              <a:t>공지사항</a:t>
            </a:r>
            <a:r>
              <a:rPr lang="en-US" altLang="ko-KR" dirty="0">
                <a:latin typeface="+mj-ea"/>
                <a:ea typeface="+mj-ea"/>
              </a:rPr>
              <a:t>, </a:t>
            </a:r>
            <a:r>
              <a:rPr lang="ko-KR" altLang="en-US" dirty="0">
                <a:latin typeface="+mj-ea"/>
                <a:ea typeface="+mj-ea"/>
              </a:rPr>
              <a:t>편의시설 등</a:t>
            </a:r>
            <a:r>
              <a:rPr lang="en-US" altLang="ko-KR" dirty="0">
                <a:latin typeface="+mj-ea"/>
                <a:ea typeface="+mj-ea"/>
              </a:rPr>
              <a:t>, </a:t>
            </a:r>
            <a:r>
              <a:rPr lang="ko-KR" altLang="en-US" dirty="0">
                <a:latin typeface="+mj-ea"/>
                <a:ea typeface="+mj-ea"/>
              </a:rPr>
              <a:t>리스트로 나타냈던 속성들은 추가로 테이블을 만들어서 나타내 주었습니다</a:t>
            </a:r>
            <a:r>
              <a:rPr lang="en-US" altLang="ko-KR" dirty="0">
                <a:latin typeface="+mj-ea"/>
                <a:ea typeface="+mj-ea"/>
              </a:rPr>
              <a:t>.</a:t>
            </a:r>
          </a:p>
          <a:p>
            <a:pPr marL="0" indent="0">
              <a:buNone/>
            </a:pPr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010024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C157B6-0C3C-4450-8030-BAB30F6C2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2183" y="2286001"/>
            <a:ext cx="10178322" cy="1492132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RDB</a:t>
            </a:r>
            <a:br>
              <a:rPr lang="en-US" altLang="ko-KR" sz="3600" dirty="0"/>
            </a:br>
            <a:r>
              <a:rPr lang="ko-KR" altLang="en-US" sz="3600" dirty="0"/>
              <a:t>다이어그램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77161B-65F9-4A81-AD29-A5C02E6975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654FD20-73D2-4D24-ABAB-E693D573FC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9568" y="0"/>
            <a:ext cx="854678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4209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F90FB1-EE9B-488F-8222-00AA60CBF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RDB </a:t>
            </a:r>
            <a:r>
              <a:rPr lang="ko-KR" altLang="en-US" dirty="0"/>
              <a:t>다이어그램 확대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9C7E63-FF53-44DB-8EE1-240A9B708C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BB296C2-41C0-4EFD-B229-A994C927B7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3806" y="1624158"/>
            <a:ext cx="7821842" cy="491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2263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C5F558-E50E-4FBE-B5E6-C83E457C9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RDB </a:t>
            </a:r>
            <a:r>
              <a:rPr lang="ko-KR" altLang="en-US" dirty="0"/>
              <a:t>다이어그램 확대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021049-56A3-41A3-9C7A-6CCE56F4E9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6FB915E-EE83-4E0B-BC66-74FF34D243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8525" y="1251750"/>
            <a:ext cx="9464627" cy="5331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4115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9A897C-4E74-446A-ABA7-B5F6D308F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RDB </a:t>
            </a:r>
            <a:r>
              <a:rPr lang="ko-KR" altLang="en-US" dirty="0"/>
              <a:t>다이어그램 확대 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5DE52A-B4C2-4F17-9643-340CD12EFA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43D5A87-79FA-466B-A93B-4CC16B7911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0784" y="1458526"/>
            <a:ext cx="4370432" cy="5248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5405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B26A61-EB90-4946-A75F-C9D545332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sql</a:t>
            </a:r>
            <a:r>
              <a:rPr lang="ko-KR" altLang="en-US" dirty="0"/>
              <a:t>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51A9B6-CB2E-4E3F-9AA3-8F83DF113F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402672"/>
            <a:ext cx="10178322" cy="4882717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buAutoNum type="arabicPeriod"/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ID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가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‘AA’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인 호텔을 예약했던 사람들이 이용하고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리뷰점수를 평균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4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점이상 준 렌터카 업체들의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ID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와 업체이름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평균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리뷰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점수</a:t>
            </a:r>
            <a:endParaRPr lang="en-US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indent="0" algn="just" latinLnBrk="1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select </a:t>
            </a: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rentstore.storeId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rentstore.storeName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 avg(score)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indent="0" algn="just" latinLnBrk="1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from </a:t>
            </a: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rentStore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rentCarReservation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rentCarReview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indent="0" algn="just" latinLnBrk="1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where </a:t>
            </a: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rentcarreservation.reservationId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= </a:t>
            </a: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rentcarreview.reservationId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and 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indent="0" algn="just" latinLnBrk="1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	</a:t>
            </a: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rentcarreservation.storeID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= </a:t>
            </a: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rentstore.storeID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indent="0" algn="just" latinLnBrk="1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	and </a:t>
            </a: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userId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in (select </a:t>
            </a: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userId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indent="0" algn="just" latinLnBrk="1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	from </a:t>
            </a: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hotelreservation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indent="0" algn="just" latinLnBrk="1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	where </a:t>
            </a: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HotelId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= 'AA')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indent="0" algn="just" latinLnBrk="1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group by </a:t>
            </a: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rentstore.storeId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rentstore.storeName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indent="0" algn="just" latinLnBrk="1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having avg(score)&gt;=4;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74073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B26A61-EB90-4946-A75F-C9D545332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sql</a:t>
            </a:r>
            <a:r>
              <a:rPr lang="ko-KR" altLang="en-US" dirty="0"/>
              <a:t>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51A9B6-CB2E-4E3F-9AA3-8F83DF113F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402672"/>
            <a:ext cx="10178322" cy="4882717"/>
          </a:xfrm>
        </p:spPr>
        <p:txBody>
          <a:bodyPr>
            <a:normAutofit fontScale="85000" lnSpcReduction="20000"/>
          </a:bodyPr>
          <a:lstStyle/>
          <a:p>
            <a:pPr marL="0" indent="0" algn="just" latinLnBrk="1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2.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서울시 동작구에 있는 호텔 중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4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명이 숙박할 수 있는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오늘부터 내일까지 예약 가능한 방이 있는 호텔들의 </a:t>
            </a: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HotelId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와 이름</a:t>
            </a:r>
          </a:p>
          <a:p>
            <a:pPr marL="0" indent="0">
              <a:buNone/>
            </a:pP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indent="0" algn="just" latinLnBrk="1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select distinct </a:t>
            </a: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hotelinfo.hotelId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hotelName</a:t>
            </a:r>
            <a:endParaRPr lang="en-US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indent="0" algn="just" latinLnBrk="1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from </a:t>
            </a: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hotelinfo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roominfo</a:t>
            </a:r>
            <a:endParaRPr lang="en-US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indent="0" algn="just" latinLnBrk="1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where state = '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서울시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' and city = '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동작구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’	</a:t>
            </a:r>
          </a:p>
          <a:p>
            <a:pPr marL="0" indent="0" algn="just" latinLnBrk="1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altLang="ko-KR" sz="18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	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and </a:t>
            </a: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hotelinfo.hotelId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= </a:t>
            </a: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roominfo.hotelId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and </a:t>
            </a: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peopleAvailable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&gt;=4 and</a:t>
            </a:r>
          </a:p>
          <a:p>
            <a:pPr marL="0" indent="0" algn="just" latinLnBrk="1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	(</a:t>
            </a: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roominfo.hotelId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roomInfo.roomId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 not in (		</a:t>
            </a:r>
          </a:p>
          <a:p>
            <a:pPr marL="0" indent="0" algn="just" latinLnBrk="1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altLang="ko-KR" sz="18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		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select </a:t>
            </a: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hotelId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roomId</a:t>
            </a:r>
            <a:endParaRPr lang="en-US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indent="0" algn="just" latinLnBrk="1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		from </a:t>
            </a: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hotelreservation</a:t>
            </a:r>
            <a:endParaRPr lang="en-US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indent="0" algn="just" latinLnBrk="1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		where </a:t>
            </a: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startTime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&lt;=STR_TO_DATE(20211224, '%</a:t>
            </a: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Y%m%d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’)</a:t>
            </a:r>
          </a:p>
          <a:p>
            <a:pPr marL="0" indent="0" algn="just" latinLnBrk="1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			 and </a:t>
            </a: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endTime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&gt;=STR_TO_DATE(20211225, '%</a:t>
            </a: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Y%m%d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’)</a:t>
            </a:r>
          </a:p>
          <a:p>
            <a:pPr marL="0" indent="0" algn="just" latinLnBrk="1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);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50202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B26A61-EB90-4946-A75F-C9D545332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sql</a:t>
            </a:r>
            <a:r>
              <a:rPr lang="ko-KR" altLang="en-US" dirty="0"/>
              <a:t>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51A9B6-CB2E-4E3F-9AA3-8F83DF113F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402672"/>
            <a:ext cx="10178322" cy="488271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sz="18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3. 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서울시의 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‘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중앙호텔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’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이 현재 참여하고 있는 할인 이벤트를 알려주는 전체 공지사항의 제목과 내용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indent="0" algn="just" latinLnBrk="1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select title, context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indent="0" algn="just" latinLnBrk="1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from notice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indent="0" algn="just" latinLnBrk="1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where </a:t>
            </a: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noticeId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in (select </a:t>
            </a: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noticeId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indent="0" algn="just" latinLnBrk="1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	from </a:t>
            </a: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notice_DC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discount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indent="0" algn="just" latinLnBrk="1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	where </a:t>
            </a: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notice_DC.eventId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= </a:t>
            </a: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discount.eventId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start &lt;= now() and end &gt;= now() and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indent="0" algn="just" latinLnBrk="1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		</a:t>
            </a: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eventid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in (select </a:t>
            </a: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eventId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indent="0" algn="just" latinLnBrk="1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		from </a:t>
            </a: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HotelInfo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hotelDC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indent="0" algn="just" latinLnBrk="1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		where </a:t>
            </a: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HotelInfo.HotelId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= </a:t>
            </a: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HotelDC.HotelId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and </a:t>
            </a: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hotelName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= ‘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중앙호텔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’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indent="0" algn="just" latinLnBrk="1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		and state = ‘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서울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	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시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’)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indent="0" algn="just" latinLnBrk="1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	);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78885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B26A61-EB90-4946-A75F-C9D545332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sql</a:t>
            </a:r>
            <a:r>
              <a:rPr lang="ko-KR" altLang="en-US" dirty="0"/>
              <a:t>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51A9B6-CB2E-4E3F-9AA3-8F83DF113F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402672"/>
            <a:ext cx="10178322" cy="488271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sz="18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4. ‘</a:t>
            </a:r>
            <a:r>
              <a:rPr lang="en-US" altLang="ko-KR" sz="1800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BB’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라는 이름의 쿠폰을 사용해서 숙박</a:t>
            </a:r>
            <a:r>
              <a:rPr lang="ko-KR" altLang="en-US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을 </a:t>
            </a:r>
            <a:r>
              <a:rPr lang="ko-KR" altLang="en-US" sz="1800" dirty="0">
                <a:ea typeface="맑은 고딕" panose="020B0503020000020004" pitchFamily="50" charset="-127"/>
                <a:cs typeface="Times New Roman" panose="02020603050405020304" pitchFamily="18" charset="0"/>
              </a:rPr>
              <a:t>예약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한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적 있는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호텔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ID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와 호텔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당 사용한 쿠폰 수</a:t>
            </a:r>
            <a:endParaRPr lang="en-US" altLang="ko-KR" sz="1800" dirty="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indent="0" algn="just" latinLnBrk="1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Select </a:t>
            </a: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hotelId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COUNT(</a:t>
            </a: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hotelId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indent="0" algn="just" latinLnBrk="1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From </a:t>
            </a: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hotelReservation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indent="0" algn="just" latinLnBrk="1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Where </a:t>
            </a: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reservationId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8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in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(select </a:t>
            </a: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reservationId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indent="0" algn="just" latinLnBrk="1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	from </a:t>
            </a: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userHotelPayment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indent="0" algn="just" latinLnBrk="1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	where </a:t>
            </a: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couponId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in (select </a:t>
            </a: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couponId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indent="0" algn="just" latinLnBrk="1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		from coupon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indent="0" algn="just" latinLnBrk="1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		where </a:t>
            </a: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couponName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= ‘BB’)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indent="0" algn="just" latinLnBrk="1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	)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indent="0" algn="just" latinLnBrk="1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group by </a:t>
            </a: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HotelId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;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6237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0DB62A-4912-4B09-933E-4B6BCAECF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j-ea"/>
              </a:rPr>
              <a:t>ER</a:t>
            </a:r>
            <a:r>
              <a:rPr lang="en-US" altLang="ko-KR" dirty="0"/>
              <a:t> </a:t>
            </a:r>
            <a:r>
              <a:rPr lang="ko-KR" altLang="en-US" dirty="0"/>
              <a:t>다이어그램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E8F2C8-D7D8-4F16-BF12-699CB9E19D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988D322-FF04-478B-8B3F-6ED832936B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8305" y="1225118"/>
            <a:ext cx="9210632" cy="5009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9078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B26A61-EB90-4946-A75F-C9D545332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sql</a:t>
            </a:r>
            <a:r>
              <a:rPr lang="ko-KR" altLang="en-US" dirty="0"/>
              <a:t>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51A9B6-CB2E-4E3F-9AA3-8F83DF113F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402672"/>
            <a:ext cx="10178322" cy="48827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5. ‘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서울시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’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의 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‘AA’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호텔에 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3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점 이하를 준 유저 중에 제제를 당한적이 있는 유저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id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indent="0" algn="just" latinLnBrk="1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select distinct </a:t>
            </a: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sanctionUserId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indent="0" algn="just" latinLnBrk="1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from process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indent="0" algn="just" latinLnBrk="1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where </a:t>
            </a: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sanctionUserInfo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= ‘user’ and </a:t>
            </a: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sanctionUserId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in (select </a:t>
            </a: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userid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indent="0" algn="just" latinLnBrk="1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	from </a:t>
            </a: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hotelReservation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hotelReview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indent="0" algn="just" latinLnBrk="1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	where </a:t>
            </a: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hotelReservation.reservationId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= </a:t>
            </a: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hotelRevire.reservationId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and score&lt;=3 and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indent="0" algn="just" latinLnBrk="1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		</a:t>
            </a: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hotelId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in (select </a:t>
            </a: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hotelId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indent="0" algn="just" latinLnBrk="1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			from </a:t>
            </a: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hotelInfo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indent="0" algn="just" latinLnBrk="1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			where </a:t>
            </a: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hotelname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= ‘AA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호텔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’ and state=’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서울시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’)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indent="0" algn="just" latinLnBrk="1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	); 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15086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6B5468-1E67-4CC6-9597-9B0B9FF49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Create table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1F7E45-33CA-4397-BE0D-8B50379FB8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select * from </a:t>
            </a:r>
            <a:r>
              <a:rPr lang="en-US" altLang="ko-KR" dirty="0" err="1"/>
              <a:t>hotelreservation</a:t>
            </a:r>
            <a:r>
              <a:rPr lang="en-US" altLang="ko-KR" dirty="0"/>
              <a:t>;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F88B1A4-849D-4B78-8700-5D8FF20E80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5801" y="2836934"/>
            <a:ext cx="8660398" cy="3387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8059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EBD28D-D688-4737-842D-0E48CD3C5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Create table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4B2FE9-02EA-4786-8ABE-D96E594B95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select * from </a:t>
            </a:r>
            <a:r>
              <a:rPr lang="en-US" altLang="ko-KR" dirty="0" err="1"/>
              <a:t>hotelinfo</a:t>
            </a:r>
            <a:r>
              <a:rPr lang="en-US" altLang="ko-KR" dirty="0"/>
              <a:t>;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0ABB6B0-BC14-4EB2-8F7A-377B573568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7317" y="2882024"/>
            <a:ext cx="9299055" cy="3593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5935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17217A-2804-4B18-9FBB-9556BFA1D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Create table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6AF725-32B1-48E0-B284-F891F9C108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select * from </a:t>
            </a:r>
            <a:r>
              <a:rPr lang="en-US" altLang="ko-KR" dirty="0" err="1"/>
              <a:t>roominfo</a:t>
            </a:r>
            <a:r>
              <a:rPr lang="en-US" altLang="ko-KR" dirty="0"/>
              <a:t>;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A41BDA2-FC0B-46C2-84EE-AE819FC464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0423" y="2808513"/>
            <a:ext cx="6595585" cy="3804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3540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F6E67E-9F66-43FC-ABEA-5F9C9690C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Create table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5B7C65-8CCD-4815-A838-18E2CB92AC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select * from </a:t>
            </a:r>
            <a:r>
              <a:rPr lang="en-US" altLang="ko-KR" dirty="0" err="1"/>
              <a:t>rentStore</a:t>
            </a:r>
            <a:r>
              <a:rPr lang="en-US" altLang="ko-KR" dirty="0"/>
              <a:t>;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ACD1F51-0971-4EE3-B203-337A2D64B1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0191" y="2836508"/>
            <a:ext cx="8171617" cy="3776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5927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F2204-31A6-446C-A661-FA3DE69FB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Create table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4DFB8E-05D3-436F-A29F-BAE53A2AD0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select * from </a:t>
            </a:r>
            <a:r>
              <a:rPr lang="en-US" altLang="ko-KR" dirty="0" err="1"/>
              <a:t>rentCarReservation</a:t>
            </a:r>
            <a:r>
              <a:rPr lang="en-US" altLang="ko-KR" dirty="0"/>
              <a:t>;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23A1EF3-DB50-43F5-96EE-5ED1D97C61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4104" y="2892490"/>
            <a:ext cx="8694133" cy="3247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0664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5BBF6D-9E13-4DD1-8B9D-74CF4E716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Create table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0C02A2-8FF3-48F9-8CB2-061CC9E60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select * from </a:t>
            </a:r>
            <a:r>
              <a:rPr lang="en-US" altLang="ko-KR" dirty="0" err="1"/>
              <a:t>rentcarReview</a:t>
            </a:r>
            <a:r>
              <a:rPr lang="en-US" altLang="ko-KR" dirty="0"/>
              <a:t>;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8D6EBDD-45C6-47AD-A40A-08B2B3993E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9666" y="2905351"/>
            <a:ext cx="7652667" cy="3385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1259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A2BFCE-D7EE-4777-886C-234785CBD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JDBC/</a:t>
            </a:r>
            <a:r>
              <a:rPr lang="en-US" altLang="ko-KR" dirty="0" err="1"/>
              <a:t>Mysql</a:t>
            </a:r>
            <a:r>
              <a:rPr lang="en-US" altLang="ko-KR" dirty="0"/>
              <a:t> </a:t>
            </a:r>
            <a:r>
              <a:rPr lang="ko-KR" altLang="en-US" dirty="0"/>
              <a:t>프로그램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B9715F-A854-4AA7-98EF-485DC5D557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기능메뉴</a:t>
            </a:r>
            <a:r>
              <a:rPr lang="en-US" altLang="ko-KR" dirty="0"/>
              <a:t>:</a:t>
            </a:r>
          </a:p>
          <a:p>
            <a:pPr marL="0" indent="0">
              <a:buNone/>
            </a:pPr>
            <a:r>
              <a:rPr lang="en-US" altLang="ko-KR" sz="1800" dirty="0">
                <a:solidFill>
                  <a:srgbClr val="2A00FF"/>
                </a:solidFill>
                <a:latin typeface="Consolas" panose="020B0609020204030204" pitchFamily="49" charset="0"/>
              </a:rPr>
              <a:t>1.</a:t>
            </a:r>
            <a:r>
              <a:rPr lang="ko-KR" alt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예약가능한 호텔을 찾기</a:t>
            </a:r>
            <a:r>
              <a:rPr lang="en-US" altLang="ko-KR" sz="1800" dirty="0">
                <a:solidFill>
                  <a:srgbClr val="2A00FF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altLang="ko-KR" sz="1800" dirty="0">
                <a:solidFill>
                  <a:srgbClr val="2A00FF"/>
                </a:solidFill>
                <a:latin typeface="Consolas" panose="020B0609020204030204" pitchFamily="49" charset="0"/>
              </a:rPr>
              <a:t>2. </a:t>
            </a:r>
            <a:r>
              <a:rPr lang="ko-KR" alt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내가 이용할 호텔에서 이용할 만한 렌터카업체</a:t>
            </a:r>
            <a:r>
              <a:rPr lang="en-US" altLang="ko-KR" sz="1800" dirty="0">
                <a:solidFill>
                  <a:srgbClr val="2A00FF"/>
                </a:solidFill>
                <a:latin typeface="Consolas" panose="020B0609020204030204" pitchFamily="49" charset="0"/>
              </a:rPr>
              <a:t>(</a:t>
            </a:r>
            <a:r>
              <a:rPr lang="ko-KR" alt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이 호텔을 이용한사람들이 평가한 평점</a:t>
            </a:r>
            <a:r>
              <a:rPr lang="en-US" altLang="ko-KR" sz="1800" dirty="0">
                <a:solidFill>
                  <a:srgbClr val="2A00FF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ko-KR" sz="1800" dirty="0">
                <a:solidFill>
                  <a:srgbClr val="2A00FF"/>
                </a:solidFill>
                <a:latin typeface="Consolas" panose="020B0609020204030204" pitchFamily="49" charset="0"/>
              </a:rPr>
              <a:t>3. </a:t>
            </a:r>
            <a:r>
              <a:rPr lang="ko-KR" alt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종료</a:t>
            </a:r>
            <a:endParaRPr lang="en-US" altLang="ko-KR" sz="1800" dirty="0">
              <a:solidFill>
                <a:srgbClr val="2A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dirty="0"/>
              <a:t>1</a:t>
            </a:r>
            <a:r>
              <a:rPr lang="ko-KR" altLang="en-US" dirty="0"/>
              <a:t>번 선택 시</a:t>
            </a:r>
            <a:r>
              <a:rPr lang="en-US" altLang="ko-KR" dirty="0"/>
              <a:t>, </a:t>
            </a:r>
            <a:r>
              <a:rPr lang="ko-KR" altLang="en-US" dirty="0"/>
              <a:t>숙박 시작 날짜</a:t>
            </a:r>
            <a:r>
              <a:rPr lang="en-US" altLang="ko-KR" dirty="0"/>
              <a:t>, </a:t>
            </a:r>
            <a:r>
              <a:rPr lang="ko-KR" altLang="en-US" dirty="0"/>
              <a:t>마지막 날짜</a:t>
            </a:r>
            <a:r>
              <a:rPr lang="en-US" altLang="ko-KR" dirty="0"/>
              <a:t>, </a:t>
            </a:r>
            <a:r>
              <a:rPr lang="ko-KR" altLang="en-US" dirty="0"/>
              <a:t>숙박 지역</a:t>
            </a:r>
            <a:r>
              <a:rPr lang="en-US" altLang="ko-KR" dirty="0"/>
              <a:t>, </a:t>
            </a:r>
            <a:r>
              <a:rPr lang="ko-KR" altLang="en-US" dirty="0"/>
              <a:t>숙박 인원을 입력 받아서 해당 지역에 해당 인원이 같이 쓸 수 있는 방이 있는지</a:t>
            </a:r>
            <a:r>
              <a:rPr lang="en-US" altLang="ko-KR" dirty="0"/>
              <a:t>, </a:t>
            </a:r>
            <a:r>
              <a:rPr lang="ko-KR" altLang="en-US" dirty="0"/>
              <a:t>또 그 때에 예약이 이미 되어있는 것은 아닌지 확인한다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2</a:t>
            </a:r>
            <a:r>
              <a:rPr lang="ko-KR" altLang="en-US" dirty="0"/>
              <a:t>번 선택 시</a:t>
            </a:r>
            <a:r>
              <a:rPr lang="en-US" altLang="ko-KR" dirty="0"/>
              <a:t>, </a:t>
            </a:r>
            <a:r>
              <a:rPr lang="ko-KR" altLang="en-US" dirty="0"/>
              <a:t>숙박하는 호텔 </a:t>
            </a:r>
            <a:r>
              <a:rPr lang="en-US" altLang="ko-KR" dirty="0"/>
              <a:t>ID</a:t>
            </a:r>
            <a:r>
              <a:rPr lang="ko-KR" altLang="en-US" dirty="0"/>
              <a:t>와 최소 평점을 입력 받아서</a:t>
            </a:r>
            <a:r>
              <a:rPr lang="en-US" altLang="ko-KR" dirty="0"/>
              <a:t>, </a:t>
            </a:r>
            <a:r>
              <a:rPr lang="ko-KR" altLang="en-US" dirty="0"/>
              <a:t>이전에 이 호텔을 사용했던 사람들이 평가한 렌터카 업체들의 평점이 해당 점수 이상이라면 출력해준다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541105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04EE12-E566-4ECD-A2BB-6EB276514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80" y="475336"/>
            <a:ext cx="6772647" cy="1640894"/>
          </a:xfrm>
        </p:spPr>
        <p:txBody>
          <a:bodyPr anchor="t">
            <a:normAutofit/>
          </a:bodyPr>
          <a:lstStyle/>
          <a:p>
            <a:r>
              <a:rPr lang="ko-KR" altLang="en-US" sz="4000" dirty="0"/>
              <a:t>프로그램의 </a:t>
            </a:r>
            <a:r>
              <a:rPr lang="en-US" altLang="ko-KR" sz="4000" dirty="0" err="1"/>
              <a:t>sql</a:t>
            </a:r>
            <a:r>
              <a:rPr lang="en-US" altLang="ko-KR" sz="4000" dirty="0"/>
              <a:t> </a:t>
            </a:r>
            <a:r>
              <a:rPr lang="ko-KR" altLang="en-US" sz="4000" dirty="0"/>
              <a:t>문</a:t>
            </a:r>
            <a:r>
              <a:rPr lang="en-US" altLang="ko-KR" sz="4000" dirty="0"/>
              <a:t>1</a:t>
            </a:r>
            <a:endParaRPr lang="ko-KR" altLang="en-US" sz="4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00C4C9-FA4A-40CC-AE8A-C61C6523B0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80" y="4637041"/>
            <a:ext cx="10342558" cy="1974441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ko-KR" altLang="en-US" dirty="0"/>
              <a:t>목표한 예약되어 있지 않은 방을 가진 호텔을 구하기 위해서</a:t>
            </a:r>
            <a:r>
              <a:rPr lang="en-US" altLang="ko-KR" dirty="0"/>
              <a:t>, </a:t>
            </a:r>
            <a:r>
              <a:rPr lang="ko-KR" altLang="en-US" dirty="0"/>
              <a:t>해당 지역의 숙박가능 인원수 조건에 맞는 호텔</a:t>
            </a:r>
            <a:r>
              <a:rPr lang="en-US" altLang="ko-KR" dirty="0"/>
              <a:t>, </a:t>
            </a:r>
            <a:r>
              <a:rPr lang="ko-KR" altLang="en-US" dirty="0"/>
              <a:t>방에서 이미 예약된 호텔의 방을 제외하는 식으로 계산했습니다</a:t>
            </a:r>
            <a:r>
              <a:rPr lang="en-US" altLang="ko-KR" dirty="0"/>
              <a:t>. </a:t>
            </a:r>
            <a:r>
              <a:rPr lang="ko-KR" altLang="en-US" dirty="0"/>
              <a:t>그 후 중복 없이</a:t>
            </a:r>
            <a:r>
              <a:rPr lang="en-US" altLang="ko-KR" dirty="0"/>
              <a:t> </a:t>
            </a:r>
            <a:r>
              <a:rPr lang="ko-KR" altLang="en-US" dirty="0"/>
              <a:t>호텔 </a:t>
            </a:r>
            <a:r>
              <a:rPr lang="en-US" altLang="ko-KR" dirty="0"/>
              <a:t>ID</a:t>
            </a:r>
            <a:r>
              <a:rPr lang="ko-KR" altLang="en-US" dirty="0"/>
              <a:t>와 이름만 출력하는 것으로 해결했습니다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E46268A-AA52-48A8-982D-CB36599A21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1632" y="1209940"/>
            <a:ext cx="8482506" cy="3329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9731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04EE12-E566-4ECD-A2BB-6EB276514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80" y="475336"/>
            <a:ext cx="6772647" cy="1640894"/>
          </a:xfrm>
        </p:spPr>
        <p:txBody>
          <a:bodyPr anchor="t">
            <a:normAutofit/>
          </a:bodyPr>
          <a:lstStyle/>
          <a:p>
            <a:r>
              <a:rPr lang="ko-KR" altLang="en-US" sz="4000" dirty="0"/>
              <a:t>프로그램의 </a:t>
            </a:r>
            <a:r>
              <a:rPr lang="en-US" altLang="ko-KR" sz="4000" dirty="0" err="1"/>
              <a:t>sql</a:t>
            </a:r>
            <a:r>
              <a:rPr lang="en-US" altLang="ko-KR" sz="4000" dirty="0"/>
              <a:t> </a:t>
            </a:r>
            <a:r>
              <a:rPr lang="ko-KR" altLang="en-US" sz="4000" dirty="0"/>
              <a:t>문</a:t>
            </a:r>
            <a:r>
              <a:rPr lang="en-US" altLang="ko-KR" sz="4000" dirty="0"/>
              <a:t>2</a:t>
            </a:r>
            <a:endParaRPr lang="ko-KR" altLang="en-US" sz="4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00C4C9-FA4A-40CC-AE8A-C61C6523B0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80" y="4637041"/>
            <a:ext cx="10342558" cy="1974441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ko-KR" altLang="en-US" dirty="0"/>
              <a:t>지정한 호텔의 사용자들을 구하고</a:t>
            </a:r>
            <a:r>
              <a:rPr lang="en-US" altLang="ko-KR" dirty="0"/>
              <a:t>, </a:t>
            </a:r>
            <a:r>
              <a:rPr lang="ko-KR" altLang="en-US" dirty="0"/>
              <a:t>그 유저들이 예약했던 렌터카 업체의 예약과 리뷰들을 </a:t>
            </a:r>
            <a:r>
              <a:rPr lang="en-US" altLang="ko-KR" dirty="0"/>
              <a:t>group by</a:t>
            </a:r>
            <a:r>
              <a:rPr lang="ko-KR" altLang="en-US" dirty="0"/>
              <a:t>로 업체 단위로 묶어서 그 리뷰 점수들의 평균 점수를 구했습니다</a:t>
            </a:r>
            <a:r>
              <a:rPr lang="en-US" altLang="ko-KR" dirty="0"/>
              <a:t>.</a:t>
            </a:r>
            <a:r>
              <a:rPr lang="ko-KR" altLang="en-US" dirty="0"/>
              <a:t> 해당 호텔을 이용한 사람들이 이용하기 어땠는지 알아보기 쉽게 구했습니다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0D9FEEF-0187-4AD8-A78B-979F5DE1CE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3816" y="1295783"/>
            <a:ext cx="8562975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15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91FABE-D6EC-444D-B277-99DD16055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j-ea"/>
              </a:rPr>
              <a:t>ER</a:t>
            </a:r>
            <a:r>
              <a:rPr lang="en-US" altLang="ko-KR" dirty="0"/>
              <a:t> </a:t>
            </a:r>
            <a:r>
              <a:rPr lang="ko-KR" altLang="en-US" dirty="0"/>
              <a:t>다이어그램 확대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4CCA6E-120D-4A28-8E4A-9F45B42900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98C117C-CE91-43BA-A77F-9B7FA09125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6528" y="1676462"/>
            <a:ext cx="9013794" cy="4799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334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E6C3CF-55E3-41B7-8428-52B72824F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7" y="645105"/>
            <a:ext cx="4357499" cy="1320855"/>
          </a:xfrm>
        </p:spPr>
        <p:txBody>
          <a:bodyPr>
            <a:normAutofit/>
          </a:bodyPr>
          <a:lstStyle/>
          <a:p>
            <a:r>
              <a:rPr lang="ko-KR" altLang="en-US" sz="4400" dirty="0"/>
              <a:t>프로그램 실행 및 결과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92BC13-25C0-4A72-BB5A-0EB6BE172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4363595" cy="35935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>
                <a:solidFill>
                  <a:schemeClr val="tx1"/>
                </a:solidFill>
              </a:rPr>
              <a:t>상도동의 호텔은 총 </a:t>
            </a:r>
            <a:r>
              <a:rPr lang="en-US" altLang="ko-KR" dirty="0">
                <a:solidFill>
                  <a:schemeClr val="tx1"/>
                </a:solidFill>
              </a:rPr>
              <a:t>4</a:t>
            </a:r>
            <a:r>
              <a:rPr lang="ko-KR" altLang="en-US" dirty="0">
                <a:solidFill>
                  <a:schemeClr val="tx1"/>
                </a:solidFill>
              </a:rPr>
              <a:t>개로 모두 최소 </a:t>
            </a:r>
            <a:r>
              <a:rPr lang="en-US" altLang="ko-KR" dirty="0">
                <a:solidFill>
                  <a:schemeClr val="tx1"/>
                </a:solidFill>
              </a:rPr>
              <a:t>3</a:t>
            </a:r>
            <a:r>
              <a:rPr lang="ko-KR" altLang="en-US" dirty="0">
                <a:solidFill>
                  <a:schemeClr val="tx1"/>
                </a:solidFill>
              </a:rPr>
              <a:t>인이 숙박할 수 있지만</a:t>
            </a:r>
            <a:r>
              <a:rPr lang="en-US" altLang="ko-KR" dirty="0">
                <a:solidFill>
                  <a:schemeClr val="tx1"/>
                </a:solidFill>
              </a:rPr>
              <a:t>,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tx1"/>
                </a:solidFill>
              </a:rPr>
              <a:t>24</a:t>
            </a:r>
            <a:r>
              <a:rPr lang="ko-KR" altLang="en-US" dirty="0">
                <a:solidFill>
                  <a:schemeClr val="tx1"/>
                </a:solidFill>
              </a:rPr>
              <a:t>일에서 </a:t>
            </a:r>
            <a:r>
              <a:rPr lang="en-US" altLang="ko-KR" dirty="0">
                <a:solidFill>
                  <a:schemeClr val="tx1"/>
                </a:solidFill>
              </a:rPr>
              <a:t>25</a:t>
            </a:r>
            <a:r>
              <a:rPr lang="ko-KR" altLang="en-US" dirty="0">
                <a:solidFill>
                  <a:schemeClr val="tx1"/>
                </a:solidFill>
              </a:rPr>
              <a:t>일 사이에 </a:t>
            </a:r>
            <a:r>
              <a:rPr lang="en-US" altLang="ko-KR" dirty="0">
                <a:solidFill>
                  <a:schemeClr val="tx1"/>
                </a:solidFill>
              </a:rPr>
              <a:t>3</a:t>
            </a:r>
            <a:r>
              <a:rPr lang="ko-KR" altLang="en-US" dirty="0">
                <a:solidFill>
                  <a:schemeClr val="tx1"/>
                </a:solidFill>
              </a:rPr>
              <a:t>명이 숙박해야 하므로 </a:t>
            </a:r>
            <a:r>
              <a:rPr lang="en-US" altLang="ko-KR" dirty="0">
                <a:solidFill>
                  <a:schemeClr val="tx1"/>
                </a:solidFill>
              </a:rPr>
              <a:t>aaaa1 </a:t>
            </a:r>
            <a:r>
              <a:rPr lang="ko-KR" altLang="en-US" dirty="0">
                <a:solidFill>
                  <a:schemeClr val="tx1"/>
                </a:solidFill>
              </a:rPr>
              <a:t>호텔은 이미 </a:t>
            </a:r>
            <a:r>
              <a:rPr lang="en-US" altLang="ko-KR" dirty="0">
                <a:solidFill>
                  <a:schemeClr val="tx1"/>
                </a:solidFill>
              </a:rPr>
              <a:t>4</a:t>
            </a:r>
            <a:r>
              <a:rPr lang="ko-KR" altLang="en-US" dirty="0">
                <a:solidFill>
                  <a:schemeClr val="tx1"/>
                </a:solidFill>
              </a:rPr>
              <a:t>인실인 </a:t>
            </a:r>
            <a:r>
              <a:rPr lang="en-US" altLang="ko-KR" dirty="0">
                <a:solidFill>
                  <a:schemeClr val="tx1"/>
                </a:solidFill>
              </a:rPr>
              <a:t>101</a:t>
            </a:r>
            <a:r>
              <a:rPr lang="ko-KR" altLang="en-US" dirty="0">
                <a:solidFill>
                  <a:schemeClr val="tx1"/>
                </a:solidFill>
              </a:rPr>
              <a:t>이 예약되어 있으므로 사용할 수 없습니다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pPr marL="0" indent="0">
              <a:buNone/>
            </a:pP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7DD8925-F302-4DCE-8259-8C16C1ADBA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7565" y="3751629"/>
            <a:ext cx="4943475" cy="208597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B1FC30B-FE43-4217-AE60-DA0E95DA1A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7797" y="5879592"/>
            <a:ext cx="4962525" cy="67627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6106068A-831E-427F-B3EE-C3CDD07377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8425" y="4637333"/>
            <a:ext cx="3257550" cy="195262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9CBC9360-2969-4AD6-A5D0-85B67C8D0B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67565" y="524198"/>
            <a:ext cx="4486275" cy="305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6539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AA7A81-73C6-4BB5-A631-4EF2BBE10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7" y="645105"/>
            <a:ext cx="4357499" cy="1320855"/>
          </a:xfrm>
        </p:spPr>
        <p:txBody>
          <a:bodyPr>
            <a:normAutofit/>
          </a:bodyPr>
          <a:lstStyle/>
          <a:p>
            <a:r>
              <a:rPr lang="ko-KR" altLang="en-US" sz="4400" dirty="0"/>
              <a:t>프로그램 실행 및 결과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4FE83A-0293-4567-B2D4-BD5ED8A260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4363595" cy="35935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>
                <a:solidFill>
                  <a:schemeClr val="tx1"/>
                </a:solidFill>
              </a:rPr>
              <a:t>11</a:t>
            </a:r>
            <a:r>
              <a:rPr lang="ko-KR" altLang="en-US" dirty="0">
                <a:solidFill>
                  <a:schemeClr val="tx1"/>
                </a:solidFill>
              </a:rPr>
              <a:t>월 </a:t>
            </a:r>
            <a:r>
              <a:rPr lang="en-US" altLang="ko-KR" dirty="0">
                <a:solidFill>
                  <a:schemeClr val="tx1"/>
                </a:solidFill>
              </a:rPr>
              <a:t>25</a:t>
            </a:r>
            <a:r>
              <a:rPr lang="ko-KR" altLang="en-US" dirty="0">
                <a:solidFill>
                  <a:schemeClr val="tx1"/>
                </a:solidFill>
              </a:rPr>
              <a:t>일부터 </a:t>
            </a:r>
            <a:r>
              <a:rPr lang="en-US" altLang="ko-KR" dirty="0">
                <a:solidFill>
                  <a:schemeClr val="tx1"/>
                </a:solidFill>
              </a:rPr>
              <a:t>11</a:t>
            </a:r>
            <a:r>
              <a:rPr lang="ko-KR" altLang="en-US" dirty="0">
                <a:solidFill>
                  <a:schemeClr val="tx1"/>
                </a:solidFill>
              </a:rPr>
              <a:t>월 </a:t>
            </a:r>
            <a:r>
              <a:rPr lang="en-US" altLang="ko-KR" dirty="0">
                <a:solidFill>
                  <a:schemeClr val="tx1"/>
                </a:solidFill>
              </a:rPr>
              <a:t>26</a:t>
            </a:r>
            <a:r>
              <a:rPr lang="ko-KR" altLang="en-US" dirty="0">
                <a:solidFill>
                  <a:schemeClr val="tx1"/>
                </a:solidFill>
              </a:rPr>
              <a:t>일까지는 예약이 된 방이 없고 모두 </a:t>
            </a:r>
            <a:r>
              <a:rPr lang="en-US" altLang="ko-KR" dirty="0">
                <a:solidFill>
                  <a:schemeClr val="tx1"/>
                </a:solidFill>
              </a:rPr>
              <a:t>4</a:t>
            </a:r>
            <a:r>
              <a:rPr lang="ko-KR" altLang="en-US" dirty="0">
                <a:solidFill>
                  <a:schemeClr val="tx1"/>
                </a:solidFill>
              </a:rPr>
              <a:t>인실을 보유하고 있으므로</a:t>
            </a:r>
            <a:endParaRPr lang="en-US" altLang="ko-KR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ko-KR" altLang="en-US" dirty="0">
                <a:solidFill>
                  <a:schemeClr val="tx1"/>
                </a:solidFill>
              </a:rPr>
              <a:t>상도동의 모든 호텔이 검색됩니다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7275BE3-0108-450C-880C-083124EC5B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7797" y="230897"/>
            <a:ext cx="5176744" cy="347012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685DD26-24BA-4415-B719-6125EF1E14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7565" y="3751629"/>
            <a:ext cx="4943475" cy="20859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8D22C0C-2D02-43D2-8B21-3A64BD6744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7797" y="5879592"/>
            <a:ext cx="4962525" cy="67627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064BA25-7900-4AC4-B88B-6E9908655C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38425" y="4637333"/>
            <a:ext cx="3257550" cy="195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0625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33AD0E-6A80-4EAA-AD5D-76F929951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7" y="645105"/>
            <a:ext cx="4357499" cy="1320855"/>
          </a:xfrm>
        </p:spPr>
        <p:txBody>
          <a:bodyPr>
            <a:normAutofit/>
          </a:bodyPr>
          <a:lstStyle/>
          <a:p>
            <a:r>
              <a:rPr lang="ko-KR" altLang="en-US" sz="4400" dirty="0"/>
              <a:t>프로그램 실행 및 결과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9ABE70-9C09-4853-AB2C-C3860D78CC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4363595" cy="35935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>
                <a:solidFill>
                  <a:schemeClr val="tx1"/>
                </a:solidFill>
              </a:rPr>
              <a:t>12</a:t>
            </a:r>
            <a:r>
              <a:rPr lang="ko-KR" altLang="en-US" dirty="0">
                <a:solidFill>
                  <a:schemeClr val="tx1"/>
                </a:solidFill>
              </a:rPr>
              <a:t>월 </a:t>
            </a:r>
            <a:r>
              <a:rPr lang="en-US" altLang="ko-KR" dirty="0">
                <a:solidFill>
                  <a:schemeClr val="tx1"/>
                </a:solidFill>
              </a:rPr>
              <a:t>21</a:t>
            </a:r>
            <a:r>
              <a:rPr lang="ko-KR" altLang="en-US" dirty="0">
                <a:solidFill>
                  <a:schemeClr val="tx1"/>
                </a:solidFill>
              </a:rPr>
              <a:t>일과 </a:t>
            </a:r>
            <a:r>
              <a:rPr lang="en-US" altLang="ko-KR" dirty="0">
                <a:solidFill>
                  <a:schemeClr val="tx1"/>
                </a:solidFill>
              </a:rPr>
              <a:t>12</a:t>
            </a:r>
            <a:r>
              <a:rPr lang="ko-KR" altLang="en-US" dirty="0">
                <a:solidFill>
                  <a:schemeClr val="tx1"/>
                </a:solidFill>
              </a:rPr>
              <a:t>월 </a:t>
            </a:r>
            <a:r>
              <a:rPr lang="en-US" altLang="ko-KR" dirty="0">
                <a:solidFill>
                  <a:schemeClr val="tx1"/>
                </a:solidFill>
              </a:rPr>
              <a:t>23</a:t>
            </a:r>
            <a:r>
              <a:rPr lang="ko-KR" altLang="en-US" dirty="0">
                <a:solidFill>
                  <a:schemeClr val="tx1"/>
                </a:solidFill>
              </a:rPr>
              <a:t>일까지 </a:t>
            </a:r>
            <a:r>
              <a:rPr lang="en-US" altLang="ko-KR" dirty="0">
                <a:solidFill>
                  <a:schemeClr val="tx1"/>
                </a:solidFill>
              </a:rPr>
              <a:t>3</a:t>
            </a:r>
            <a:r>
              <a:rPr lang="ko-KR" altLang="en-US" dirty="0">
                <a:solidFill>
                  <a:schemeClr val="tx1"/>
                </a:solidFill>
              </a:rPr>
              <a:t>인 예약을 하려고 했으나 </a:t>
            </a:r>
            <a:r>
              <a:rPr lang="en-US" altLang="ko-KR" dirty="0" err="1">
                <a:solidFill>
                  <a:schemeClr val="tx1"/>
                </a:solidFill>
              </a:rPr>
              <a:t>abcde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호텔의 물망초방 말고는 모두 </a:t>
            </a:r>
            <a:r>
              <a:rPr lang="en-US" altLang="ko-KR" dirty="0">
                <a:solidFill>
                  <a:schemeClr val="tx1"/>
                </a:solidFill>
              </a:rPr>
              <a:t>4</a:t>
            </a:r>
            <a:r>
              <a:rPr lang="ko-KR" altLang="en-US" dirty="0">
                <a:solidFill>
                  <a:schemeClr val="tx1"/>
                </a:solidFill>
              </a:rPr>
              <a:t>인실이 예약되어 있어 사용할 수 없습니다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71B1211-8E12-4354-83C9-6688B6D179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6588" y="645105"/>
            <a:ext cx="5176744" cy="295974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5B92851-EFBB-4DD0-BF42-327B4D1540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7565" y="3751629"/>
            <a:ext cx="4943475" cy="20859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1A5264E-6499-4E13-8BC6-24B58E4F55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7797" y="5879592"/>
            <a:ext cx="4962525" cy="67627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0278079-3C41-43FB-93EF-820F6B8ACE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38425" y="4637333"/>
            <a:ext cx="3257550" cy="195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1496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EDBA4C-4962-4418-B82F-DB9825BD4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>
            <a:normAutofit/>
          </a:bodyPr>
          <a:lstStyle/>
          <a:p>
            <a:r>
              <a:rPr lang="ko-KR" altLang="en-US" dirty="0"/>
              <a:t>프로그램 실행 및 결과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FB4E55-E622-4E9E-938E-BFAE6A221A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4467987" cy="35935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err="1">
                <a:solidFill>
                  <a:schemeClr val="tx1"/>
                </a:solidFill>
              </a:rPr>
              <a:t>Abcabc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호텔을 이용한 사람은 </a:t>
            </a:r>
            <a:r>
              <a:rPr lang="en-US" altLang="ko-KR" dirty="0">
                <a:solidFill>
                  <a:schemeClr val="tx1"/>
                </a:solidFill>
              </a:rPr>
              <a:t>user5,6 </a:t>
            </a:r>
            <a:r>
              <a:rPr lang="ko-KR" altLang="en-US" dirty="0">
                <a:solidFill>
                  <a:schemeClr val="tx1"/>
                </a:solidFill>
              </a:rPr>
              <a:t>이고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이 사람들이 사용한 업체는 </a:t>
            </a:r>
            <a:r>
              <a:rPr lang="en-US" altLang="ko-KR" dirty="0">
                <a:solidFill>
                  <a:schemeClr val="tx1"/>
                </a:solidFill>
              </a:rPr>
              <a:t>rent3</a:t>
            </a:r>
            <a:r>
              <a:rPr lang="ko-KR" altLang="en-US" dirty="0">
                <a:solidFill>
                  <a:schemeClr val="tx1"/>
                </a:solidFill>
              </a:rPr>
              <a:t>하나 뿐이고 평점을 </a:t>
            </a:r>
            <a:r>
              <a:rPr lang="en-US" altLang="ko-KR" dirty="0">
                <a:solidFill>
                  <a:schemeClr val="tx1"/>
                </a:solidFill>
              </a:rPr>
              <a:t>4</a:t>
            </a:r>
            <a:r>
              <a:rPr lang="ko-KR" altLang="en-US" dirty="0">
                <a:solidFill>
                  <a:schemeClr val="tx1"/>
                </a:solidFill>
              </a:rPr>
              <a:t>점</a:t>
            </a:r>
            <a:r>
              <a:rPr lang="en-US" altLang="ko-KR" dirty="0">
                <a:solidFill>
                  <a:schemeClr val="tx1"/>
                </a:solidFill>
              </a:rPr>
              <a:t>,  4</a:t>
            </a:r>
            <a:r>
              <a:rPr lang="ko-KR" altLang="en-US" dirty="0">
                <a:solidFill>
                  <a:schemeClr val="tx1"/>
                </a:solidFill>
              </a:rPr>
              <a:t>점 주었으므로 평점은 </a:t>
            </a:r>
            <a:r>
              <a:rPr lang="en-US" altLang="ko-KR" dirty="0">
                <a:solidFill>
                  <a:schemeClr val="tx1"/>
                </a:solidFill>
              </a:rPr>
              <a:t>4</a:t>
            </a:r>
            <a:r>
              <a:rPr lang="ko-KR" altLang="en-US" dirty="0">
                <a:solidFill>
                  <a:schemeClr val="tx1"/>
                </a:solidFill>
              </a:rPr>
              <a:t>점이 나옵니다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4FC102F-FDC2-4770-B6A5-E81336E1AD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6755" y="1234547"/>
            <a:ext cx="5593786" cy="16914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BE9C480-9710-4240-A4F4-0237598BE7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3341" y="2925972"/>
            <a:ext cx="4267200" cy="197121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3A340BB-8FF9-42DE-8BA6-BD52258B43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0839" y="4969954"/>
            <a:ext cx="5353050" cy="181927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3C208957-AD5B-412C-B8FC-93D25218FD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54839" y="4919475"/>
            <a:ext cx="2286000" cy="194310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2BB062E6-4546-49FA-8CBE-79D067A934D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06889" y="4897185"/>
            <a:ext cx="2647950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32011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07AD71-6F3F-4AD4-B290-4304D2166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 실행 및 결과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373868-9CDE-472E-A48F-A9F7FA385F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Abcde</a:t>
            </a:r>
            <a:r>
              <a:rPr lang="ko-KR" altLang="en-US" dirty="0"/>
              <a:t>를 이용한 고객은 </a:t>
            </a:r>
            <a:r>
              <a:rPr lang="en-US" altLang="ko-KR" dirty="0"/>
              <a:t>user 7 8 9 10</a:t>
            </a:r>
            <a:r>
              <a:rPr lang="ko-KR" altLang="en-US" dirty="0"/>
              <a:t>이고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사용한 업체와 평점은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Rent4 3</a:t>
            </a:r>
            <a:r>
              <a:rPr lang="ko-KR" altLang="en-US" dirty="0"/>
              <a:t>점</a:t>
            </a:r>
            <a:r>
              <a:rPr lang="en-US" altLang="ko-KR" dirty="0"/>
              <a:t>,4</a:t>
            </a:r>
            <a:r>
              <a:rPr lang="ko-KR" altLang="en-US" dirty="0"/>
              <a:t>점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Rent5 5</a:t>
            </a:r>
            <a:r>
              <a:rPr lang="ko-KR" altLang="en-US" dirty="0"/>
              <a:t>점</a:t>
            </a:r>
            <a:r>
              <a:rPr lang="en-US" altLang="ko-KR" dirty="0"/>
              <a:t>, 3</a:t>
            </a:r>
            <a:r>
              <a:rPr lang="ko-KR" altLang="en-US" dirty="0"/>
              <a:t>점이므로 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각각 평점은 </a:t>
            </a:r>
            <a:r>
              <a:rPr lang="en-US" altLang="ko-KR" dirty="0"/>
              <a:t>3.5</a:t>
            </a:r>
            <a:r>
              <a:rPr lang="ko-KR" altLang="en-US" dirty="0"/>
              <a:t>점</a:t>
            </a:r>
            <a:r>
              <a:rPr lang="en-US" altLang="ko-KR" dirty="0"/>
              <a:t>, 4</a:t>
            </a:r>
            <a:r>
              <a:rPr lang="ko-KR" altLang="en-US" dirty="0"/>
              <a:t>점으로 나오게  됩니다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69B3202-CE8A-4511-B6C5-33CA933FC1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3276" y="1454382"/>
            <a:ext cx="4927326" cy="139534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16C4894-F73A-4337-945B-1395F43E58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3341" y="2925972"/>
            <a:ext cx="4267200" cy="197121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D9F2873-F6A6-4DCE-909B-583440571E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0839" y="4969954"/>
            <a:ext cx="5353050" cy="181927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27DBC37-1EA1-4BDF-B6B7-D0043229AF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54839" y="4919475"/>
            <a:ext cx="2286000" cy="19431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EFED2C0-016F-4891-B589-28A423B5241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06889" y="4897185"/>
            <a:ext cx="2647950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36090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6D0CB4-6581-42F8-B042-6DD7D2058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 실행 및 결과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663E28-F1A0-48BB-94BB-0FD8BC7074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만약 최소 평점을 </a:t>
            </a:r>
            <a:r>
              <a:rPr lang="en-US" altLang="ko-KR" dirty="0"/>
              <a:t>4</a:t>
            </a:r>
            <a:r>
              <a:rPr lang="ko-KR" altLang="en-US" dirty="0"/>
              <a:t>로 선택하면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앞의 상황에서 </a:t>
            </a:r>
            <a:r>
              <a:rPr lang="en-US" altLang="ko-KR" dirty="0"/>
              <a:t>3.5 </a:t>
            </a:r>
            <a:r>
              <a:rPr lang="ko-KR" altLang="en-US" dirty="0"/>
              <a:t>평점을 가졌던 </a:t>
            </a:r>
            <a:r>
              <a:rPr lang="en-US" altLang="ko-KR" dirty="0"/>
              <a:t>rent4</a:t>
            </a:r>
            <a:r>
              <a:rPr lang="ko-KR" altLang="en-US" dirty="0"/>
              <a:t>는 사라집니다</a:t>
            </a: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DAE0444-01FD-46FD-A069-C73E330AE5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3341" y="2925972"/>
            <a:ext cx="4267200" cy="197121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AFEBEF3-B965-4245-BBCE-7488CFE2FB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0839" y="4969954"/>
            <a:ext cx="5353050" cy="181927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AA565A9-E3D5-4EBD-A5F1-D33FFE1312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4839" y="4919475"/>
            <a:ext cx="2286000" cy="19431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B10C49E-7F56-4A30-AA56-51BE2912F7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06889" y="4897185"/>
            <a:ext cx="2647950" cy="191452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1CFD7D8-6954-4CE9-98DB-B93EB5CAC38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79516" y="1427797"/>
            <a:ext cx="4391025" cy="13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03303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DF1C66-57CB-4233-AEC9-9D3384200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 종속성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182C88-32BF-4C3E-A29B-2EBF8D4E26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지역을 표기할 때</a:t>
            </a:r>
            <a:r>
              <a:rPr lang="en-US" altLang="ko-KR" dirty="0"/>
              <a:t>, state, city, village</a:t>
            </a:r>
            <a:r>
              <a:rPr lang="ko-KR" altLang="en-US" dirty="0"/>
              <a:t>가 함수 종속성이 있을 수 있다고 생각 했습니다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하지만</a:t>
            </a:r>
            <a:r>
              <a:rPr lang="en-US" altLang="ko-KR" dirty="0"/>
              <a:t>, </a:t>
            </a:r>
            <a:r>
              <a:rPr lang="ko-KR" altLang="en-US" dirty="0"/>
              <a:t>지역 이름이 겹치는 경우가 있습니다</a:t>
            </a:r>
            <a:r>
              <a:rPr lang="en-US" altLang="ko-KR" dirty="0"/>
              <a:t>. </a:t>
            </a:r>
            <a:r>
              <a:rPr lang="ko-KR" altLang="en-US" dirty="0"/>
              <a:t>우리나라에 광주시는 </a:t>
            </a:r>
            <a:r>
              <a:rPr lang="en-US" altLang="ko-KR" dirty="0"/>
              <a:t>2</a:t>
            </a:r>
            <a:r>
              <a:rPr lang="ko-KR" altLang="en-US" dirty="0"/>
              <a:t>개 있고 동</a:t>
            </a:r>
            <a:r>
              <a:rPr lang="en-US" altLang="ko-KR" dirty="0"/>
              <a:t>, </a:t>
            </a:r>
            <a:r>
              <a:rPr lang="ko-KR" altLang="en-US" dirty="0"/>
              <a:t>면</a:t>
            </a:r>
            <a:r>
              <a:rPr lang="en-US" altLang="ko-KR" dirty="0"/>
              <a:t>, </a:t>
            </a:r>
            <a:r>
              <a:rPr lang="ko-KR" altLang="en-US" dirty="0"/>
              <a:t>리 등은 겹치는 이름이 매우 많습니다</a:t>
            </a:r>
            <a:r>
              <a:rPr lang="en-US" altLang="ko-KR" dirty="0"/>
              <a:t>.  </a:t>
            </a:r>
            <a:r>
              <a:rPr lang="ko-KR" altLang="en-US" dirty="0"/>
              <a:t>따라서 함수 종속성이 있을 수 없습니다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그 외에 제작한 </a:t>
            </a:r>
            <a:r>
              <a:rPr lang="en-US" altLang="ko-KR" dirty="0"/>
              <a:t>RDB</a:t>
            </a:r>
            <a:r>
              <a:rPr lang="ko-KR" altLang="en-US" dirty="0"/>
              <a:t>에서 고유식별자를 제외하고 함수 종속성은 보이지 않았습니다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따라서 스키마 정제가 따로 필요하지 않습니다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만약 함수종속성이 추가로 발생하였다면 테이블을 나누어서 </a:t>
            </a:r>
            <a:r>
              <a:rPr lang="en-US" altLang="ko-KR" dirty="0"/>
              <a:t>BCNF</a:t>
            </a:r>
            <a:r>
              <a:rPr lang="ko-KR" altLang="en-US" dirty="0"/>
              <a:t>로 만들어 중복되는 요소를 없애야 합니다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26136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5872B0-B76F-4303-AE1A-45E5DA31F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j-ea"/>
              </a:rPr>
              <a:t>ER</a:t>
            </a:r>
            <a:r>
              <a:rPr lang="en-US" altLang="ko-KR" dirty="0"/>
              <a:t> </a:t>
            </a:r>
            <a:r>
              <a:rPr lang="ko-KR" altLang="en-US" dirty="0"/>
              <a:t>다이어그램 확대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55FED5-58A2-42FD-9ED0-11BE5A814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6C8087B-87F6-4533-B58D-32DC5C592F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3603" y="2126203"/>
            <a:ext cx="8170416" cy="4177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4717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00A4DF-908F-4B1E-8C57-F166DE337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j-ea"/>
              </a:rPr>
              <a:t>ER</a:t>
            </a:r>
            <a:r>
              <a:rPr lang="en-US" altLang="ko-KR" dirty="0"/>
              <a:t> </a:t>
            </a:r>
            <a:r>
              <a:rPr lang="ko-KR" altLang="en-US" dirty="0"/>
              <a:t>다이어그램 확대 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A5A8AC-1FA6-4CE9-871A-E818487E84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0BDAD8D-FACC-45E2-A42D-4BC907E1F1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4238" y="2020890"/>
            <a:ext cx="7063523" cy="4443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8367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F6E51E-D66D-4F84-A5C4-62E13BD95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j-ea"/>
              </a:rPr>
              <a:t>ER</a:t>
            </a:r>
            <a:r>
              <a:rPr lang="en-US" altLang="ko-KR" dirty="0"/>
              <a:t> </a:t>
            </a:r>
            <a:r>
              <a:rPr lang="ko-KR" altLang="en-US" dirty="0"/>
              <a:t>다이어그램 설명 </a:t>
            </a:r>
            <a:r>
              <a:rPr lang="en-US" altLang="ko-KR" dirty="0">
                <a:latin typeface="+mj-ea"/>
              </a:rPr>
              <a:t>(Entity)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ECEFD9-8F00-4E40-8849-67972D0115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500327"/>
            <a:ext cx="10178322" cy="4379266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err="1"/>
              <a:t>hotelManager</a:t>
            </a:r>
            <a:r>
              <a:rPr lang="en-US" altLang="ko-KR" dirty="0"/>
              <a:t> – </a:t>
            </a:r>
            <a:r>
              <a:rPr lang="ko-KR" altLang="en-US" dirty="0"/>
              <a:t>사용자 중 호텔 관리자의 정보로 </a:t>
            </a:r>
            <a:r>
              <a:rPr lang="en-US" altLang="ko-KR" dirty="0"/>
              <a:t>id, </a:t>
            </a:r>
            <a:r>
              <a:rPr lang="ko-KR" altLang="en-US" dirty="0"/>
              <a:t>이름</a:t>
            </a:r>
            <a:r>
              <a:rPr lang="en-US" altLang="ko-KR" dirty="0"/>
              <a:t>,  </a:t>
            </a:r>
            <a:r>
              <a:rPr lang="ko-KR" altLang="en-US" dirty="0"/>
              <a:t>제재 여부등이 저장되어 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 err="1"/>
              <a:t>hotelInfo</a:t>
            </a:r>
            <a:r>
              <a:rPr lang="en-US" altLang="ko-KR" dirty="0"/>
              <a:t> - </a:t>
            </a:r>
            <a:r>
              <a:rPr lang="ko-KR" altLang="en-US" dirty="0"/>
              <a:t>호텔의 정보로 호텔의 </a:t>
            </a:r>
            <a:r>
              <a:rPr lang="en-US" altLang="ko-KR" dirty="0"/>
              <a:t>id, </a:t>
            </a:r>
            <a:r>
              <a:rPr lang="ko-KR" altLang="en-US" dirty="0"/>
              <a:t>이름</a:t>
            </a:r>
            <a:r>
              <a:rPr lang="en-US" altLang="ko-KR" dirty="0"/>
              <a:t>, </a:t>
            </a:r>
            <a:r>
              <a:rPr lang="ko-KR" altLang="en-US" dirty="0"/>
              <a:t>주소</a:t>
            </a:r>
            <a:r>
              <a:rPr lang="en-US" altLang="ko-KR" dirty="0"/>
              <a:t>, </a:t>
            </a:r>
            <a:r>
              <a:rPr lang="ko-KR" altLang="en-US" dirty="0"/>
              <a:t>전화번호</a:t>
            </a:r>
            <a:r>
              <a:rPr lang="en-US" altLang="ko-KR" dirty="0"/>
              <a:t>, </a:t>
            </a:r>
            <a:r>
              <a:rPr lang="ko-KR" altLang="en-US" dirty="0"/>
              <a:t>공지사항</a:t>
            </a:r>
            <a:r>
              <a:rPr lang="en-US" altLang="ko-KR" dirty="0"/>
              <a:t>, </a:t>
            </a:r>
            <a:r>
              <a:rPr lang="ko-KR" altLang="en-US" dirty="0"/>
              <a:t>평점이 저장되어 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 err="1"/>
              <a:t>roomInfo</a:t>
            </a:r>
            <a:r>
              <a:rPr lang="en-US" altLang="ko-KR" dirty="0"/>
              <a:t> – </a:t>
            </a:r>
            <a:r>
              <a:rPr lang="ko-KR" altLang="en-US" dirty="0"/>
              <a:t>호텔의 방에 대한 정보로 방 </a:t>
            </a:r>
            <a:r>
              <a:rPr lang="en-US" altLang="ko-KR" dirty="0"/>
              <a:t>id,</a:t>
            </a:r>
            <a:r>
              <a:rPr lang="ko-KR" altLang="en-US" dirty="0"/>
              <a:t> 이름</a:t>
            </a:r>
            <a:r>
              <a:rPr lang="en-US" altLang="ko-KR" dirty="0"/>
              <a:t>, </a:t>
            </a:r>
            <a:r>
              <a:rPr lang="ko-KR" altLang="en-US" dirty="0" err="1"/>
              <a:t>숙박가능인원수</a:t>
            </a:r>
            <a:r>
              <a:rPr lang="en-US" altLang="ko-KR" dirty="0"/>
              <a:t>, </a:t>
            </a:r>
            <a:r>
              <a:rPr lang="ko-KR" altLang="en-US" dirty="0"/>
              <a:t>시설</a:t>
            </a:r>
            <a:r>
              <a:rPr lang="en-US" altLang="ko-KR" dirty="0"/>
              <a:t>, </a:t>
            </a:r>
            <a:r>
              <a:rPr lang="ko-KR" altLang="en-US" dirty="0"/>
              <a:t>가격</a:t>
            </a:r>
            <a:r>
              <a:rPr lang="en-US" altLang="ko-KR" dirty="0"/>
              <a:t>, </a:t>
            </a:r>
            <a:r>
              <a:rPr lang="ko-KR" altLang="en-US" dirty="0"/>
              <a:t>방 수가 </a:t>
            </a:r>
            <a:r>
              <a:rPr lang="ko-KR" altLang="en-US" dirty="0" err="1"/>
              <a:t>저장되어있다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 err="1"/>
              <a:t>hotelReservation</a:t>
            </a:r>
            <a:r>
              <a:rPr lang="en-US" altLang="ko-KR" dirty="0"/>
              <a:t> – </a:t>
            </a:r>
            <a:r>
              <a:rPr lang="ko-KR" altLang="en-US" dirty="0"/>
              <a:t>호텔예약목록의 정보로</a:t>
            </a:r>
            <a:r>
              <a:rPr lang="en-US" altLang="ko-KR" dirty="0"/>
              <a:t>, </a:t>
            </a:r>
            <a:r>
              <a:rPr lang="ko-KR" altLang="en-US" dirty="0"/>
              <a:t>목록 </a:t>
            </a:r>
            <a:r>
              <a:rPr lang="en-US" altLang="ko-KR" dirty="0"/>
              <a:t>ID, </a:t>
            </a:r>
            <a:r>
              <a:rPr lang="ko-KR" altLang="en-US" dirty="0"/>
              <a:t>기간</a:t>
            </a:r>
            <a:r>
              <a:rPr lang="en-US" altLang="ko-KR" dirty="0"/>
              <a:t>, </a:t>
            </a:r>
            <a:r>
              <a:rPr lang="ko-KR" altLang="en-US" dirty="0"/>
              <a:t>숙박인원</a:t>
            </a:r>
            <a:r>
              <a:rPr lang="en-US" altLang="ko-KR" dirty="0"/>
              <a:t>, </a:t>
            </a:r>
            <a:r>
              <a:rPr lang="ko-KR" altLang="en-US" dirty="0"/>
              <a:t>사용시설</a:t>
            </a:r>
            <a:r>
              <a:rPr lang="en-US" altLang="ko-KR" dirty="0"/>
              <a:t>, </a:t>
            </a:r>
            <a:r>
              <a:rPr lang="ko-KR" altLang="en-US" dirty="0"/>
              <a:t>결제여부가 </a:t>
            </a:r>
            <a:r>
              <a:rPr lang="ko-KR" altLang="en-US" dirty="0" err="1"/>
              <a:t>저장되어있다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 err="1"/>
              <a:t>userHotelPatment</a:t>
            </a:r>
            <a:r>
              <a:rPr lang="en-US" altLang="ko-KR" dirty="0"/>
              <a:t> – </a:t>
            </a:r>
            <a:r>
              <a:rPr lang="ko-KR" altLang="en-US" dirty="0"/>
              <a:t>결제 목록정보로</a:t>
            </a:r>
            <a:r>
              <a:rPr lang="en-US" altLang="ko-KR" dirty="0"/>
              <a:t>, </a:t>
            </a:r>
            <a:r>
              <a:rPr lang="ko-KR" altLang="en-US" dirty="0"/>
              <a:t>결제번호</a:t>
            </a:r>
            <a:r>
              <a:rPr lang="en-US" altLang="ko-KR" dirty="0"/>
              <a:t>, </a:t>
            </a:r>
            <a:r>
              <a:rPr lang="ko-KR" altLang="en-US" dirty="0"/>
              <a:t>유저</a:t>
            </a:r>
            <a:r>
              <a:rPr lang="en-US" altLang="ko-KR" dirty="0"/>
              <a:t>Id, </a:t>
            </a:r>
            <a:r>
              <a:rPr lang="ko-KR" altLang="en-US" dirty="0"/>
              <a:t>예약</a:t>
            </a:r>
            <a:r>
              <a:rPr lang="en-US" altLang="ko-KR" dirty="0"/>
              <a:t>Id, </a:t>
            </a:r>
            <a:r>
              <a:rPr lang="ko-KR" altLang="en-US" dirty="0"/>
              <a:t>결제날짜</a:t>
            </a:r>
            <a:r>
              <a:rPr lang="en-US" altLang="ko-KR" dirty="0"/>
              <a:t>, </a:t>
            </a:r>
            <a:r>
              <a:rPr lang="ko-KR" altLang="en-US" dirty="0"/>
              <a:t>결제허가여부 등이 </a:t>
            </a:r>
            <a:r>
              <a:rPr lang="ko-KR" altLang="en-US" dirty="0" err="1"/>
              <a:t>저장되어있다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 err="1"/>
              <a:t>hotelReview</a:t>
            </a:r>
            <a:r>
              <a:rPr lang="en-US" altLang="ko-KR" dirty="0"/>
              <a:t> – </a:t>
            </a:r>
            <a:r>
              <a:rPr lang="ko-KR" altLang="en-US" dirty="0"/>
              <a:t>호텔 사용 후 고객 리뷰에 대해 </a:t>
            </a:r>
            <a:r>
              <a:rPr lang="ko-KR" altLang="en-US" dirty="0" err="1"/>
              <a:t>저장되어있다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 err="1"/>
              <a:t>EarlyBird</a:t>
            </a:r>
            <a:r>
              <a:rPr lang="en-US" altLang="ko-KR" dirty="0"/>
              <a:t> – </a:t>
            </a:r>
            <a:r>
              <a:rPr lang="ko-KR" altLang="en-US" dirty="0" err="1"/>
              <a:t>얼리버드</a:t>
            </a:r>
            <a:r>
              <a:rPr lang="ko-KR" altLang="en-US" dirty="0"/>
              <a:t> 이벤트 목록이다</a:t>
            </a:r>
            <a:r>
              <a:rPr lang="en-US" altLang="ko-KR" dirty="0"/>
              <a:t>. Id</a:t>
            </a:r>
            <a:r>
              <a:rPr lang="ko-KR" altLang="en-US" dirty="0"/>
              <a:t>와 기간이 </a:t>
            </a:r>
            <a:r>
              <a:rPr lang="ko-KR" altLang="en-US" dirty="0" err="1"/>
              <a:t>저장되어있다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user – </a:t>
            </a:r>
            <a:r>
              <a:rPr lang="ko-KR" altLang="en-US" dirty="0"/>
              <a:t>사용자 중 고객의 정보로 </a:t>
            </a:r>
            <a:r>
              <a:rPr lang="en-US" altLang="ko-KR" dirty="0"/>
              <a:t>id, </a:t>
            </a:r>
            <a:r>
              <a:rPr lang="ko-KR" altLang="en-US" dirty="0"/>
              <a:t>이름</a:t>
            </a:r>
            <a:r>
              <a:rPr lang="en-US" altLang="ko-KR" dirty="0"/>
              <a:t>, </a:t>
            </a:r>
            <a:r>
              <a:rPr lang="ko-KR" altLang="en-US" dirty="0"/>
              <a:t>포인트</a:t>
            </a:r>
            <a:r>
              <a:rPr lang="en-US" altLang="ko-KR" dirty="0"/>
              <a:t>, </a:t>
            </a:r>
            <a:r>
              <a:rPr lang="ko-KR" altLang="en-US" dirty="0"/>
              <a:t>나이</a:t>
            </a:r>
            <a:r>
              <a:rPr lang="en-US" altLang="ko-KR" dirty="0"/>
              <a:t>, </a:t>
            </a:r>
            <a:r>
              <a:rPr lang="ko-KR" altLang="en-US" dirty="0"/>
              <a:t>제재 여부등이 </a:t>
            </a:r>
            <a:r>
              <a:rPr lang="ko-KR" altLang="en-US" dirty="0" err="1"/>
              <a:t>저장되어있다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coupon – </a:t>
            </a:r>
            <a:r>
              <a:rPr lang="ko-KR" altLang="en-US" dirty="0"/>
              <a:t>쿠폰의 정보로 쿠폰</a:t>
            </a:r>
            <a:r>
              <a:rPr lang="en-US" altLang="ko-KR" dirty="0"/>
              <a:t>id, </a:t>
            </a:r>
            <a:r>
              <a:rPr lang="ko-KR" altLang="en-US" dirty="0"/>
              <a:t>쿠폰이름</a:t>
            </a:r>
            <a:r>
              <a:rPr lang="en-US" altLang="ko-KR" dirty="0"/>
              <a:t>, </a:t>
            </a:r>
            <a:r>
              <a:rPr lang="ko-KR" altLang="en-US" dirty="0"/>
              <a:t>쿠폰가격</a:t>
            </a:r>
            <a:r>
              <a:rPr lang="en-US" altLang="ko-KR" dirty="0"/>
              <a:t>, </a:t>
            </a:r>
            <a:r>
              <a:rPr lang="ko-KR" altLang="en-US" dirty="0"/>
              <a:t>사용기한이 </a:t>
            </a:r>
            <a:r>
              <a:rPr lang="ko-KR" altLang="en-US" dirty="0" err="1"/>
              <a:t>저장되어있다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129321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DE3E79-516B-4804-A631-2FF3C80A9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j-ea"/>
              </a:rPr>
              <a:t>ER</a:t>
            </a:r>
            <a:r>
              <a:rPr lang="en-US" altLang="ko-KR" dirty="0"/>
              <a:t> </a:t>
            </a:r>
            <a:r>
              <a:rPr lang="ko-KR" altLang="en-US" dirty="0"/>
              <a:t>다이어그램 설명 </a:t>
            </a:r>
            <a:r>
              <a:rPr lang="en-US" altLang="ko-KR" dirty="0">
                <a:latin typeface="+mj-ea"/>
              </a:rPr>
              <a:t>(Entity)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5699E8-99A0-45EF-A2BA-895F74228F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429305"/>
            <a:ext cx="10178322" cy="50463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err="1"/>
              <a:t>rentCarManager</a:t>
            </a:r>
            <a:r>
              <a:rPr lang="en-US" altLang="ko-KR" dirty="0"/>
              <a:t> – </a:t>
            </a:r>
            <a:r>
              <a:rPr lang="ko-KR" altLang="en-US" dirty="0"/>
              <a:t>사용자 중 렌터카 업체 관리자로 </a:t>
            </a:r>
            <a:r>
              <a:rPr lang="en-US" altLang="ko-KR" dirty="0"/>
              <a:t>id, </a:t>
            </a:r>
            <a:r>
              <a:rPr lang="ko-KR" altLang="en-US" dirty="0"/>
              <a:t>관리자이름</a:t>
            </a:r>
            <a:r>
              <a:rPr lang="en-US" altLang="ko-KR" dirty="0"/>
              <a:t>, </a:t>
            </a:r>
            <a:r>
              <a:rPr lang="ko-KR" altLang="en-US" dirty="0"/>
              <a:t>제재 여부가 </a:t>
            </a:r>
            <a:r>
              <a:rPr lang="ko-KR" altLang="en-US" dirty="0" err="1"/>
              <a:t>저장되어있다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 err="1"/>
              <a:t>rentStore</a:t>
            </a:r>
            <a:r>
              <a:rPr lang="en-US" altLang="ko-KR" dirty="0"/>
              <a:t> – </a:t>
            </a:r>
            <a:r>
              <a:rPr lang="ko-KR" altLang="en-US" dirty="0"/>
              <a:t>렌터카 업체 정보로</a:t>
            </a:r>
            <a:r>
              <a:rPr lang="en-US" altLang="ko-KR" dirty="0"/>
              <a:t>, Id, </a:t>
            </a:r>
            <a:r>
              <a:rPr lang="ko-KR" altLang="en-US" dirty="0"/>
              <a:t>업체이름</a:t>
            </a:r>
            <a:r>
              <a:rPr lang="en-US" altLang="ko-KR" dirty="0"/>
              <a:t>, </a:t>
            </a:r>
            <a:r>
              <a:rPr lang="ko-KR" altLang="en-US" dirty="0"/>
              <a:t>주소</a:t>
            </a:r>
            <a:r>
              <a:rPr lang="en-US" altLang="ko-KR" dirty="0"/>
              <a:t>, </a:t>
            </a:r>
            <a:r>
              <a:rPr lang="ko-KR" altLang="en-US" dirty="0"/>
              <a:t>전화번호</a:t>
            </a:r>
            <a:r>
              <a:rPr lang="en-US" altLang="ko-KR" dirty="0"/>
              <a:t>, </a:t>
            </a:r>
            <a:r>
              <a:rPr lang="ko-KR" altLang="en-US" dirty="0"/>
              <a:t>공지사항</a:t>
            </a:r>
            <a:r>
              <a:rPr lang="en-US" altLang="ko-KR" dirty="0"/>
              <a:t>, </a:t>
            </a:r>
            <a:r>
              <a:rPr lang="ko-KR" altLang="en-US" dirty="0"/>
              <a:t>평점이 </a:t>
            </a:r>
            <a:r>
              <a:rPr lang="ko-KR" altLang="en-US" dirty="0" err="1"/>
              <a:t>저장되어있다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 err="1"/>
              <a:t>rentCar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등록된 렌터카 정보로</a:t>
            </a:r>
            <a:r>
              <a:rPr lang="en-US" altLang="ko-KR" dirty="0"/>
              <a:t>, </a:t>
            </a:r>
            <a:r>
              <a:rPr lang="ko-KR" altLang="en-US" dirty="0"/>
              <a:t>자동차</a:t>
            </a:r>
            <a:r>
              <a:rPr lang="en-US" altLang="ko-KR" dirty="0"/>
              <a:t>ID, </a:t>
            </a:r>
            <a:r>
              <a:rPr lang="ko-KR" altLang="en-US" dirty="0"/>
              <a:t>이름</a:t>
            </a:r>
            <a:r>
              <a:rPr lang="en-US" altLang="ko-KR" dirty="0"/>
              <a:t>, </a:t>
            </a:r>
            <a:r>
              <a:rPr lang="ko-KR" altLang="en-US" dirty="0" err="1"/>
              <a:t>차번</a:t>
            </a:r>
            <a:r>
              <a:rPr lang="en-US" altLang="ko-KR" dirty="0"/>
              <a:t>, </a:t>
            </a:r>
            <a:r>
              <a:rPr lang="ko-KR" altLang="en-US" dirty="0"/>
              <a:t>가격</a:t>
            </a:r>
            <a:r>
              <a:rPr lang="en-US" altLang="ko-KR" dirty="0"/>
              <a:t>, </a:t>
            </a:r>
            <a:r>
              <a:rPr lang="ko-KR" altLang="en-US" dirty="0"/>
              <a:t>몇 인승</a:t>
            </a:r>
            <a:r>
              <a:rPr lang="en-US" altLang="ko-KR" dirty="0"/>
              <a:t>, </a:t>
            </a:r>
            <a:r>
              <a:rPr lang="ko-KR" altLang="en-US" dirty="0"/>
              <a:t>옵션에 대해 </a:t>
            </a:r>
            <a:r>
              <a:rPr lang="ko-KR" altLang="en-US" dirty="0" err="1"/>
              <a:t>저장되어있다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 err="1"/>
              <a:t>rentCarReservation</a:t>
            </a:r>
            <a:r>
              <a:rPr lang="en-US" altLang="ko-KR" dirty="0"/>
              <a:t> – </a:t>
            </a:r>
            <a:r>
              <a:rPr lang="ko-KR" altLang="en-US" dirty="0"/>
              <a:t>렌터카 예약정보로</a:t>
            </a:r>
            <a:r>
              <a:rPr lang="en-US" altLang="ko-KR" dirty="0"/>
              <a:t>, </a:t>
            </a:r>
            <a:r>
              <a:rPr lang="ko-KR" altLang="en-US" dirty="0"/>
              <a:t>예약 </a:t>
            </a:r>
            <a:r>
              <a:rPr lang="en-US" altLang="ko-KR" dirty="0"/>
              <a:t>Id, </a:t>
            </a:r>
            <a:r>
              <a:rPr lang="ko-KR" altLang="en-US" dirty="0"/>
              <a:t>기간</a:t>
            </a:r>
            <a:r>
              <a:rPr lang="en-US" altLang="ko-KR" dirty="0"/>
              <a:t>, </a:t>
            </a:r>
            <a:r>
              <a:rPr lang="ko-KR" altLang="en-US" dirty="0"/>
              <a:t>보험등급</a:t>
            </a:r>
            <a:r>
              <a:rPr lang="en-US" altLang="ko-KR" dirty="0"/>
              <a:t>, </a:t>
            </a:r>
            <a:r>
              <a:rPr lang="ko-KR" altLang="en-US" dirty="0"/>
              <a:t>사용옵션</a:t>
            </a:r>
            <a:r>
              <a:rPr lang="en-US" altLang="ko-KR" dirty="0"/>
              <a:t>, </a:t>
            </a:r>
            <a:r>
              <a:rPr lang="ko-KR" altLang="en-US" dirty="0"/>
              <a:t>결제여부가 </a:t>
            </a:r>
            <a:r>
              <a:rPr lang="ko-KR" altLang="en-US" dirty="0" err="1"/>
              <a:t>저장되어있다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 err="1"/>
              <a:t>userRentCarPayment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 렌터카 결제정보로</a:t>
            </a:r>
            <a:r>
              <a:rPr lang="en-US" altLang="ko-KR" dirty="0"/>
              <a:t>, </a:t>
            </a:r>
            <a:r>
              <a:rPr lang="ko-KR" altLang="en-US" dirty="0"/>
              <a:t>결제번호</a:t>
            </a:r>
            <a:r>
              <a:rPr lang="en-US" altLang="ko-KR" dirty="0"/>
              <a:t>, </a:t>
            </a:r>
            <a:r>
              <a:rPr lang="ko-KR" altLang="en-US" dirty="0"/>
              <a:t>유저</a:t>
            </a:r>
            <a:r>
              <a:rPr lang="en-US" altLang="ko-KR" dirty="0"/>
              <a:t>Id, </a:t>
            </a:r>
            <a:r>
              <a:rPr lang="ko-KR" altLang="en-US" dirty="0"/>
              <a:t>예약</a:t>
            </a:r>
            <a:r>
              <a:rPr lang="en-US" altLang="ko-KR" dirty="0"/>
              <a:t>Id, </a:t>
            </a:r>
            <a:r>
              <a:rPr lang="ko-KR" altLang="en-US" dirty="0"/>
              <a:t>결제날짜</a:t>
            </a:r>
            <a:r>
              <a:rPr lang="en-US" altLang="ko-KR" dirty="0"/>
              <a:t>, </a:t>
            </a:r>
            <a:r>
              <a:rPr lang="ko-KR" altLang="en-US" dirty="0"/>
              <a:t>결제허가여부 등이 </a:t>
            </a:r>
            <a:r>
              <a:rPr lang="ko-KR" altLang="en-US" dirty="0" err="1"/>
              <a:t>저장되어있다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 err="1"/>
              <a:t>rentCarReview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 렌터카 사용 후 리뷰로</a:t>
            </a:r>
            <a:r>
              <a:rPr lang="en-US" altLang="ko-KR" dirty="0"/>
              <a:t>, </a:t>
            </a:r>
            <a:r>
              <a:rPr lang="ko-KR" altLang="en-US" dirty="0"/>
              <a:t>리뷰</a:t>
            </a:r>
            <a:r>
              <a:rPr lang="en-US" altLang="ko-KR" dirty="0"/>
              <a:t>id, </a:t>
            </a:r>
            <a:r>
              <a:rPr lang="ko-KR" altLang="en-US" dirty="0"/>
              <a:t>점수</a:t>
            </a:r>
            <a:r>
              <a:rPr lang="en-US" altLang="ko-KR" dirty="0"/>
              <a:t>, </a:t>
            </a:r>
            <a:r>
              <a:rPr lang="ko-KR" altLang="en-US" dirty="0"/>
              <a:t>내용이 </a:t>
            </a:r>
            <a:r>
              <a:rPr lang="ko-KR" altLang="en-US" dirty="0" err="1"/>
              <a:t>저장되어있다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discount – </a:t>
            </a:r>
            <a:r>
              <a:rPr lang="ko-KR" altLang="en-US" dirty="0"/>
              <a:t>할인 이벤트 정보로</a:t>
            </a:r>
            <a:r>
              <a:rPr lang="en-US" altLang="ko-KR" dirty="0"/>
              <a:t>, </a:t>
            </a:r>
            <a:r>
              <a:rPr lang="ko-KR" altLang="en-US" dirty="0"/>
              <a:t>이벤트</a:t>
            </a:r>
            <a:r>
              <a:rPr lang="en-US" altLang="ko-KR" dirty="0"/>
              <a:t>id, </a:t>
            </a:r>
            <a:r>
              <a:rPr lang="ko-KR" altLang="en-US" dirty="0"/>
              <a:t>이름</a:t>
            </a:r>
            <a:r>
              <a:rPr lang="en-US" altLang="ko-KR" dirty="0"/>
              <a:t>, </a:t>
            </a:r>
            <a:r>
              <a:rPr lang="ko-KR" altLang="en-US" dirty="0"/>
              <a:t>할인 </a:t>
            </a:r>
            <a:r>
              <a:rPr lang="ko-KR" altLang="en-US" dirty="0" err="1"/>
              <a:t>률</a:t>
            </a:r>
            <a:r>
              <a:rPr lang="en-US" altLang="ko-KR" dirty="0"/>
              <a:t>, </a:t>
            </a:r>
            <a:r>
              <a:rPr lang="ko-KR" altLang="en-US" dirty="0"/>
              <a:t>기간이 </a:t>
            </a:r>
            <a:r>
              <a:rPr lang="ko-KR" altLang="en-US" dirty="0" err="1"/>
              <a:t>저장되어있다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Notice – </a:t>
            </a:r>
            <a:r>
              <a:rPr lang="ko-KR" altLang="en-US" dirty="0"/>
              <a:t>전체 어플리케이션 공지사항으로 공지</a:t>
            </a:r>
            <a:r>
              <a:rPr lang="en-US" altLang="ko-KR" dirty="0"/>
              <a:t>id, </a:t>
            </a:r>
            <a:r>
              <a:rPr lang="ko-KR" altLang="en-US" dirty="0"/>
              <a:t>제목</a:t>
            </a:r>
            <a:r>
              <a:rPr lang="en-US" altLang="ko-KR" dirty="0"/>
              <a:t>, </a:t>
            </a:r>
            <a:r>
              <a:rPr lang="ko-KR" altLang="en-US" dirty="0"/>
              <a:t>내용</a:t>
            </a:r>
            <a:r>
              <a:rPr lang="en-US" altLang="ko-KR" dirty="0"/>
              <a:t>, </a:t>
            </a:r>
            <a:r>
              <a:rPr lang="ko-KR" altLang="en-US" dirty="0"/>
              <a:t>업로드 날짜</a:t>
            </a:r>
            <a:r>
              <a:rPr lang="en-US" altLang="ko-KR" dirty="0"/>
              <a:t>, </a:t>
            </a:r>
            <a:r>
              <a:rPr lang="ko-KR" altLang="en-US" dirty="0"/>
              <a:t>데드라인이 </a:t>
            </a:r>
            <a:r>
              <a:rPr lang="ko-KR" altLang="en-US" dirty="0" err="1"/>
              <a:t>저장되어있다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 err="1"/>
              <a:t>appManager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사용자 중 어플리케이션 관리자정보로</a:t>
            </a:r>
            <a:r>
              <a:rPr lang="en-US" altLang="ko-KR" dirty="0"/>
              <a:t>, id, </a:t>
            </a:r>
            <a:r>
              <a:rPr lang="ko-KR" altLang="en-US" dirty="0"/>
              <a:t>이름</a:t>
            </a:r>
            <a:r>
              <a:rPr lang="en-US" altLang="ko-KR" dirty="0"/>
              <a:t>, </a:t>
            </a:r>
            <a:r>
              <a:rPr lang="ko-KR" altLang="en-US" dirty="0"/>
              <a:t>권한 등급이 </a:t>
            </a:r>
            <a:r>
              <a:rPr lang="ko-KR" altLang="en-US" dirty="0" err="1"/>
              <a:t>저장되어있다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report – </a:t>
            </a:r>
            <a:r>
              <a:rPr lang="ko-KR" altLang="en-US" dirty="0"/>
              <a:t>신고에 대한정보로 신고</a:t>
            </a:r>
            <a:r>
              <a:rPr lang="en-US" altLang="ko-KR" dirty="0"/>
              <a:t>id, </a:t>
            </a:r>
            <a:r>
              <a:rPr lang="ko-KR" altLang="en-US" dirty="0"/>
              <a:t>신고자</a:t>
            </a:r>
            <a:r>
              <a:rPr lang="en-US" altLang="ko-KR" dirty="0"/>
              <a:t>, </a:t>
            </a:r>
            <a:r>
              <a:rPr lang="ko-KR" altLang="en-US" dirty="0"/>
              <a:t>피신고자</a:t>
            </a:r>
            <a:r>
              <a:rPr lang="en-US" altLang="ko-KR" dirty="0"/>
              <a:t>, </a:t>
            </a:r>
            <a:r>
              <a:rPr lang="ko-KR" altLang="en-US" dirty="0"/>
              <a:t>날짜</a:t>
            </a:r>
            <a:r>
              <a:rPr lang="en-US" altLang="ko-KR" dirty="0"/>
              <a:t>, </a:t>
            </a:r>
            <a:r>
              <a:rPr lang="ko-KR" altLang="en-US" dirty="0"/>
              <a:t>제목</a:t>
            </a:r>
            <a:r>
              <a:rPr lang="en-US" altLang="ko-KR" dirty="0"/>
              <a:t>, </a:t>
            </a:r>
            <a:r>
              <a:rPr lang="ko-KR" altLang="en-US" dirty="0"/>
              <a:t>내용이 </a:t>
            </a:r>
            <a:r>
              <a:rPr lang="ko-KR" altLang="en-US" dirty="0" err="1"/>
              <a:t>저장되어있다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47036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D78715-B211-45E0-9326-A0E9F7490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37996"/>
            <a:ext cx="10178322" cy="1064676"/>
          </a:xfrm>
        </p:spPr>
        <p:txBody>
          <a:bodyPr/>
          <a:lstStyle/>
          <a:p>
            <a:r>
              <a:rPr lang="en-US" altLang="ko-KR" dirty="0">
                <a:latin typeface="+mj-ea"/>
              </a:rPr>
              <a:t>ER</a:t>
            </a:r>
            <a:r>
              <a:rPr lang="en-US" altLang="ko-KR" dirty="0"/>
              <a:t> </a:t>
            </a:r>
            <a:r>
              <a:rPr lang="ko-KR" altLang="en-US" dirty="0"/>
              <a:t>다이어그램 설명 </a:t>
            </a:r>
            <a:r>
              <a:rPr lang="en-US" altLang="ko-KR" dirty="0">
                <a:latin typeface="+mj-ea"/>
              </a:rPr>
              <a:t>(RELATION)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B71675-AEEB-444F-96FD-E3B2DB68A0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500327"/>
            <a:ext cx="10178322" cy="4379266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err="1"/>
              <a:t>Man_hotel</a:t>
            </a:r>
            <a:r>
              <a:rPr lang="en-US" altLang="ko-KR" dirty="0"/>
              <a:t> – </a:t>
            </a:r>
            <a:r>
              <a:rPr lang="ko-KR" altLang="en-US" dirty="0"/>
              <a:t>어떤 관리자가 어떤 호텔을 관리하는지에 대한 관계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Hotel_room</a:t>
            </a:r>
            <a:r>
              <a:rPr lang="en-US" altLang="ko-KR" dirty="0"/>
              <a:t> – </a:t>
            </a:r>
            <a:r>
              <a:rPr lang="ko-KR" altLang="en-US" dirty="0"/>
              <a:t>어떤 호텔에 어떤 방이 있는지에 대한 관계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Room_reserve</a:t>
            </a:r>
            <a:r>
              <a:rPr lang="en-US" altLang="ko-KR" dirty="0"/>
              <a:t> – </a:t>
            </a:r>
            <a:r>
              <a:rPr lang="ko-KR" altLang="en-US" dirty="0"/>
              <a:t>어떤 방이 어떤 예약정보를 가지고 있는지에 대한 관계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Hotel_EB</a:t>
            </a:r>
            <a:r>
              <a:rPr lang="en-US" altLang="ko-KR" dirty="0"/>
              <a:t> – </a:t>
            </a:r>
            <a:r>
              <a:rPr lang="ko-KR" altLang="en-US" dirty="0"/>
              <a:t>호텔이 현재 등록한 </a:t>
            </a:r>
            <a:r>
              <a:rPr lang="ko-KR" altLang="en-US" dirty="0" err="1"/>
              <a:t>얼리버드</a:t>
            </a:r>
            <a:r>
              <a:rPr lang="ko-KR" altLang="en-US" dirty="0"/>
              <a:t> 이벤트에 대한 정보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Hotel_DC</a:t>
            </a:r>
            <a:r>
              <a:rPr lang="en-US" altLang="ko-KR" dirty="0"/>
              <a:t> – </a:t>
            </a:r>
            <a:r>
              <a:rPr lang="ko-KR" altLang="en-US" dirty="0"/>
              <a:t>호텔이 현재 등록한 할인 이벤트에 대한 정보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User_reserve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 사용자와 예약정보 사이의 관계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Reserve_payment</a:t>
            </a:r>
            <a:r>
              <a:rPr lang="en-US" altLang="ko-KR" dirty="0"/>
              <a:t> – </a:t>
            </a:r>
            <a:r>
              <a:rPr lang="ko-KR" altLang="en-US" dirty="0"/>
              <a:t>예약과 그 결제에 대한 관계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Reserve_review</a:t>
            </a:r>
            <a:r>
              <a:rPr lang="en-US" altLang="ko-KR" dirty="0"/>
              <a:t> – </a:t>
            </a:r>
            <a:r>
              <a:rPr lang="ko-KR" altLang="en-US" dirty="0"/>
              <a:t>예약과 그 리뷰에 대한 관계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User_coupon</a:t>
            </a:r>
            <a:r>
              <a:rPr lang="en-US" altLang="ko-KR" dirty="0"/>
              <a:t> – </a:t>
            </a:r>
            <a:r>
              <a:rPr lang="ko-KR" altLang="en-US" dirty="0"/>
              <a:t>각 유저가 가지고 있는 쿠폰에 대한 관계</a:t>
            </a:r>
            <a:r>
              <a:rPr lang="en-US" altLang="ko-KR" dirty="0"/>
              <a:t>, </a:t>
            </a:r>
            <a:r>
              <a:rPr lang="ko-KR" altLang="en-US" dirty="0"/>
              <a:t>획득한 날짜가 추가로 </a:t>
            </a:r>
            <a:r>
              <a:rPr lang="ko-KR" altLang="en-US" dirty="0" err="1"/>
              <a:t>저장되어있다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118929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90985F-8711-4CD6-BA9B-C1275DDC7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j-ea"/>
              </a:rPr>
              <a:t>ER</a:t>
            </a:r>
            <a:r>
              <a:rPr lang="en-US" altLang="ko-KR" dirty="0"/>
              <a:t> </a:t>
            </a:r>
            <a:r>
              <a:rPr lang="ko-KR" altLang="en-US" dirty="0"/>
              <a:t>다이어그램 설명 </a:t>
            </a:r>
            <a:r>
              <a:rPr lang="en-US" altLang="ko-KR" dirty="0">
                <a:latin typeface="+mj-ea"/>
              </a:rPr>
              <a:t>(RELATION)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D96F41-110B-40BF-9807-383388CDB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225119"/>
            <a:ext cx="10178322" cy="4654474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err="1"/>
              <a:t>Man_rent</a:t>
            </a:r>
            <a:r>
              <a:rPr lang="en-US" altLang="ko-KR" dirty="0"/>
              <a:t> – </a:t>
            </a:r>
            <a:r>
              <a:rPr lang="ko-KR" altLang="en-US" dirty="0"/>
              <a:t>렌터카업체 관리자와 업체 사이의 관계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Store_car</a:t>
            </a:r>
            <a:r>
              <a:rPr lang="en-US" altLang="ko-KR" dirty="0"/>
              <a:t> – </a:t>
            </a:r>
            <a:r>
              <a:rPr lang="ko-KR" altLang="en-US" dirty="0"/>
              <a:t>렌터카 업체와 보유한 렌터카 사이의 관계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Rent_DC</a:t>
            </a:r>
            <a:r>
              <a:rPr lang="en-US" altLang="ko-KR" dirty="0"/>
              <a:t> – </a:t>
            </a:r>
            <a:r>
              <a:rPr lang="ko-KR" altLang="en-US" dirty="0"/>
              <a:t>렌터카 업체와 업체가 등록한 할인 이벤트 정보 사이의 관계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Car_reserve</a:t>
            </a:r>
            <a:r>
              <a:rPr lang="en-US" altLang="ko-KR" dirty="0"/>
              <a:t> – </a:t>
            </a:r>
            <a:r>
              <a:rPr lang="ko-KR" altLang="en-US" dirty="0"/>
              <a:t>렌터카와 그 예약정보 사이의 관계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User_reserve</a:t>
            </a:r>
            <a:r>
              <a:rPr lang="en-US" altLang="ko-KR" dirty="0"/>
              <a:t> – </a:t>
            </a:r>
            <a:r>
              <a:rPr lang="ko-KR" altLang="en-US" dirty="0"/>
              <a:t>사용자와 예약정보 사이의 관계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Reserve_payment</a:t>
            </a:r>
            <a:r>
              <a:rPr lang="en-US" altLang="ko-KR" dirty="0"/>
              <a:t> – </a:t>
            </a:r>
            <a:r>
              <a:rPr lang="ko-KR" altLang="en-US" dirty="0"/>
              <a:t>예약과 그 결제에 대한 관계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Reserve_review</a:t>
            </a:r>
            <a:r>
              <a:rPr lang="en-US" altLang="ko-KR" dirty="0"/>
              <a:t> – </a:t>
            </a:r>
            <a:r>
              <a:rPr lang="ko-KR" altLang="en-US" dirty="0"/>
              <a:t>예약과 그 리뷰에 대한 관계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Notice_DC</a:t>
            </a:r>
            <a:r>
              <a:rPr lang="en-US" altLang="ko-KR" dirty="0"/>
              <a:t> – </a:t>
            </a:r>
            <a:r>
              <a:rPr lang="ko-KR" altLang="en-US" dirty="0"/>
              <a:t>공지사항과 그에 등록된 할인이벤트에 대한 관계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AM_notice</a:t>
            </a:r>
            <a:r>
              <a:rPr lang="en-US" altLang="ko-KR" dirty="0"/>
              <a:t> –</a:t>
            </a:r>
            <a:r>
              <a:rPr lang="ko-KR" altLang="en-US" dirty="0"/>
              <a:t>어플리케이션 관리자와 관리자가 등록한 공지사항에 대한 관계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Process – </a:t>
            </a:r>
            <a:r>
              <a:rPr lang="ko-KR" altLang="en-US" dirty="0"/>
              <a:t>어플리케이션 관리자와 신고 사이의 관계</a:t>
            </a:r>
            <a:r>
              <a:rPr lang="en-US" altLang="ko-KR" dirty="0"/>
              <a:t>, </a:t>
            </a:r>
            <a:r>
              <a:rPr lang="ko-KR" altLang="en-US" dirty="0"/>
              <a:t>처리에 대한 정보이므로 제재유저</a:t>
            </a:r>
            <a:r>
              <a:rPr lang="en-US" altLang="ko-KR" dirty="0"/>
              <a:t>, </a:t>
            </a:r>
            <a:r>
              <a:rPr lang="ko-KR" altLang="en-US" dirty="0"/>
              <a:t>제재내용</a:t>
            </a:r>
            <a:r>
              <a:rPr lang="en-US" altLang="ko-KR" dirty="0"/>
              <a:t>, </a:t>
            </a:r>
            <a:r>
              <a:rPr lang="ko-KR" altLang="en-US" dirty="0"/>
              <a:t>이유가 추가로 저장되어 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59662403"/>
      </p:ext>
    </p:extLst>
  </p:cSld>
  <p:clrMapOvr>
    <a:masterClrMapping/>
  </p:clrMapOvr>
</p:sld>
</file>

<file path=ppt/theme/theme1.xml><?xml version="1.0" encoding="utf-8"?>
<a:theme xmlns:a="http://schemas.openxmlformats.org/drawingml/2006/main" name="배지">
  <a:themeElements>
    <a:clrScheme name="배지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배지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배지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TM10001106[[fn=배지]]</Template>
  <TotalTime>292</TotalTime>
  <Words>1688</Words>
  <Application>Microsoft Office PowerPoint</Application>
  <PresentationFormat>와이드스크린</PresentationFormat>
  <Paragraphs>171</Paragraphs>
  <Slides>36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42" baseType="lpstr">
      <vt:lpstr>맑은 고딕</vt:lpstr>
      <vt:lpstr>Arial</vt:lpstr>
      <vt:lpstr>Consolas</vt:lpstr>
      <vt:lpstr>Gill Sans MT</vt:lpstr>
      <vt:lpstr>Impact</vt:lpstr>
      <vt:lpstr>배지</vt:lpstr>
      <vt:lpstr>숙박 어플리케이션 데이터베이스 설계 및 구현</vt:lpstr>
      <vt:lpstr>ER 다이어그램</vt:lpstr>
      <vt:lpstr>ER 다이어그램 확대 1</vt:lpstr>
      <vt:lpstr>ER 다이어그램 확대 2</vt:lpstr>
      <vt:lpstr>ER 다이어그램 확대 3</vt:lpstr>
      <vt:lpstr>ER 다이어그램 설명 (Entity)</vt:lpstr>
      <vt:lpstr>ER 다이어그램 설명 (Entity)</vt:lpstr>
      <vt:lpstr>ER 다이어그램 설명 (RELATION)</vt:lpstr>
      <vt:lpstr>ER 다이어그램 설명 (RELATION)</vt:lpstr>
      <vt:lpstr>ERD -&gt; RDB 과정</vt:lpstr>
      <vt:lpstr>ERD -&gt; RDB 과정</vt:lpstr>
      <vt:lpstr>RDB 다이어그램</vt:lpstr>
      <vt:lpstr>RDB 다이어그램 확대 1</vt:lpstr>
      <vt:lpstr>RDB 다이어그램 확대 2</vt:lpstr>
      <vt:lpstr>RDB 다이어그램 확대 3</vt:lpstr>
      <vt:lpstr>sql문</vt:lpstr>
      <vt:lpstr>sql문</vt:lpstr>
      <vt:lpstr>sql문</vt:lpstr>
      <vt:lpstr>sql문</vt:lpstr>
      <vt:lpstr>sql문</vt:lpstr>
      <vt:lpstr>Create table</vt:lpstr>
      <vt:lpstr>Create table</vt:lpstr>
      <vt:lpstr>Create table</vt:lpstr>
      <vt:lpstr>Create table</vt:lpstr>
      <vt:lpstr>Create table</vt:lpstr>
      <vt:lpstr>Create table</vt:lpstr>
      <vt:lpstr>JDBC/Mysql 프로그램</vt:lpstr>
      <vt:lpstr>프로그램의 sql 문1</vt:lpstr>
      <vt:lpstr>프로그램의 sql 문2</vt:lpstr>
      <vt:lpstr>프로그램 실행 및 결과</vt:lpstr>
      <vt:lpstr>프로그램 실행 및 결과</vt:lpstr>
      <vt:lpstr>프로그램 실행 및 결과</vt:lpstr>
      <vt:lpstr>프로그램 실행 및 결과</vt:lpstr>
      <vt:lpstr>프로그램 실행 및 결과</vt:lpstr>
      <vt:lpstr>프로그램 실행 및 결과</vt:lpstr>
      <vt:lpstr>함수 종속성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숙박 어플리케이션 데이터베이스 설계 및 구현</dc:title>
  <dc:creator>이영석</dc:creator>
  <cp:lastModifiedBy>이영석</cp:lastModifiedBy>
  <cp:revision>24</cp:revision>
  <dcterms:created xsi:type="dcterms:W3CDTF">2021-11-23T18:16:15Z</dcterms:created>
  <dcterms:modified xsi:type="dcterms:W3CDTF">2021-11-26T08:39:04Z</dcterms:modified>
</cp:coreProperties>
</file>